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handoutMasterIdLst>
    <p:handoutMasterId r:id="rId81"/>
  </p:handoutMasterIdLst>
  <p:sldIdLst>
    <p:sldId id="567" r:id="rId2"/>
    <p:sldId id="568" r:id="rId3"/>
    <p:sldId id="767" r:id="rId4"/>
    <p:sldId id="864" r:id="rId5"/>
    <p:sldId id="865" r:id="rId6"/>
    <p:sldId id="572" r:id="rId7"/>
    <p:sldId id="768" r:id="rId8"/>
    <p:sldId id="866" r:id="rId9"/>
    <p:sldId id="577" r:id="rId10"/>
    <p:sldId id="578" r:id="rId11"/>
    <p:sldId id="579" r:id="rId12"/>
    <p:sldId id="732" r:id="rId13"/>
    <p:sldId id="733" r:id="rId14"/>
    <p:sldId id="580" r:id="rId15"/>
    <p:sldId id="581" r:id="rId16"/>
    <p:sldId id="582" r:id="rId17"/>
    <p:sldId id="583" r:id="rId18"/>
    <p:sldId id="734" r:id="rId19"/>
    <p:sldId id="735" r:id="rId20"/>
    <p:sldId id="584" r:id="rId21"/>
    <p:sldId id="585" r:id="rId22"/>
    <p:sldId id="586" r:id="rId23"/>
    <p:sldId id="587" r:id="rId24"/>
    <p:sldId id="588" r:id="rId25"/>
    <p:sldId id="736" r:id="rId26"/>
    <p:sldId id="589" r:id="rId27"/>
    <p:sldId id="590" r:id="rId28"/>
    <p:sldId id="591" r:id="rId29"/>
    <p:sldId id="592" r:id="rId30"/>
    <p:sldId id="593" r:id="rId31"/>
    <p:sldId id="594" r:id="rId32"/>
    <p:sldId id="595" r:id="rId33"/>
    <p:sldId id="596" r:id="rId34"/>
    <p:sldId id="597" r:id="rId35"/>
    <p:sldId id="598" r:id="rId36"/>
    <p:sldId id="628" r:id="rId37"/>
    <p:sldId id="635" r:id="rId38"/>
    <p:sldId id="636" r:id="rId39"/>
    <p:sldId id="638" r:id="rId40"/>
    <p:sldId id="639" r:id="rId41"/>
    <p:sldId id="640" r:id="rId42"/>
    <p:sldId id="599" r:id="rId43"/>
    <p:sldId id="737" r:id="rId44"/>
    <p:sldId id="769" r:id="rId45"/>
    <p:sldId id="649" r:id="rId46"/>
    <p:sldId id="650" r:id="rId47"/>
    <p:sldId id="605" r:id="rId48"/>
    <p:sldId id="606" r:id="rId49"/>
    <p:sldId id="607" r:id="rId50"/>
    <p:sldId id="651" r:id="rId51"/>
    <p:sldId id="652" r:id="rId52"/>
    <p:sldId id="653" r:id="rId53"/>
    <p:sldId id="611" r:id="rId54"/>
    <p:sldId id="612" r:id="rId55"/>
    <p:sldId id="613" r:id="rId56"/>
    <p:sldId id="614" r:id="rId57"/>
    <p:sldId id="615" r:id="rId58"/>
    <p:sldId id="770" r:id="rId59"/>
    <p:sldId id="618" r:id="rId60"/>
    <p:sldId id="619" r:id="rId61"/>
    <p:sldId id="620" r:id="rId62"/>
    <p:sldId id="621" r:id="rId63"/>
    <p:sldId id="622" r:id="rId64"/>
    <p:sldId id="623" r:id="rId65"/>
    <p:sldId id="761" r:id="rId66"/>
    <p:sldId id="762" r:id="rId67"/>
    <p:sldId id="772" r:id="rId68"/>
    <p:sldId id="773" r:id="rId69"/>
    <p:sldId id="774" r:id="rId70"/>
    <p:sldId id="766" r:id="rId71"/>
    <p:sldId id="624" r:id="rId72"/>
    <p:sldId id="686" r:id="rId73"/>
    <p:sldId id="685" r:id="rId74"/>
    <p:sldId id="730" r:id="rId75"/>
    <p:sldId id="647" r:id="rId76"/>
    <p:sldId id="861" r:id="rId77"/>
    <p:sldId id="863" r:id="rId78"/>
    <p:sldId id="862" r:id="rId7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3332CB"/>
    <a:srgbClr val="DC0832"/>
    <a:srgbClr val="FF9300"/>
    <a:srgbClr val="E9ECF4"/>
    <a:srgbClr val="056F8E"/>
    <a:srgbClr val="E5810A"/>
    <a:srgbClr val="BFBFBF"/>
    <a:srgbClr val="DD0832"/>
    <a:srgbClr val="135379"/>
    <a:srgbClr val="3D3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4"/>
    <p:restoredTop sz="87794"/>
  </p:normalViewPr>
  <p:slideViewPr>
    <p:cSldViewPr snapToGrid="0" snapToObjects="1">
      <p:cViewPr varScale="1">
        <p:scale>
          <a:sx n="201" d="100"/>
          <a:sy n="201" d="100"/>
        </p:scale>
        <p:origin x="208" y="200"/>
      </p:cViewPr>
      <p:guideLst>
        <p:guide orient="horz" pos="157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39" d="100"/>
          <a:sy n="139" d="100"/>
        </p:scale>
        <p:origin x="577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lavarona/Desktop/Datos_Encuesta_D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lavarona/Desktop/Datos_Encuesta_DED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arlavarona/Desktop/Datos_Encuesta_DED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08E1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08E1D">
                  <a:alpha val="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F3E-EB46-88C4-4824699EF4CC}"/>
              </c:ext>
            </c:extLst>
          </c:dPt>
          <c:dPt>
            <c:idx val="1"/>
            <c:invertIfNegative val="0"/>
            <c:bubble3D val="0"/>
            <c:spPr>
              <a:solidFill>
                <a:srgbClr val="F08E1D">
                  <a:alpha val="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F3E-EB46-88C4-4824699EF4CC}"/>
              </c:ext>
            </c:extLst>
          </c:dPt>
          <c:dPt>
            <c:idx val="2"/>
            <c:invertIfNegative val="0"/>
            <c:bubble3D val="0"/>
            <c:spPr>
              <a:solidFill>
                <a:srgbClr val="F08E1D">
                  <a:alpha val="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F3E-EB46-88C4-4824699EF4CC}"/>
              </c:ext>
            </c:extLst>
          </c:dPt>
          <c:dPt>
            <c:idx val="3"/>
            <c:invertIfNegative val="0"/>
            <c:bubble3D val="0"/>
            <c:spPr>
              <a:solidFill>
                <a:srgbClr val="F08E1D">
                  <a:alpha val="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1F3E-EB46-88C4-4824699EF4CC}"/>
              </c:ext>
            </c:extLst>
          </c:dPt>
          <c:dPt>
            <c:idx val="4"/>
            <c:invertIfNegative val="0"/>
            <c:bubble3D val="0"/>
            <c:spPr>
              <a:solidFill>
                <a:srgbClr val="F08E1D">
                  <a:alpha val="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1F3E-EB46-88C4-4824699EF4CC}"/>
              </c:ext>
            </c:extLst>
          </c:dPt>
          <c:dPt>
            <c:idx val="5"/>
            <c:invertIfNegative val="0"/>
            <c:bubble3D val="0"/>
            <c:spPr>
              <a:solidFill>
                <a:srgbClr val="F08E1D">
                  <a:alpha val="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F3E-EB46-88C4-4824699EF4CC}"/>
              </c:ext>
            </c:extLst>
          </c:dPt>
          <c:dPt>
            <c:idx val="6"/>
            <c:invertIfNegative val="0"/>
            <c:bubble3D val="0"/>
            <c:spPr>
              <a:solidFill>
                <a:schemeClr val="bg1">
                  <a:alpha val="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F3E-EB46-88C4-4824699EF4CC}"/>
              </c:ext>
            </c:extLst>
          </c:dPt>
          <c:cat>
            <c:strRef>
              <c:f>'¿Cómo buscas información sob'!$H$60:$H$66</c:f>
              <c:strCache>
                <c:ptCount val="7"/>
                <c:pt idx="0">
                  <c:v>Otros</c:v>
                </c:pt>
                <c:pt idx="1">
                  <c:v>Artículos curiosos sobre diabetes</c:v>
                </c:pt>
                <c:pt idx="2">
                  <c:v>Estilo de vida (Nutrición, ejercicio)</c:v>
                </c:pt>
                <c:pt idx="3">
                  <c:v>Opciones de tratamiento</c:v>
                </c:pt>
                <c:pt idx="4">
                  <c:v>Opinión de profesionales sanitarios</c:v>
                </c:pt>
                <c:pt idx="5">
                  <c:v>Avances científicos y novedades</c:v>
                </c:pt>
                <c:pt idx="6">
                  <c:v>Testimonios de otros pacientes</c:v>
                </c:pt>
              </c:strCache>
            </c:strRef>
          </c:cat>
          <c:val>
            <c:numRef>
              <c:f>'¿Cómo buscas información sob'!$I$60:$I$66</c:f>
              <c:numCache>
                <c:formatCode>General</c:formatCode>
                <c:ptCount val="7"/>
                <c:pt idx="0">
                  <c:v>3</c:v>
                </c:pt>
                <c:pt idx="1">
                  <c:v>20</c:v>
                </c:pt>
                <c:pt idx="2">
                  <c:v>27</c:v>
                </c:pt>
                <c:pt idx="3">
                  <c:v>21</c:v>
                </c:pt>
                <c:pt idx="4">
                  <c:v>22</c:v>
                </c:pt>
                <c:pt idx="5">
                  <c:v>92</c:v>
                </c:pt>
                <c:pt idx="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1F3E-EB46-88C4-4824699EF4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38738816"/>
        <c:axId val="-204091856"/>
      </c:barChart>
      <c:catAx>
        <c:axId val="-38738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s-ES"/>
          </a:p>
        </c:txPr>
        <c:crossAx val="-204091856"/>
        <c:crosses val="autoZero"/>
        <c:auto val="1"/>
        <c:lblAlgn val="ctr"/>
        <c:lblOffset val="100"/>
        <c:noMultiLvlLbl val="0"/>
      </c:catAx>
      <c:valAx>
        <c:axId val="-2040918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s-ES"/>
          </a:p>
        </c:txPr>
        <c:crossAx val="-38738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charset="0"/>
          <a:ea typeface="Century Gothic" charset="0"/>
          <a:cs typeface="Century Gothic" charset="0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F08E1D"/>
            </a:solidFill>
            <a:ln>
              <a:noFill/>
            </a:ln>
            <a:effectLst/>
          </c:spPr>
          <c:invertIfNegative val="0"/>
          <c:cat>
            <c:strRef>
              <c:f>'¿Cómo buscas información sob'!$H$60:$H$66</c:f>
              <c:strCache>
                <c:ptCount val="7"/>
                <c:pt idx="0">
                  <c:v>Otros</c:v>
                </c:pt>
                <c:pt idx="1">
                  <c:v>Artículos curiosos sobre diabetes</c:v>
                </c:pt>
                <c:pt idx="2">
                  <c:v>Estilo de vida (Nutrición, ejercicio)</c:v>
                </c:pt>
                <c:pt idx="3">
                  <c:v>Opciones de tratamiento</c:v>
                </c:pt>
                <c:pt idx="4">
                  <c:v>Opinión de profesionales sanitarios</c:v>
                </c:pt>
                <c:pt idx="5">
                  <c:v>Avances científicos y novedades</c:v>
                </c:pt>
                <c:pt idx="6">
                  <c:v>Testimonios de otros pacientes</c:v>
                </c:pt>
              </c:strCache>
            </c:strRef>
          </c:cat>
          <c:val>
            <c:numRef>
              <c:f>'¿Cómo buscas información sob'!$I$60:$I$66</c:f>
              <c:numCache>
                <c:formatCode>General</c:formatCode>
                <c:ptCount val="7"/>
                <c:pt idx="0">
                  <c:v>3</c:v>
                </c:pt>
                <c:pt idx="1">
                  <c:v>20</c:v>
                </c:pt>
                <c:pt idx="2">
                  <c:v>27</c:v>
                </c:pt>
                <c:pt idx="3">
                  <c:v>21</c:v>
                </c:pt>
                <c:pt idx="4">
                  <c:v>22</c:v>
                </c:pt>
                <c:pt idx="5">
                  <c:v>92</c:v>
                </c:pt>
                <c:pt idx="6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85-5B41-A992-E0CEA33782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08313936"/>
        <c:axId val="-108831184"/>
      </c:barChart>
      <c:catAx>
        <c:axId val="-1083139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s-ES"/>
          </a:p>
        </c:txPr>
        <c:crossAx val="-108831184"/>
        <c:crosses val="autoZero"/>
        <c:auto val="1"/>
        <c:lblAlgn val="ctr"/>
        <c:lblOffset val="100"/>
        <c:noMultiLvlLbl val="0"/>
      </c:catAx>
      <c:valAx>
        <c:axId val="-1088311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s-ES"/>
          </a:p>
        </c:txPr>
        <c:crossAx val="-1083139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charset="0"/>
          <a:ea typeface="Century Gothic" charset="0"/>
          <a:cs typeface="Century Gothic" charset="0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'¿Cómo buscas información sob'!$B$22:$B$26</c:f>
              <c:strCache>
                <c:ptCount val="5"/>
                <c:pt idx="0">
                  <c:v>Nada informado</c:v>
                </c:pt>
                <c:pt idx="1">
                  <c:v>Poco informado</c:v>
                </c:pt>
                <c:pt idx="2">
                  <c:v>Suficientemente informado</c:v>
                </c:pt>
                <c:pt idx="3">
                  <c:v>Bien informado</c:v>
                </c:pt>
                <c:pt idx="4">
                  <c:v>Súper informado</c:v>
                </c:pt>
              </c:strCache>
            </c:strRef>
          </c:cat>
          <c:val>
            <c:numRef>
              <c:f>'¿Cómo buscas información sob'!$C$22:$C$26</c:f>
            </c:numRef>
          </c:val>
          <c:extLst>
            <c:ext xmlns:c16="http://schemas.microsoft.com/office/drawing/2014/chart" uri="{C3380CC4-5D6E-409C-BE32-E72D297353CC}">
              <c16:uniqueId val="{00000000-9F9D-B143-9621-A74D213AC4F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'¿Cómo buscas información sob'!$B$22:$B$26</c:f>
              <c:strCache>
                <c:ptCount val="5"/>
                <c:pt idx="0">
                  <c:v>Nada informado</c:v>
                </c:pt>
                <c:pt idx="1">
                  <c:v>Poco informado</c:v>
                </c:pt>
                <c:pt idx="2">
                  <c:v>Suficientemente informado</c:v>
                </c:pt>
                <c:pt idx="3">
                  <c:v>Bien informado</c:v>
                </c:pt>
                <c:pt idx="4">
                  <c:v>Súper informado</c:v>
                </c:pt>
              </c:strCache>
            </c:strRef>
          </c:cat>
          <c:val>
            <c:numRef>
              <c:f>'¿Cómo buscas información sob'!$D$22:$D$26</c:f>
            </c:numRef>
          </c:val>
          <c:extLst>
            <c:ext xmlns:c16="http://schemas.microsoft.com/office/drawing/2014/chart" uri="{C3380CC4-5D6E-409C-BE32-E72D297353CC}">
              <c16:uniqueId val="{00000001-9F9D-B143-9621-A74D213AC4F2}"/>
            </c:ext>
          </c:extLst>
        </c:ser>
        <c:ser>
          <c:idx val="2"/>
          <c:order val="2"/>
          <c:spPr>
            <a:solidFill>
              <a:srgbClr val="F08E1D"/>
            </a:solidFill>
            <a:ln>
              <a:noFill/>
            </a:ln>
            <a:effectLst/>
          </c:spPr>
          <c:invertIfNegative val="0"/>
          <c:cat>
            <c:strRef>
              <c:f>'¿Cómo buscas información sob'!$B$22:$B$26</c:f>
              <c:strCache>
                <c:ptCount val="5"/>
                <c:pt idx="0">
                  <c:v>Nada informado</c:v>
                </c:pt>
                <c:pt idx="1">
                  <c:v>Poco informado</c:v>
                </c:pt>
                <c:pt idx="2">
                  <c:v>Suficientemente informado</c:v>
                </c:pt>
                <c:pt idx="3">
                  <c:v>Bien informado</c:v>
                </c:pt>
                <c:pt idx="4">
                  <c:v>Súper informado</c:v>
                </c:pt>
              </c:strCache>
            </c:strRef>
          </c:cat>
          <c:val>
            <c:numRef>
              <c:f>'¿Cómo buscas información sob'!$E$22:$E$26</c:f>
              <c:numCache>
                <c:formatCode>General</c:formatCode>
                <c:ptCount val="5"/>
                <c:pt idx="0">
                  <c:v>2</c:v>
                </c:pt>
                <c:pt idx="1">
                  <c:v>24</c:v>
                </c:pt>
                <c:pt idx="2">
                  <c:v>22</c:v>
                </c:pt>
                <c:pt idx="3">
                  <c:v>73</c:v>
                </c:pt>
                <c:pt idx="4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9D-B143-9621-A74D213AC4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-105757664"/>
        <c:axId val="-40725792"/>
      </c:barChart>
      <c:catAx>
        <c:axId val="-1057576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s-ES"/>
          </a:p>
        </c:txPr>
        <c:crossAx val="-40725792"/>
        <c:crosses val="autoZero"/>
        <c:auto val="1"/>
        <c:lblAlgn val="ctr"/>
        <c:lblOffset val="100"/>
        <c:noMultiLvlLbl val="0"/>
      </c:catAx>
      <c:valAx>
        <c:axId val="-407257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defRPr>
            </a:pPr>
            <a:endParaRPr lang="es-ES"/>
          </a:p>
        </c:txPr>
        <c:crossAx val="-10575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entury Gothic" charset="0"/>
          <a:ea typeface="Century Gothic" charset="0"/>
          <a:cs typeface="Century Gothic" charset="0"/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encabezado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B376235F-76B7-4A40-9DC4-BA053AC31121}" type="datetimeFigureOut">
              <a:rPr lang="es-ES_tradnl" altLang="es-ES_tradnl"/>
              <a:pPr/>
              <a:t>3/7/18</a:t>
            </a:fld>
            <a:endParaRPr lang="es-ES_tradnl" alt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2A050D0-90C7-5E48-AB58-1BFE770A3369}" type="slidenum">
              <a:rPr lang="es-ES_tradnl" altLang="es-ES_tradnl"/>
              <a:pPr/>
              <a:t>‹Nº›</a:t>
            </a:fld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17253069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EAED21-E370-1340-BFB6-28E3C92ADE5C}" type="datetimeFigureOut">
              <a:rPr lang="en-US" altLang="es-ES_tradnl"/>
              <a:pPr/>
              <a:t>7/3/18</a:t>
            </a:fld>
            <a:endParaRPr lang="es-ES_tradnl" alt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_tradnl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noProof="0"/>
              <a:t>Click to edit Master text styles</a:t>
            </a:r>
          </a:p>
          <a:p>
            <a:pPr lvl="1"/>
            <a:r>
              <a:rPr lang="es-ES_tradnl" noProof="0"/>
              <a:t>Second level</a:t>
            </a:r>
          </a:p>
          <a:p>
            <a:pPr lvl="2"/>
            <a:r>
              <a:rPr lang="es-ES_tradnl" noProof="0"/>
              <a:t>Third level</a:t>
            </a:r>
          </a:p>
          <a:p>
            <a:pPr lvl="3"/>
            <a:r>
              <a:rPr lang="es-ES_tradnl" noProof="0"/>
              <a:t>Fourth level</a:t>
            </a:r>
          </a:p>
          <a:p>
            <a:pPr lvl="4"/>
            <a:r>
              <a:rPr lang="es-ES_tradnl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5965A87-EB92-294A-AF14-344090BBBE0B}" type="slidenum">
              <a:rPr lang="es-ES_tradnl" altLang="es-ES_tradnl"/>
              <a:pPr/>
              <a:t>‹Nº›</a:t>
            </a:fld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889787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/>
              <a:t>4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5A87-EB92-294A-AF14-344090BBBE0B}" type="slidenum">
              <a:rPr lang="es-ES_tradnl" altLang="es-ES_tradnl" smtClean="0"/>
              <a:pPr/>
              <a:t>1</a:t>
            </a:fld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1857952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lnSpc>
                <a:spcPct val="140000"/>
              </a:lnSpc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MEDLINE/PubMED, de la National Library of Medecine de los EEUU</a:t>
            </a:r>
          </a:p>
          <a:p>
            <a:pPr marL="285750" indent="-285750">
              <a:lnSpc>
                <a:spcPct val="140000"/>
              </a:lnSpc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EMBASE de Elsevier, </a:t>
            </a:r>
          </a:p>
          <a:p>
            <a:pPr marL="285750" indent="-285750">
              <a:lnSpc>
                <a:spcPct val="140000"/>
              </a:lnSpc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WOS (Web Of Science) de Thomson Reuters</a:t>
            </a:r>
          </a:p>
          <a:p>
            <a:pPr marL="285750" indent="-285750">
              <a:lnSpc>
                <a:spcPct val="140000"/>
              </a:lnSpc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IBECS (Índice Bibliográfico español en Ciencias de la Salud)</a:t>
            </a:r>
          </a:p>
          <a:p>
            <a:pPr marL="285750" indent="-285750"/>
            <a:endParaRPr lang="es-ES_tradnl" altLang="es-ES_tradnl">
              <a:ea typeface="ＭＳ Ｐゴシック" charset="-128"/>
            </a:endParaRP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ACDFBB8-D2C6-6B4E-BFAA-828994E6075B}" type="slidenum">
              <a:rPr lang="es-ES_tradnl" altLang="es-ES_tradnl" sz="1200"/>
              <a:pPr eaLnBrk="1" hangingPunct="1"/>
              <a:t>50</a:t>
            </a:fld>
            <a:endParaRPr lang="es-ES_tradnl" altLang="es-ES_tradnl" sz="1200"/>
          </a:p>
        </p:txBody>
      </p:sp>
    </p:spTree>
    <p:extLst>
      <p:ext uri="{BB962C8B-B14F-4D97-AF65-F5344CB8AC3E}">
        <p14:creationId xmlns:p14="http://schemas.microsoft.com/office/powerpoint/2010/main" val="1995803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lang="en-US" dirty="0">
                <a:solidFill>
                  <a:srgbClr val="056F8E"/>
                </a:solidFill>
                <a:latin typeface="Helvetica Light"/>
                <a:cs typeface="Helvetica Light"/>
              </a:rPr>
              <a:t>F</a:t>
            </a: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reemedicaljournals.com</a:t>
            </a:r>
            <a:endParaRPr lang="es-ES_tradnl" dirty="0">
              <a:solidFill>
                <a:srgbClr val="056F8E"/>
              </a:solidFill>
              <a:latin typeface="Helvetica Light"/>
              <a:cs typeface="Helvetica Light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PublicLibraryofscience</a:t>
            </a:r>
            <a:endParaRPr lang="es-ES_tradnl" dirty="0">
              <a:solidFill>
                <a:srgbClr val="056F8E"/>
              </a:solidFill>
              <a:latin typeface="Helvetica Light"/>
              <a:cs typeface="Helvetica Light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BioMedCentral</a:t>
            </a:r>
            <a:endParaRPr lang="es-ES_tradnl" dirty="0">
              <a:solidFill>
                <a:srgbClr val="056F8E"/>
              </a:solidFill>
              <a:latin typeface="Helvetica Light"/>
              <a:cs typeface="Helvetica Light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lang="es-ES_tradnl" dirty="0">
                <a:solidFill>
                  <a:srgbClr val="056F8E"/>
                </a:solidFill>
                <a:latin typeface="Helvetica Light"/>
                <a:cs typeface="Helvetica Light"/>
              </a:rPr>
              <a:t>DOAJ, </a:t>
            </a: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Directory</a:t>
            </a:r>
            <a:r>
              <a:rPr lang="es-ES_tradnl" dirty="0">
                <a:solidFill>
                  <a:srgbClr val="056F8E"/>
                </a:solidFill>
                <a:latin typeface="Helvetica Light"/>
                <a:cs typeface="Helvetica Light"/>
              </a:rPr>
              <a:t> of Open </a:t>
            </a: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Accs</a:t>
            </a:r>
            <a:r>
              <a:rPr lang="es-ES_tradnl" dirty="0">
                <a:solidFill>
                  <a:srgbClr val="056F8E"/>
                </a:solidFill>
                <a:latin typeface="Helvetica Light"/>
                <a:cs typeface="Helvetica Light"/>
              </a:rPr>
              <a:t> </a:t>
            </a: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Journals</a:t>
            </a:r>
            <a:endParaRPr lang="es-ES_tradnl" dirty="0">
              <a:solidFill>
                <a:srgbClr val="056F8E"/>
              </a:solidFill>
              <a:latin typeface="Helvetica Light"/>
              <a:cs typeface="Helvetica Light"/>
            </a:endParaRP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PubMed</a:t>
            </a:r>
            <a:r>
              <a:rPr lang="es-ES_tradnl" dirty="0">
                <a:solidFill>
                  <a:srgbClr val="056F8E"/>
                </a:solidFill>
                <a:latin typeface="Helvetica Light"/>
                <a:cs typeface="Helvetica Light"/>
              </a:rPr>
              <a:t> Central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lang="en-US" dirty="0">
                <a:solidFill>
                  <a:srgbClr val="056F8E"/>
                </a:solidFill>
                <a:latin typeface="Helvetica Light"/>
                <a:cs typeface="Helvetica Light"/>
              </a:rPr>
              <a:t>E</a:t>
            </a:r>
            <a:r>
              <a:rPr lang="es-ES_tradnl" dirty="0">
                <a:solidFill>
                  <a:srgbClr val="056F8E"/>
                </a:solidFill>
                <a:latin typeface="Helvetica Light"/>
                <a:cs typeface="Helvetica Light"/>
              </a:rPr>
              <a:t>-revistas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SciELO</a:t>
            </a:r>
            <a:r>
              <a:rPr lang="es-ES_tradnl" dirty="0">
                <a:solidFill>
                  <a:srgbClr val="056F8E"/>
                </a:solidFill>
                <a:latin typeface="Helvetica Light"/>
                <a:cs typeface="Helvetica Light"/>
              </a:rPr>
              <a:t>, </a:t>
            </a: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Scientific</a:t>
            </a:r>
            <a:r>
              <a:rPr lang="es-ES_tradnl" dirty="0">
                <a:solidFill>
                  <a:srgbClr val="056F8E"/>
                </a:solidFill>
                <a:latin typeface="Helvetica Light"/>
                <a:cs typeface="Helvetica Light"/>
              </a:rPr>
              <a:t> </a:t>
            </a:r>
            <a:r>
              <a:rPr lang="es-ES_tradnl" dirty="0" err="1">
                <a:solidFill>
                  <a:srgbClr val="056F8E"/>
                </a:solidFill>
                <a:latin typeface="Helvetica Light"/>
                <a:cs typeface="Helvetica Light"/>
              </a:rPr>
              <a:t>Electronic</a:t>
            </a:r>
            <a:r>
              <a:rPr lang="es-ES_tradnl" dirty="0">
                <a:solidFill>
                  <a:srgbClr val="056F8E"/>
                </a:solidFill>
                <a:latin typeface="Helvetica Light"/>
                <a:cs typeface="Helvetica Light"/>
              </a:rPr>
              <a:t> Library Online</a:t>
            </a:r>
          </a:p>
          <a:p>
            <a:pPr marL="285750" indent="-285750">
              <a:lnSpc>
                <a:spcPct val="140000"/>
              </a:lnSpc>
              <a:buFont typeface="Arial"/>
              <a:buChar char="•"/>
              <a:defRPr/>
            </a:pPr>
            <a:r>
              <a:rPr lang="es-ES_tradnl" dirty="0">
                <a:solidFill>
                  <a:srgbClr val="056F8E"/>
                </a:solidFill>
                <a:latin typeface="Helvetica Light"/>
                <a:cs typeface="Helvetica Light"/>
              </a:rPr>
              <a:t>FreeBooks4Doctors </a:t>
            </a:r>
          </a:p>
          <a:p>
            <a:pPr>
              <a:defRPr/>
            </a:pPr>
            <a:endParaRPr lang="es-ES_tradnl" dirty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3C9BE53-A9AE-A14A-BCD7-8D0CC8C51788}" type="slidenum">
              <a:rPr lang="es-ES_tradnl" altLang="es-ES_tradnl" sz="1200"/>
              <a:pPr eaLnBrk="1" hangingPunct="1"/>
              <a:t>51</a:t>
            </a:fld>
            <a:endParaRPr lang="es-ES_tradnl" altLang="es-ES_tradnl" sz="1200"/>
          </a:p>
        </p:txBody>
      </p:sp>
    </p:spTree>
    <p:extLst>
      <p:ext uri="{BB962C8B-B14F-4D97-AF65-F5344CB8AC3E}">
        <p14:creationId xmlns:p14="http://schemas.microsoft.com/office/powerpoint/2010/main" val="1414445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285750" indent="-285750"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El medico interactivo, Diario electronico de la sanidad</a:t>
            </a:r>
          </a:p>
          <a:p>
            <a:pPr marL="285750" indent="-285750"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Diario médico</a:t>
            </a:r>
          </a:p>
          <a:p>
            <a:pPr marL="285750" indent="-285750"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Portalesmedicos.com</a:t>
            </a:r>
          </a:p>
          <a:p>
            <a:pPr marL="285750" indent="-285750"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Medscape from WebMD</a:t>
            </a:r>
          </a:p>
          <a:p>
            <a:pPr marL="285750" indent="-285750"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Portal de la AEMPS</a:t>
            </a:r>
          </a:p>
          <a:p>
            <a:pPr marL="285750" indent="-285750">
              <a:buFontTx/>
              <a:buChar char="•"/>
            </a:pPr>
            <a:r>
              <a:rPr lang="es-ES_tradnl" altLang="es-ES_tradnl">
                <a:solidFill>
                  <a:srgbClr val="056F8E"/>
                </a:solidFill>
                <a:latin typeface="Helvetica Light" charset="0"/>
                <a:ea typeface="ＭＳ Ｐゴシック" charset="-128"/>
              </a:rPr>
              <a:t>Vademecum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5C01BCFC-076A-AE4E-975F-E1E7FABC4632}" type="slidenum">
              <a:rPr lang="es-ES_tradnl" altLang="es-ES_tradnl" sz="1200"/>
              <a:pPr eaLnBrk="1" hangingPunct="1"/>
              <a:t>52</a:t>
            </a:fld>
            <a:endParaRPr lang="es-ES_tradnl" altLang="es-ES_tradnl" sz="1200"/>
          </a:p>
        </p:txBody>
      </p:sp>
    </p:spTree>
    <p:extLst>
      <p:ext uri="{BB962C8B-B14F-4D97-AF65-F5344CB8AC3E}">
        <p14:creationId xmlns:p14="http://schemas.microsoft.com/office/powerpoint/2010/main" val="1491922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965A87-EB92-294A-AF14-344090BBBE0B}" type="slidenum">
              <a:rPr lang="es-ES_tradnl" altLang="es-ES_tradnl" smtClean="0"/>
              <a:pPr/>
              <a:t>56</a:t>
            </a:fld>
            <a:endParaRPr lang="es-ES_tradnl" altLang="es-ES_tradnl"/>
          </a:p>
        </p:txBody>
      </p:sp>
    </p:spTree>
    <p:extLst>
      <p:ext uri="{BB962C8B-B14F-4D97-AF65-F5344CB8AC3E}">
        <p14:creationId xmlns:p14="http://schemas.microsoft.com/office/powerpoint/2010/main" val="838906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n-US">
              <a:ea typeface="ＭＳ Ｐゴシック" charset="-128"/>
            </a:endParaRPr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C99FA45A-A233-F843-8D0F-54A34237B46F}" type="slidenum">
              <a:rPr lang="es-ES_tradnl" altLang="en-US" sz="1200"/>
              <a:pPr eaLnBrk="1" hangingPunct="1"/>
              <a:t>71</a:t>
            </a:fld>
            <a:endParaRPr lang="es-ES_tradnl" altLang="en-US" sz="1200"/>
          </a:p>
        </p:txBody>
      </p:sp>
    </p:spTree>
    <p:extLst>
      <p:ext uri="{BB962C8B-B14F-4D97-AF65-F5344CB8AC3E}">
        <p14:creationId xmlns:p14="http://schemas.microsoft.com/office/powerpoint/2010/main" val="1636598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_tradnl" dirty="0">
              <a:ea typeface="ＭＳ Ｐゴシック" charset="-128"/>
            </a:endParaRPr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3F17942-5F88-7944-A232-DF3787F99BF3}" type="slidenum">
              <a:rPr lang="es-ES_tradnl" altLang="es-ES_tradnl" sz="1200"/>
              <a:pPr eaLnBrk="1" hangingPunct="1"/>
              <a:t>75</a:t>
            </a:fld>
            <a:endParaRPr lang="es-ES_tradnl" altLang="es-ES_tradnl" sz="1200"/>
          </a:p>
        </p:txBody>
      </p:sp>
    </p:spTree>
    <p:extLst>
      <p:ext uri="{BB962C8B-B14F-4D97-AF65-F5344CB8AC3E}">
        <p14:creationId xmlns:p14="http://schemas.microsoft.com/office/powerpoint/2010/main" val="37057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787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s-ES_tradnl" altLang="es-ES_tradnl" dirty="0">
              <a:ea typeface="ＭＳ Ｐゴシック" charset="-128"/>
            </a:endParaRPr>
          </a:p>
        </p:txBody>
      </p:sp>
      <p:sp>
        <p:nvSpPr>
          <p:cNvPr id="2078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33F17942-5F88-7944-A232-DF3787F99BF3}" type="slidenum">
              <a:rPr lang="es-ES_tradnl" altLang="es-ES_tradnl" sz="1200"/>
              <a:pPr eaLnBrk="1" hangingPunct="1"/>
              <a:t>76</a:t>
            </a:fld>
            <a:endParaRPr lang="es-ES_tradnl" altLang="es-ES_tradnl" sz="1200"/>
          </a:p>
        </p:txBody>
      </p:sp>
    </p:spTree>
    <p:extLst>
      <p:ext uri="{BB962C8B-B14F-4D97-AF65-F5344CB8AC3E}">
        <p14:creationId xmlns:p14="http://schemas.microsoft.com/office/powerpoint/2010/main" val="1879898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ortada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4665" y="-1125356"/>
            <a:ext cx="10958107" cy="7090231"/>
          </a:xfrm>
          <a:prstGeom prst="rect">
            <a:avLst/>
          </a:prstGeom>
        </p:spPr>
      </p:pic>
      <p:pic>
        <p:nvPicPr>
          <p:cNvPr id="18" name="Picture 17" descr="Recurso 2@3x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223541" y="3833227"/>
            <a:ext cx="7890996" cy="1471704"/>
          </a:xfrm>
          <a:prstGeom prst="rect">
            <a:avLst/>
          </a:prstGeom>
        </p:spPr>
      </p:pic>
      <p:pic>
        <p:nvPicPr>
          <p:cNvPr id="7" name="Picture 6" descr="Recurso 1@2x.png"/>
          <p:cNvPicPr>
            <a:picLocks noChangeAspect="1"/>
          </p:cNvPicPr>
          <p:nvPr userDrawn="1"/>
        </p:nvPicPr>
        <p:blipFill>
          <a:blip r:embed="rId4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6960" y="-1125356"/>
            <a:ext cx="4665441" cy="5143500"/>
          </a:xfrm>
          <a:prstGeom prst="rect">
            <a:avLst/>
          </a:prstGeom>
        </p:spPr>
      </p:pic>
      <p:pic>
        <p:nvPicPr>
          <p:cNvPr id="13" name="Picture 12" descr="logo_esteve_azul-01.png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46" y="4018144"/>
            <a:ext cx="1216152" cy="1139952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7590" y="1273845"/>
            <a:ext cx="42708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TU BUSCADOR DE REFERENCIA DE WEBS, APPS Y BLOGS</a:t>
            </a:r>
            <a:r>
              <a:rPr lang="en-US" sz="1600" b="1" baseline="0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SOBRE </a:t>
            </a:r>
            <a:b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n-US" sz="1600" b="1" dirty="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rPr>
              <a:t>DIABETES EN LA RED</a:t>
            </a:r>
          </a:p>
        </p:txBody>
      </p:sp>
      <p:pic>
        <p:nvPicPr>
          <p:cNvPr id="14" name="Imagen 1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3772" y="4525943"/>
            <a:ext cx="748328" cy="50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n 7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1504" y="4569079"/>
            <a:ext cx="490453" cy="517740"/>
          </a:xfrm>
          <a:prstGeom prst="rect">
            <a:avLst/>
          </a:prstGeom>
        </p:spPr>
      </p:pic>
      <p:sp>
        <p:nvSpPr>
          <p:cNvPr id="21" name="TextBox 20"/>
          <p:cNvSpPr txBox="1"/>
          <p:nvPr userDrawn="1"/>
        </p:nvSpPr>
        <p:spPr>
          <a:xfrm>
            <a:off x="87589" y="4750336"/>
            <a:ext cx="10070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Avalado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por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nda-01-01.png"/>
          <p:cNvPicPr>
            <a:picLocks noChangeAspect="1"/>
          </p:cNvPicPr>
          <p:nvPr userDrawn="1"/>
        </p:nvPicPr>
        <p:blipFill>
          <a:blip r:embed="rId3" cstate="screen">
            <a:alphaModFix amt="6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6371">
            <a:off x="-3356928" y="1377949"/>
            <a:ext cx="8494713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6784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nda-01-01-01.png"/>
          <p:cNvPicPr>
            <a:picLocks noChangeAspect="1"/>
          </p:cNvPicPr>
          <p:nvPr userDrawn="1"/>
        </p:nvPicPr>
        <p:blipFill>
          <a:blip r:embed="rId4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28591">
            <a:off x="-3866357" y="1127919"/>
            <a:ext cx="9104313" cy="52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-30480"/>
            <a:ext cx="14890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7319531-BB44-9A47-861A-CD176A95921C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FB91C3-5722-984B-B411-0DFD88ACC9DD}" type="slidenum">
              <a:rPr lang="en-US" altLang="es-ES_tradnl"/>
              <a:pPr/>
              <a:t>‹Nº›</a:t>
            </a:fld>
            <a:endParaRPr lang="en-US" altLang="es-ES_tradnl"/>
          </a:p>
        </p:txBody>
      </p:sp>
      <p:pic>
        <p:nvPicPr>
          <p:cNvPr id="13" name="Imagen 2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402" y="4492737"/>
            <a:ext cx="660917" cy="4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n 14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03" y="4492737"/>
            <a:ext cx="451484" cy="476603"/>
          </a:xfrm>
          <a:prstGeom prst="rect">
            <a:avLst/>
          </a:prstGeom>
        </p:spPr>
      </p:pic>
      <p:pic>
        <p:nvPicPr>
          <p:cNvPr id="15" name="Picture 14" descr="4-logo-s.-diabetes.jpg"/>
          <p:cNvPicPr>
            <a:picLocks noChangeAspect="1"/>
          </p:cNvPicPr>
          <p:nvPr userDrawn="1"/>
        </p:nvPicPr>
        <p:blipFill>
          <a:blip r:embed="rId8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16" y="4511830"/>
            <a:ext cx="565967" cy="43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370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Conector recto 15"/>
          <p:cNvCxnSpPr/>
          <p:nvPr userDrawn="1"/>
        </p:nvCxnSpPr>
        <p:spPr>
          <a:xfrm>
            <a:off x="368300" y="800100"/>
            <a:ext cx="2495550" cy="0"/>
          </a:xfrm>
          <a:prstGeom prst="line">
            <a:avLst/>
          </a:prstGeom>
          <a:ln w="12700">
            <a:solidFill>
              <a:srgbClr val="94C1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16"/>
          <p:cNvCxnSpPr/>
          <p:nvPr userDrawn="1"/>
        </p:nvCxnSpPr>
        <p:spPr>
          <a:xfrm>
            <a:off x="368300" y="1100138"/>
            <a:ext cx="2495550" cy="0"/>
          </a:xfrm>
          <a:prstGeom prst="line">
            <a:avLst/>
          </a:prstGeom>
          <a:ln w="12700">
            <a:solidFill>
              <a:srgbClr val="94C1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14"/>
          <p:cNvSpPr/>
          <p:nvPr userDrawn="1"/>
        </p:nvSpPr>
        <p:spPr bwMode="auto">
          <a:xfrm>
            <a:off x="341313" y="1336675"/>
            <a:ext cx="2478087" cy="33416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617" y="723785"/>
            <a:ext cx="3280410" cy="428625"/>
          </a:xfrm>
        </p:spPr>
        <p:txBody>
          <a:bodyPr>
            <a:noAutofit/>
          </a:bodyPr>
          <a:lstStyle>
            <a:lvl1pPr algn="l">
              <a:defRPr sz="1400" b="0" i="0">
                <a:solidFill>
                  <a:srgbClr val="086589"/>
                </a:solidFill>
                <a:latin typeface="Helvetica Light"/>
                <a:cs typeface="Helvetica Light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/>
          </p:nvPr>
        </p:nvSpPr>
        <p:spPr>
          <a:xfrm>
            <a:off x="300990" y="1739900"/>
            <a:ext cx="2590800" cy="2432050"/>
          </a:xfrm>
        </p:spPr>
        <p:txBody>
          <a:bodyPr>
            <a:normAutofit/>
          </a:bodyPr>
          <a:lstStyle>
            <a:lvl1pPr marL="457200" indent="-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  <a:defRPr lang="es-ES_tradnl" sz="1400" b="0" i="0" kern="1200" dirty="0" smtClean="0">
                <a:solidFill>
                  <a:srgbClr val="086589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914400" indent="-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  <a:defRPr lang="es-ES_tradnl" sz="1400" b="0" i="0" kern="1200" dirty="0" smtClean="0">
                <a:solidFill>
                  <a:srgbClr val="086589"/>
                </a:solidFill>
                <a:latin typeface="Helvetica Light"/>
                <a:ea typeface="ＭＳ Ｐゴシック" charset="0"/>
                <a:cs typeface="Helvetica Light"/>
              </a:defRPr>
            </a:lvl2pPr>
            <a:lvl3pPr marL="12573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  <a:defRPr lang="es-ES_tradnl" sz="1400" b="0" i="0" kern="1200" dirty="0" smtClean="0">
                <a:solidFill>
                  <a:srgbClr val="086589"/>
                </a:solidFill>
                <a:latin typeface="Helvetica Light"/>
                <a:ea typeface="ＭＳ Ｐゴシック" charset="0"/>
                <a:cs typeface="Helvetica Light"/>
              </a:defRPr>
            </a:lvl3pPr>
            <a:lvl4pPr marL="17145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  <a:defRPr lang="es-ES_tradnl" sz="1400" b="0" i="0" kern="1200" dirty="0" smtClean="0">
                <a:solidFill>
                  <a:srgbClr val="086589"/>
                </a:solidFill>
                <a:latin typeface="Helvetica Light"/>
                <a:ea typeface="ＭＳ Ｐゴシック" charset="0"/>
                <a:cs typeface="Helvetica Light"/>
              </a:defRPr>
            </a:lvl4pPr>
            <a:lvl5pPr marL="21717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  <a:defRPr lang="en-US" sz="1400" b="0" i="0" kern="1200" dirty="0">
                <a:solidFill>
                  <a:srgbClr val="086589"/>
                </a:solidFill>
                <a:latin typeface="Helvetica Light"/>
                <a:ea typeface="ＭＳ Ｐゴシック" charset="0"/>
                <a:cs typeface="Helvetica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3"/>
          </p:nvPr>
        </p:nvSpPr>
        <p:spPr>
          <a:xfrm>
            <a:off x="325120" y="1396999"/>
            <a:ext cx="2590800" cy="342901"/>
          </a:xfrm>
        </p:spPr>
        <p:txBody>
          <a:bodyPr>
            <a:normAutofit/>
          </a:bodyPr>
          <a:lstStyle>
            <a:lvl1pPr marL="457200" indent="-4572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None/>
              <a:defRPr lang="es-ES_tradnl" sz="1400" b="0" i="0" kern="1200" dirty="0" smtClean="0">
                <a:solidFill>
                  <a:srgbClr val="086589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marL="914400" indent="-457200">
              <a:buFont typeface="Arial"/>
              <a:buNone/>
              <a:defRPr sz="1200" b="0" i="0">
                <a:solidFill>
                  <a:srgbClr val="FFFFFF"/>
                </a:solidFill>
                <a:latin typeface="Helvetica Light"/>
                <a:cs typeface="Helvetica Light"/>
              </a:defRPr>
            </a:lvl2pPr>
            <a:lvl3pPr marL="1257300" indent="-342900">
              <a:buFont typeface="Arial"/>
              <a:buNone/>
              <a:defRPr sz="1200" b="0" i="0">
                <a:solidFill>
                  <a:srgbClr val="FFFFFF"/>
                </a:solidFill>
                <a:latin typeface="Helvetica Light"/>
                <a:cs typeface="Helvetica Light"/>
              </a:defRPr>
            </a:lvl3pPr>
            <a:lvl4pPr marL="1714500" indent="-342900">
              <a:buFont typeface="Arial"/>
              <a:buNone/>
              <a:defRPr sz="1200" b="0" i="0">
                <a:solidFill>
                  <a:srgbClr val="FFFFFF"/>
                </a:solidFill>
                <a:latin typeface="Helvetica Light"/>
                <a:cs typeface="Helvetica Light"/>
              </a:defRPr>
            </a:lvl4pPr>
            <a:lvl5pPr marL="2171700" indent="-342900">
              <a:buFont typeface="Arial"/>
              <a:buNone/>
              <a:defRPr sz="1200" b="0" i="0">
                <a:solidFill>
                  <a:srgbClr val="FFFFFF"/>
                </a:solidFill>
                <a:latin typeface="Helvetica Light"/>
                <a:cs typeface="Helvetica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16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189A942-BB86-0C48-B239-451D82CBC56E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17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1398958-111E-494E-806E-D49EE673A270}" type="slidenum">
              <a:rPr lang="en-US" altLang="es-ES_tradnl"/>
              <a:pPr/>
              <a:t>‹Nº›</a:t>
            </a:fld>
            <a:endParaRPr lang="en-US" altLang="es-ES_tradnl"/>
          </a:p>
        </p:txBody>
      </p:sp>
      <p:pic>
        <p:nvPicPr>
          <p:cNvPr id="19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402" y="4492737"/>
            <a:ext cx="660917" cy="4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n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03" y="4492737"/>
            <a:ext cx="451484" cy="476603"/>
          </a:xfrm>
          <a:prstGeom prst="rect">
            <a:avLst/>
          </a:prstGeom>
        </p:spPr>
      </p:pic>
      <p:pic>
        <p:nvPicPr>
          <p:cNvPr id="21" name="Picture 20" descr="4-logo-s.-diabetes.jpg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16" y="4511830"/>
            <a:ext cx="565967" cy="438415"/>
          </a:xfrm>
          <a:prstGeom prst="rect">
            <a:avLst/>
          </a:prstGeom>
        </p:spPr>
      </p:pic>
      <p:pic>
        <p:nvPicPr>
          <p:cNvPr id="22" name="Imagen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-30480"/>
            <a:ext cx="14890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79480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nda-01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96371">
            <a:off x="-3377247" y="1377950"/>
            <a:ext cx="8494713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nda-01-01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528591">
            <a:off x="-3866357" y="1127919"/>
            <a:ext cx="9104313" cy="520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C80DCF-D7D7-D645-8A9C-ED2E070E1DC3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74EA46-42B4-C24D-9114-EE42D4CDBCA4}" type="slidenum">
              <a:rPr lang="en-US" altLang="es-ES_tradnl"/>
              <a:pPr/>
              <a:t>‹Nº›</a:t>
            </a:fld>
            <a:endParaRPr lang="en-US" altLang="es-ES_tradnl"/>
          </a:p>
        </p:txBody>
      </p:sp>
      <p:pic>
        <p:nvPicPr>
          <p:cNvPr id="14" name="Imagen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402" y="4492737"/>
            <a:ext cx="660917" cy="4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03" y="4492737"/>
            <a:ext cx="451484" cy="476603"/>
          </a:xfrm>
          <a:prstGeom prst="rect">
            <a:avLst/>
          </a:prstGeom>
        </p:spPr>
      </p:pic>
      <p:pic>
        <p:nvPicPr>
          <p:cNvPr id="16" name="Picture 15" descr="4-logo-s.-diabetes.jpg"/>
          <p:cNvPicPr>
            <a:picLocks noChangeAspect="1"/>
          </p:cNvPicPr>
          <p:nvPr userDrawn="1"/>
        </p:nvPicPr>
        <p:blipFill>
          <a:blip r:embed="rId7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16" y="4511830"/>
            <a:ext cx="565967" cy="438415"/>
          </a:xfrm>
          <a:prstGeom prst="rect">
            <a:avLst/>
          </a:prstGeom>
        </p:spPr>
      </p:pic>
      <p:pic>
        <p:nvPicPr>
          <p:cNvPr id="13" name="Imagen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-30480"/>
            <a:ext cx="14890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464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onda-01-01.png"/>
          <p:cNvPicPr>
            <a:picLocks noChangeAspect="1"/>
          </p:cNvPicPr>
          <p:nvPr userDrawn="1"/>
        </p:nvPicPr>
        <p:blipFill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06940">
            <a:off x="-3552825" y="1897063"/>
            <a:ext cx="8494713" cy="485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0195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onda-01-01-01.png"/>
          <p:cNvPicPr>
            <a:picLocks noChangeAspect="1"/>
          </p:cNvPicPr>
          <p:nvPr userDrawn="1"/>
        </p:nvPicPr>
        <p:blipFill>
          <a:blip r:embed="rId4" cstate="screen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6316082">
            <a:off x="-4272756" y="1713706"/>
            <a:ext cx="9105900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5803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80670" y="854074"/>
            <a:ext cx="3776980" cy="466725"/>
          </a:xfrm>
        </p:spPr>
        <p:txBody>
          <a:bodyPr anchor="t">
            <a:noAutofit/>
          </a:bodyPr>
          <a:lstStyle>
            <a:lvl1pPr marL="342900" indent="-342900" algn="l">
              <a:buFont typeface="+mj-lt"/>
              <a:buNone/>
              <a:defRPr sz="2000" b="0" i="0" baseline="0">
                <a:solidFill>
                  <a:srgbClr val="086589"/>
                </a:solidFill>
                <a:latin typeface="Helvetica Light"/>
                <a:cs typeface="Helvetica Light"/>
              </a:defRPr>
            </a:lvl1pPr>
          </a:lstStyle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0670" y="1460499"/>
            <a:ext cx="8229600" cy="3134123"/>
          </a:xfr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marL="514350" indent="-514350">
              <a:buSzPct val="100000"/>
              <a:buFont typeface="+mj-lt"/>
              <a:buAutoNum type="arabicPeriod"/>
              <a:defRPr sz="1800"/>
            </a:lvl1pPr>
            <a:lvl2pPr marL="971550" indent="-514350">
              <a:buSzPct val="100000"/>
              <a:buFont typeface="+mj-lt"/>
              <a:buAutoNum type="arabicPeriod"/>
              <a:defRPr sz="1800"/>
            </a:lvl2pPr>
            <a:lvl3pPr marL="1371600" indent="-457200">
              <a:buSzPct val="100000"/>
              <a:buFont typeface="+mj-lt"/>
              <a:buAutoNum type="arabicPeriod"/>
              <a:defRPr sz="1800"/>
            </a:lvl3pPr>
            <a:lvl4pPr marL="1828800" indent="-457200">
              <a:buSzPct val="100000"/>
              <a:buFont typeface="+mj-lt"/>
              <a:buAutoNum type="arabicPeriod"/>
              <a:defRPr sz="1800"/>
            </a:lvl4pPr>
            <a:lvl5pPr marL="2286000" indent="-457200">
              <a:buSzPct val="100000"/>
              <a:buFont typeface="+mj-lt"/>
              <a:buAutoNum type="arabicPeriod"/>
              <a:defRPr sz="1800"/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1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592B29-3337-B24D-9AD9-893230ADDF5E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329AC-D237-004A-9534-C7C6E4AE6D7A}" type="slidenum">
              <a:rPr lang="en-US" altLang="es-ES_tradnl"/>
              <a:pPr/>
              <a:t>‹Nº›</a:t>
            </a:fld>
            <a:endParaRPr lang="en-US" altLang="es-ES_tradnl"/>
          </a:p>
        </p:txBody>
      </p:sp>
      <p:pic>
        <p:nvPicPr>
          <p:cNvPr id="14" name="Imagen 2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402" y="4492737"/>
            <a:ext cx="660917" cy="4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03" y="4492737"/>
            <a:ext cx="451484" cy="476603"/>
          </a:xfrm>
          <a:prstGeom prst="rect">
            <a:avLst/>
          </a:prstGeom>
        </p:spPr>
      </p:pic>
      <p:pic>
        <p:nvPicPr>
          <p:cNvPr id="16" name="Picture 15" descr="4-logo-s.-diabetes.jpg"/>
          <p:cNvPicPr>
            <a:picLocks noChangeAspect="1"/>
          </p:cNvPicPr>
          <p:nvPr userDrawn="1"/>
        </p:nvPicPr>
        <p:blipFill>
          <a:blip r:embed="rId7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16" y="4511830"/>
            <a:ext cx="565967" cy="438415"/>
          </a:xfrm>
          <a:prstGeom prst="rect">
            <a:avLst/>
          </a:prstGeom>
        </p:spPr>
      </p:pic>
      <p:pic>
        <p:nvPicPr>
          <p:cNvPr id="17" name="Imagen 1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-30480"/>
            <a:ext cx="14890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187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ector recto 12"/>
          <p:cNvCxnSpPr/>
          <p:nvPr userDrawn="1"/>
        </p:nvCxnSpPr>
        <p:spPr>
          <a:xfrm>
            <a:off x="368300" y="935038"/>
            <a:ext cx="1676400" cy="0"/>
          </a:xfrm>
          <a:prstGeom prst="line">
            <a:avLst/>
          </a:prstGeom>
          <a:ln w="12700">
            <a:solidFill>
              <a:srgbClr val="94C1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13"/>
          <p:cNvCxnSpPr/>
          <p:nvPr userDrawn="1"/>
        </p:nvCxnSpPr>
        <p:spPr>
          <a:xfrm>
            <a:off x="368300" y="1235075"/>
            <a:ext cx="1676400" cy="0"/>
          </a:xfrm>
          <a:prstGeom prst="line">
            <a:avLst/>
          </a:prstGeom>
          <a:ln w="12700">
            <a:solidFill>
              <a:srgbClr val="94C1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60499"/>
            <a:ext cx="8229600" cy="3134123"/>
          </a:xfrm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>
            <a:lvl1pPr>
              <a:buSzPct val="100000"/>
              <a:buFontTx/>
              <a:buBlip>
                <a:blip r:embed="rId3"/>
              </a:buBlip>
              <a:defRPr sz="2800" baseline="0"/>
            </a:lvl1pPr>
            <a:lvl2pPr>
              <a:buSzPct val="100000"/>
              <a:buFontTx/>
              <a:buBlip>
                <a:blip r:embed="rId3"/>
              </a:buBlip>
              <a:defRPr sz="2400" baseline="0"/>
            </a:lvl2pPr>
            <a:lvl3pPr>
              <a:buSzPct val="100000"/>
              <a:buFontTx/>
              <a:buBlip>
                <a:blip r:embed="rId3"/>
              </a:buBlip>
              <a:defRPr sz="2000" baseline="0"/>
            </a:lvl3pPr>
            <a:lvl4pPr>
              <a:buSzPct val="100000"/>
              <a:buFontTx/>
              <a:buBlip>
                <a:blip r:embed="rId3"/>
              </a:buBlip>
              <a:defRPr sz="1600" baseline="0"/>
            </a:lvl4pPr>
            <a:lvl5pPr>
              <a:buSzPct val="100000"/>
              <a:buFontTx/>
              <a:buBlip>
                <a:blip r:embed="rId3"/>
              </a:buBlip>
              <a:defRPr sz="1200" baseline="0"/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300990" y="874394"/>
            <a:ext cx="3776980" cy="428625"/>
          </a:xfrm>
        </p:spPr>
        <p:txBody>
          <a:bodyPr>
            <a:noAutofit/>
          </a:bodyPr>
          <a:lstStyle>
            <a:lvl1pPr algn="l">
              <a:defRPr sz="1400" b="0" i="0">
                <a:solidFill>
                  <a:srgbClr val="086589"/>
                </a:solidFill>
                <a:latin typeface="Helvetica Light"/>
                <a:cs typeface="Helvetica Light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6E97A6D-E8A0-924D-9863-CB2C20CC5986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122E00-F2E8-624F-88F4-281DF2908450}" type="slidenum">
              <a:rPr lang="en-US" altLang="es-ES_tradnl"/>
              <a:pPr/>
              <a:t>‹Nº›</a:t>
            </a:fld>
            <a:endParaRPr lang="en-US" altLang="es-ES_tradnl"/>
          </a:p>
        </p:txBody>
      </p:sp>
      <p:pic>
        <p:nvPicPr>
          <p:cNvPr id="12" name="Imagen 2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402" y="4492737"/>
            <a:ext cx="660917" cy="4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n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03" y="4492737"/>
            <a:ext cx="451484" cy="476603"/>
          </a:xfrm>
          <a:prstGeom prst="rect">
            <a:avLst/>
          </a:prstGeom>
        </p:spPr>
      </p:pic>
      <p:pic>
        <p:nvPicPr>
          <p:cNvPr id="14" name="Picture 13" descr="4-logo-s.-diabetes.jpg"/>
          <p:cNvPicPr>
            <a:picLocks noChangeAspect="1"/>
          </p:cNvPicPr>
          <p:nvPr userDrawn="1"/>
        </p:nvPicPr>
        <p:blipFill>
          <a:blip r:embed="rId6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16" y="4511830"/>
            <a:ext cx="565967" cy="438415"/>
          </a:xfrm>
          <a:prstGeom prst="rect">
            <a:avLst/>
          </a:prstGeom>
        </p:spPr>
      </p:pic>
      <p:pic>
        <p:nvPicPr>
          <p:cNvPr id="15" name="Imagen 1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-30480"/>
            <a:ext cx="14890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13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12"/>
          <p:cNvSpPr/>
          <p:nvPr userDrawn="1"/>
        </p:nvSpPr>
        <p:spPr>
          <a:xfrm>
            <a:off x="4737100" y="1338263"/>
            <a:ext cx="4138613" cy="3267075"/>
          </a:xfrm>
          <a:prstGeom prst="rect">
            <a:avLst/>
          </a:prstGeom>
          <a:solidFill>
            <a:srgbClr val="94C1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7" name="Rectángulo 13"/>
          <p:cNvSpPr/>
          <p:nvPr userDrawn="1"/>
        </p:nvSpPr>
        <p:spPr>
          <a:xfrm>
            <a:off x="4810125" y="3860800"/>
            <a:ext cx="4013200" cy="695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8" name="Rectángulo 10"/>
          <p:cNvSpPr/>
          <p:nvPr userDrawn="1"/>
        </p:nvSpPr>
        <p:spPr>
          <a:xfrm>
            <a:off x="280988" y="1333500"/>
            <a:ext cx="4097337" cy="3271838"/>
          </a:xfrm>
          <a:prstGeom prst="rect">
            <a:avLst/>
          </a:prstGeom>
          <a:solidFill>
            <a:srgbClr val="94C1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sp>
        <p:nvSpPr>
          <p:cNvPr id="9" name="Rectángulo 11"/>
          <p:cNvSpPr/>
          <p:nvPr userDrawn="1"/>
        </p:nvSpPr>
        <p:spPr>
          <a:xfrm>
            <a:off x="320675" y="3862388"/>
            <a:ext cx="3987800" cy="6937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dirty="0"/>
          </a:p>
        </p:txBody>
      </p:sp>
      <p:cxnSp>
        <p:nvCxnSpPr>
          <p:cNvPr id="11" name="Conector recto 16"/>
          <p:cNvCxnSpPr/>
          <p:nvPr userDrawn="1"/>
        </p:nvCxnSpPr>
        <p:spPr>
          <a:xfrm>
            <a:off x="368300" y="935038"/>
            <a:ext cx="1676400" cy="0"/>
          </a:xfrm>
          <a:prstGeom prst="line">
            <a:avLst/>
          </a:prstGeom>
          <a:ln w="12700">
            <a:solidFill>
              <a:srgbClr val="94C1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7"/>
          <p:cNvCxnSpPr/>
          <p:nvPr userDrawn="1"/>
        </p:nvCxnSpPr>
        <p:spPr>
          <a:xfrm>
            <a:off x="368300" y="1235075"/>
            <a:ext cx="1676400" cy="0"/>
          </a:xfrm>
          <a:prstGeom prst="line">
            <a:avLst/>
          </a:prstGeom>
          <a:ln w="12700">
            <a:solidFill>
              <a:srgbClr val="94C1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38501" y="3905810"/>
            <a:ext cx="3827918" cy="706524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086589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</p:txBody>
      </p:sp>
      <p:sp>
        <p:nvSpPr>
          <p:cNvPr id="19" name="Content Placeholder 2"/>
          <p:cNvSpPr>
            <a:spLocks noGrp="1"/>
          </p:cNvSpPr>
          <p:nvPr>
            <p:ph sz="half" idx="13"/>
          </p:nvPr>
        </p:nvSpPr>
        <p:spPr>
          <a:xfrm>
            <a:off x="4851400" y="3899086"/>
            <a:ext cx="3827918" cy="706524"/>
          </a:xfrm>
        </p:spPr>
        <p:txBody>
          <a:bodyPr>
            <a:noAutofit/>
          </a:bodyPr>
          <a:lstStyle>
            <a:lvl1pPr>
              <a:buNone/>
              <a:defRPr sz="1100">
                <a:solidFill>
                  <a:srgbClr val="086589"/>
                </a:solidFill>
              </a:defRPr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</p:txBody>
      </p:sp>
      <p:sp>
        <p:nvSpPr>
          <p:cNvPr id="23" name="Title 1"/>
          <p:cNvSpPr>
            <a:spLocks noGrp="1"/>
          </p:cNvSpPr>
          <p:nvPr>
            <p:ph type="title"/>
          </p:nvPr>
        </p:nvSpPr>
        <p:spPr>
          <a:xfrm>
            <a:off x="300990" y="874394"/>
            <a:ext cx="3776980" cy="428625"/>
          </a:xfrm>
        </p:spPr>
        <p:txBody>
          <a:bodyPr>
            <a:noAutofit/>
          </a:bodyPr>
          <a:lstStyle>
            <a:lvl1pPr algn="l">
              <a:defRPr sz="1400" b="0" i="0">
                <a:solidFill>
                  <a:srgbClr val="086589"/>
                </a:solidFill>
                <a:latin typeface="Helvetica Light"/>
                <a:cs typeface="Helvetica Light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14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B3939869-B951-7D4C-85C0-C80EE27B5C58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15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FE9B225-2477-3C44-9A04-8876D8985FEA}" type="slidenum">
              <a:rPr lang="en-US" altLang="es-ES_tradnl"/>
              <a:pPr/>
              <a:t>‹Nº›</a:t>
            </a:fld>
            <a:endParaRPr lang="en-US" altLang="es-ES_tradnl"/>
          </a:p>
        </p:txBody>
      </p:sp>
      <p:pic>
        <p:nvPicPr>
          <p:cNvPr id="17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402" y="4492737"/>
            <a:ext cx="660917" cy="4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n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03" y="4492737"/>
            <a:ext cx="451484" cy="476603"/>
          </a:xfrm>
          <a:prstGeom prst="rect">
            <a:avLst/>
          </a:prstGeom>
        </p:spPr>
      </p:pic>
      <p:pic>
        <p:nvPicPr>
          <p:cNvPr id="20" name="Picture 19" descr="4-logo-s.-diabetes.jpg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16" y="4511830"/>
            <a:ext cx="565967" cy="438415"/>
          </a:xfrm>
          <a:prstGeom prst="rect">
            <a:avLst/>
          </a:prstGeom>
        </p:spPr>
      </p:pic>
      <p:pic>
        <p:nvPicPr>
          <p:cNvPr id="21" name="Imagen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-30480"/>
            <a:ext cx="14890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8227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20"/>
          <p:cNvSpPr/>
          <p:nvPr userDrawn="1"/>
        </p:nvSpPr>
        <p:spPr>
          <a:xfrm>
            <a:off x="280988" y="1333500"/>
            <a:ext cx="4097337" cy="1576388"/>
          </a:xfrm>
          <a:prstGeom prst="rect">
            <a:avLst/>
          </a:prstGeom>
          <a:solidFill>
            <a:srgbClr val="94C1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4" name="Rectángulo 27"/>
          <p:cNvSpPr/>
          <p:nvPr userDrawn="1"/>
        </p:nvSpPr>
        <p:spPr>
          <a:xfrm>
            <a:off x="2003425" y="1373188"/>
            <a:ext cx="2360613" cy="1506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cxnSp>
        <p:nvCxnSpPr>
          <p:cNvPr id="15" name="Conector recto 16"/>
          <p:cNvCxnSpPr/>
          <p:nvPr userDrawn="1"/>
        </p:nvCxnSpPr>
        <p:spPr>
          <a:xfrm>
            <a:off x="368300" y="935038"/>
            <a:ext cx="1676400" cy="0"/>
          </a:xfrm>
          <a:prstGeom prst="line">
            <a:avLst/>
          </a:prstGeom>
          <a:ln w="12700">
            <a:solidFill>
              <a:srgbClr val="94C1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17"/>
          <p:cNvCxnSpPr/>
          <p:nvPr userDrawn="1"/>
        </p:nvCxnSpPr>
        <p:spPr>
          <a:xfrm>
            <a:off x="368300" y="1235075"/>
            <a:ext cx="1676400" cy="0"/>
          </a:xfrm>
          <a:prstGeom prst="line">
            <a:avLst/>
          </a:prstGeom>
          <a:ln w="12700">
            <a:solidFill>
              <a:srgbClr val="94C1C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ángulo 28"/>
          <p:cNvSpPr/>
          <p:nvPr userDrawn="1"/>
        </p:nvSpPr>
        <p:spPr>
          <a:xfrm>
            <a:off x="280988" y="3006725"/>
            <a:ext cx="4097337" cy="1576388"/>
          </a:xfrm>
          <a:prstGeom prst="rect">
            <a:avLst/>
          </a:prstGeom>
          <a:solidFill>
            <a:srgbClr val="94C1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19" name="Rectángulo 29"/>
          <p:cNvSpPr/>
          <p:nvPr userDrawn="1"/>
        </p:nvSpPr>
        <p:spPr>
          <a:xfrm>
            <a:off x="2003425" y="3048000"/>
            <a:ext cx="2360613" cy="150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0" name="Rectángulo 32"/>
          <p:cNvSpPr/>
          <p:nvPr userDrawn="1"/>
        </p:nvSpPr>
        <p:spPr>
          <a:xfrm>
            <a:off x="4752975" y="1333500"/>
            <a:ext cx="4098925" cy="1576388"/>
          </a:xfrm>
          <a:prstGeom prst="rect">
            <a:avLst/>
          </a:prstGeom>
          <a:solidFill>
            <a:srgbClr val="94C1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1" name="Rectángulo 33"/>
          <p:cNvSpPr/>
          <p:nvPr userDrawn="1"/>
        </p:nvSpPr>
        <p:spPr>
          <a:xfrm>
            <a:off x="6477000" y="1373188"/>
            <a:ext cx="2360613" cy="15065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4" name="Rectángulo 38"/>
          <p:cNvSpPr/>
          <p:nvPr userDrawn="1"/>
        </p:nvSpPr>
        <p:spPr>
          <a:xfrm>
            <a:off x="4752975" y="3006725"/>
            <a:ext cx="4098925" cy="1576388"/>
          </a:xfrm>
          <a:prstGeom prst="rect">
            <a:avLst/>
          </a:prstGeom>
          <a:solidFill>
            <a:srgbClr val="94C1C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25" name="Rectángulo 39"/>
          <p:cNvSpPr/>
          <p:nvPr userDrawn="1"/>
        </p:nvSpPr>
        <p:spPr>
          <a:xfrm>
            <a:off x="6477000" y="3048000"/>
            <a:ext cx="2360613" cy="1504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755999"/>
            <a:ext cx="4040188" cy="479822"/>
          </a:xfrm>
        </p:spPr>
        <p:txBody>
          <a:bodyPr anchor="b">
            <a:normAutofit/>
          </a:bodyPr>
          <a:lstStyle>
            <a:lvl1pPr marL="0" indent="0">
              <a:buNone/>
              <a:defRPr sz="1400" b="0" i="0">
                <a:solidFill>
                  <a:srgbClr val="056F8E"/>
                </a:solidFill>
                <a:latin typeface="Helvetica Light"/>
                <a:cs typeface="Helvetica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to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10" name="Marcador de contenido 2"/>
          <p:cNvSpPr>
            <a:spLocks noGrp="1"/>
          </p:cNvSpPr>
          <p:nvPr>
            <p:ph idx="13"/>
          </p:nvPr>
        </p:nvSpPr>
        <p:spPr>
          <a:xfrm>
            <a:off x="2054628" y="3779033"/>
            <a:ext cx="2283692" cy="934721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22" name="Content Placeholder 3"/>
          <p:cNvSpPr>
            <a:spLocks noGrp="1"/>
          </p:cNvSpPr>
          <p:nvPr>
            <p:ph sz="half" idx="14"/>
          </p:nvPr>
        </p:nvSpPr>
        <p:spPr>
          <a:xfrm>
            <a:off x="2054628" y="1822015"/>
            <a:ext cx="1849120" cy="40302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056F8E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200">
                <a:solidFill>
                  <a:srgbClr val="FFFFFF"/>
                </a:solidFill>
              </a:defRPr>
            </a:lvl3pPr>
            <a:lvl4pPr>
              <a:defRPr sz="12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</p:txBody>
      </p:sp>
      <p:sp>
        <p:nvSpPr>
          <p:cNvPr id="23" name="Marcador de contenido 2"/>
          <p:cNvSpPr>
            <a:spLocks noGrp="1"/>
          </p:cNvSpPr>
          <p:nvPr>
            <p:ph idx="15"/>
          </p:nvPr>
        </p:nvSpPr>
        <p:spPr>
          <a:xfrm>
            <a:off x="2054628" y="2133601"/>
            <a:ext cx="2283692" cy="707842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056F8E"/>
                </a:solidFill>
              </a:defRPr>
            </a:lvl1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31" name="Content Placeholder 3"/>
          <p:cNvSpPr>
            <a:spLocks noGrp="1"/>
          </p:cNvSpPr>
          <p:nvPr>
            <p:ph sz="half" idx="16"/>
          </p:nvPr>
        </p:nvSpPr>
        <p:spPr>
          <a:xfrm>
            <a:off x="2054628" y="3495729"/>
            <a:ext cx="1849120" cy="40302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056F8E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200">
                <a:solidFill>
                  <a:srgbClr val="FFFFFF"/>
                </a:solidFill>
              </a:defRPr>
            </a:lvl3pPr>
            <a:lvl4pPr>
              <a:defRPr sz="12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</p:txBody>
      </p:sp>
      <p:sp>
        <p:nvSpPr>
          <p:cNvPr id="32" name="Marcador de contenido 2"/>
          <p:cNvSpPr>
            <a:spLocks noGrp="1"/>
          </p:cNvSpPr>
          <p:nvPr>
            <p:ph idx="17"/>
          </p:nvPr>
        </p:nvSpPr>
        <p:spPr>
          <a:xfrm>
            <a:off x="2054628" y="3807314"/>
            <a:ext cx="2283692" cy="708491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056F8E"/>
                </a:solidFill>
              </a:defRPr>
            </a:lvl1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35" name="Content Placeholder 3"/>
          <p:cNvSpPr>
            <a:spLocks noGrp="1"/>
          </p:cNvSpPr>
          <p:nvPr>
            <p:ph sz="half" idx="18"/>
          </p:nvPr>
        </p:nvSpPr>
        <p:spPr>
          <a:xfrm>
            <a:off x="6527646" y="1822015"/>
            <a:ext cx="1849120" cy="40302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056F8E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200">
                <a:solidFill>
                  <a:srgbClr val="FFFFFF"/>
                </a:solidFill>
              </a:defRPr>
            </a:lvl3pPr>
            <a:lvl4pPr>
              <a:defRPr sz="12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</p:txBody>
      </p:sp>
      <p:sp>
        <p:nvSpPr>
          <p:cNvPr id="38" name="Marcador de contenido 2"/>
          <p:cNvSpPr>
            <a:spLocks noGrp="1"/>
          </p:cNvSpPr>
          <p:nvPr>
            <p:ph idx="19"/>
          </p:nvPr>
        </p:nvSpPr>
        <p:spPr>
          <a:xfrm>
            <a:off x="6527646" y="2133600"/>
            <a:ext cx="2283692" cy="720815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056F8E"/>
                </a:solidFill>
              </a:defRPr>
            </a:lvl1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1" name="Content Placeholder 3"/>
          <p:cNvSpPr>
            <a:spLocks noGrp="1"/>
          </p:cNvSpPr>
          <p:nvPr>
            <p:ph sz="half" idx="20"/>
          </p:nvPr>
        </p:nvSpPr>
        <p:spPr>
          <a:xfrm>
            <a:off x="6527646" y="3495729"/>
            <a:ext cx="1849120" cy="403025"/>
          </a:xfrm>
        </p:spPr>
        <p:txBody>
          <a:bodyPr>
            <a:normAutofit/>
          </a:bodyPr>
          <a:lstStyle>
            <a:lvl1pPr>
              <a:buNone/>
              <a:defRPr sz="1200">
                <a:solidFill>
                  <a:srgbClr val="056F8E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200">
                <a:solidFill>
                  <a:srgbClr val="FFFFFF"/>
                </a:solidFill>
              </a:defRPr>
            </a:lvl3pPr>
            <a:lvl4pPr>
              <a:defRPr sz="1200">
                <a:solidFill>
                  <a:srgbClr val="FFFFFF"/>
                </a:solidFill>
              </a:defRPr>
            </a:lvl4pPr>
            <a:lvl5pPr>
              <a:defRPr sz="1200">
                <a:solidFill>
                  <a:srgbClr val="FFFFFF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</p:txBody>
      </p:sp>
      <p:sp>
        <p:nvSpPr>
          <p:cNvPr id="42" name="Marcador de contenido 2"/>
          <p:cNvSpPr>
            <a:spLocks noGrp="1"/>
          </p:cNvSpPr>
          <p:nvPr>
            <p:ph idx="21"/>
          </p:nvPr>
        </p:nvSpPr>
        <p:spPr>
          <a:xfrm>
            <a:off x="6527646" y="3807314"/>
            <a:ext cx="2283692" cy="708491"/>
          </a:xfrm>
        </p:spPr>
        <p:txBody>
          <a:bodyPr>
            <a:normAutofit/>
          </a:bodyPr>
          <a:lstStyle>
            <a:lvl1pPr>
              <a:buNone/>
              <a:defRPr sz="1100">
                <a:solidFill>
                  <a:srgbClr val="056F8E"/>
                </a:solidFill>
              </a:defRPr>
            </a:lvl1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27" name="Date Placeholder 6"/>
          <p:cNvSpPr>
            <a:spLocks noGrp="1"/>
          </p:cNvSpPr>
          <p:nvPr>
            <p:ph type="dt" sz="half" idx="22"/>
          </p:nvPr>
        </p:nvSpPr>
        <p:spPr>
          <a:xfrm>
            <a:off x="457200" y="45831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9CD6BCD6-A8F4-7E4F-84D3-48A049E59018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28" name="Footer Placeholder 7"/>
          <p:cNvSpPr>
            <a:spLocks noGrp="1"/>
          </p:cNvSpPr>
          <p:nvPr>
            <p:ph type="ftr" sz="quarter" idx="23"/>
          </p:nvPr>
        </p:nvSpPr>
        <p:spPr>
          <a:xfrm>
            <a:off x="3124200" y="4583113"/>
            <a:ext cx="2895600" cy="2746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Slide Number Placeholder 8"/>
          <p:cNvSpPr>
            <a:spLocks noGrp="1"/>
          </p:cNvSpPr>
          <p:nvPr>
            <p:ph type="sldNum" sz="quarter" idx="24"/>
          </p:nvPr>
        </p:nvSpPr>
        <p:spPr>
          <a:xfrm>
            <a:off x="6553200" y="4583113"/>
            <a:ext cx="2133600" cy="274637"/>
          </a:xfrm>
        </p:spPr>
        <p:txBody>
          <a:bodyPr/>
          <a:lstStyle>
            <a:lvl1pPr>
              <a:defRPr/>
            </a:lvl1pPr>
          </a:lstStyle>
          <a:p>
            <a:fld id="{8CC9F1FD-58FA-1549-8DDC-F26F31139B12}" type="slidenum">
              <a:rPr lang="en-US" altLang="es-ES_tradnl"/>
              <a:pPr/>
              <a:t>‹Nº›</a:t>
            </a:fld>
            <a:endParaRPr lang="en-US" altLang="es-ES_tradnl"/>
          </a:p>
        </p:txBody>
      </p:sp>
      <p:pic>
        <p:nvPicPr>
          <p:cNvPr id="30" name="Imagen 2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1402" y="4492737"/>
            <a:ext cx="660917" cy="444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Imagen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303" y="4492737"/>
            <a:ext cx="451484" cy="476603"/>
          </a:xfrm>
          <a:prstGeom prst="rect">
            <a:avLst/>
          </a:prstGeom>
        </p:spPr>
      </p:pic>
      <p:pic>
        <p:nvPicPr>
          <p:cNvPr id="34" name="Picture 33" descr="4-logo-s.-diabetes.jpg"/>
          <p:cNvPicPr>
            <a:picLocks noChangeAspect="1"/>
          </p:cNvPicPr>
          <p:nvPr userDrawn="1"/>
        </p:nvPicPr>
        <p:blipFill>
          <a:blip r:embed="rId5" cstate="screen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3816" y="4511830"/>
            <a:ext cx="565967" cy="438415"/>
          </a:xfrm>
          <a:prstGeom prst="rect">
            <a:avLst/>
          </a:prstGeom>
        </p:spPr>
      </p:pic>
      <p:pic>
        <p:nvPicPr>
          <p:cNvPr id="36" name="Imagen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813" y="-30480"/>
            <a:ext cx="14890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4884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D14AAB-D714-3F42-9EFE-E3DCA6DBA117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35DE1-A4CD-8342-A3F2-12BDA2486C17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962346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s-ES_tradnl" noProof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004597-909A-C642-A876-9B3B064A35DD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465D0-A90F-F141-82B6-814C4E9E01A4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99152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E6430A1-C6C2-4E47-991D-1A2A53668367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545C1-D29A-314A-B032-6754B5F328F1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6303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444176" y="2077423"/>
            <a:ext cx="8255649" cy="1207356"/>
          </a:xfrm>
          <a:custGeom>
            <a:avLst/>
            <a:gdLst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255649 w 8255649"/>
              <a:gd name="connsiteY2" fmla="*/ 1207356 h 1207356"/>
              <a:gd name="connsiteX3" fmla="*/ 0 w 8255649"/>
              <a:gd name="connsiteY3" fmla="*/ 1207356 h 1207356"/>
              <a:gd name="connsiteX4" fmla="*/ 0 w 8255649"/>
              <a:gd name="connsiteY4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249102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6227 w 8261876"/>
              <a:gd name="connsiteY0" fmla="*/ 0 h 1207356"/>
              <a:gd name="connsiteX1" fmla="*/ 8261876 w 8261876"/>
              <a:gd name="connsiteY1" fmla="*/ 0 h 1207356"/>
              <a:gd name="connsiteX2" fmla="*/ 8021756 w 8261876"/>
              <a:gd name="connsiteY2" fmla="*/ 600653 h 1207356"/>
              <a:gd name="connsiteX3" fmla="*/ 8261876 w 8261876"/>
              <a:gd name="connsiteY3" fmla="*/ 1207356 h 1207356"/>
              <a:gd name="connsiteX4" fmla="*/ 6227 w 8261876"/>
              <a:gd name="connsiteY4" fmla="*/ 1207356 h 1207356"/>
              <a:gd name="connsiteX5" fmla="*/ 0 w 8261876"/>
              <a:gd name="connsiteY5" fmla="*/ 600653 h 1207356"/>
              <a:gd name="connsiteX6" fmla="*/ 6227 w 8261876"/>
              <a:gd name="connsiteY6" fmla="*/ 0 h 1207356"/>
              <a:gd name="connsiteX0" fmla="*/ 11 w 8255660"/>
              <a:gd name="connsiteY0" fmla="*/ 0 h 1207356"/>
              <a:gd name="connsiteX1" fmla="*/ 8255660 w 8255660"/>
              <a:gd name="connsiteY1" fmla="*/ 0 h 1207356"/>
              <a:gd name="connsiteX2" fmla="*/ 8015540 w 8255660"/>
              <a:gd name="connsiteY2" fmla="*/ 600653 h 1207356"/>
              <a:gd name="connsiteX3" fmla="*/ 8255660 w 8255660"/>
              <a:gd name="connsiteY3" fmla="*/ 1207356 h 1207356"/>
              <a:gd name="connsiteX4" fmla="*/ 11 w 8255660"/>
              <a:gd name="connsiteY4" fmla="*/ 1207356 h 1207356"/>
              <a:gd name="connsiteX5" fmla="*/ 300348 w 8255660"/>
              <a:gd name="connsiteY5" fmla="*/ 629846 h 1207356"/>
              <a:gd name="connsiteX6" fmla="*/ 11 w 8255660"/>
              <a:gd name="connsiteY6" fmla="*/ 0 h 1207356"/>
              <a:gd name="connsiteX0" fmla="*/ 20 w 8255669"/>
              <a:gd name="connsiteY0" fmla="*/ 0 h 1207356"/>
              <a:gd name="connsiteX1" fmla="*/ 8255669 w 8255669"/>
              <a:gd name="connsiteY1" fmla="*/ 0 h 1207356"/>
              <a:gd name="connsiteX2" fmla="*/ 8015549 w 8255669"/>
              <a:gd name="connsiteY2" fmla="*/ 600653 h 1207356"/>
              <a:gd name="connsiteX3" fmla="*/ 8255669 w 8255669"/>
              <a:gd name="connsiteY3" fmla="*/ 1207356 h 1207356"/>
              <a:gd name="connsiteX4" fmla="*/ 20 w 8255669"/>
              <a:gd name="connsiteY4" fmla="*/ 1207356 h 1207356"/>
              <a:gd name="connsiteX5" fmla="*/ 300357 w 8255669"/>
              <a:gd name="connsiteY5" fmla="*/ 629846 h 1207356"/>
              <a:gd name="connsiteX6" fmla="*/ 20 w 8255669"/>
              <a:gd name="connsiteY6" fmla="*/ 0 h 1207356"/>
              <a:gd name="connsiteX0" fmla="*/ 11 w 8255660"/>
              <a:gd name="connsiteY0" fmla="*/ 0 h 1207356"/>
              <a:gd name="connsiteX1" fmla="*/ 8255660 w 8255660"/>
              <a:gd name="connsiteY1" fmla="*/ 0 h 1207356"/>
              <a:gd name="connsiteX2" fmla="*/ 8015540 w 8255660"/>
              <a:gd name="connsiteY2" fmla="*/ 600653 h 1207356"/>
              <a:gd name="connsiteX3" fmla="*/ 8255660 w 8255660"/>
              <a:gd name="connsiteY3" fmla="*/ 1207356 h 1207356"/>
              <a:gd name="connsiteX4" fmla="*/ 11 w 8255660"/>
              <a:gd name="connsiteY4" fmla="*/ 1207356 h 1207356"/>
              <a:gd name="connsiteX5" fmla="*/ 300348 w 8255660"/>
              <a:gd name="connsiteY5" fmla="*/ 629846 h 1207356"/>
              <a:gd name="connsiteX6" fmla="*/ 11 w 8255660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234645 w 8255649"/>
              <a:gd name="connsiteY5" fmla="*/ 629846 h 1207356"/>
              <a:gd name="connsiteX6" fmla="*/ 0 w 8255649"/>
              <a:gd name="connsiteY6" fmla="*/ 0 h 120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55649" h="1207356">
                <a:moveTo>
                  <a:pt x="0" y="0"/>
                </a:moveTo>
                <a:lnTo>
                  <a:pt x="8255649" y="0"/>
                </a:lnTo>
                <a:lnTo>
                  <a:pt x="8015529" y="600653"/>
                </a:lnTo>
                <a:lnTo>
                  <a:pt x="8255649" y="1207356"/>
                </a:lnTo>
                <a:lnTo>
                  <a:pt x="0" y="1207356"/>
                </a:lnTo>
                <a:lnTo>
                  <a:pt x="234645" y="629846"/>
                </a:lnTo>
                <a:lnTo>
                  <a:pt x="0" y="0"/>
                </a:lnTo>
                <a:close/>
              </a:path>
            </a:pathLst>
          </a:custGeom>
          <a:solidFill>
            <a:srgbClr val="1353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678820" y="2181789"/>
            <a:ext cx="7758988" cy="977977"/>
          </a:xfrm>
          <a:prstGeom prst="rect">
            <a:avLst/>
          </a:prstGeo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_tradnl" dirty="0"/>
              <a:t>TÍTULO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344827"/>
            <a:ext cx="6400800" cy="4253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Nombre del Ponente</a:t>
            </a:r>
            <a:endParaRPr lang="en-US" dirty="0"/>
          </a:p>
        </p:txBody>
      </p:sp>
      <p:pic>
        <p:nvPicPr>
          <p:cNvPr id="13" name="Picture 12" descr="logo_esteve_azul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46" y="4018144"/>
            <a:ext cx="1216152" cy="1139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89" y="143029"/>
            <a:ext cx="9029700" cy="1676400"/>
          </a:xfrm>
          <a:prstGeom prst="rect">
            <a:avLst/>
          </a:prstGeom>
        </p:spPr>
      </p:pic>
      <p:pic>
        <p:nvPicPr>
          <p:cNvPr id="14" name="Picture 13" descr="logo_diabeweb_web_a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336" y="-66983"/>
            <a:ext cx="3381328" cy="1357566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05" y="4482335"/>
            <a:ext cx="748328" cy="50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227" y="4492369"/>
            <a:ext cx="490453" cy="517740"/>
          </a:xfrm>
          <a:prstGeom prst="rect">
            <a:avLst/>
          </a:prstGeom>
        </p:spPr>
      </p:pic>
      <p:sp>
        <p:nvSpPr>
          <p:cNvPr id="19" name="TextBox 4"/>
          <p:cNvSpPr txBox="1"/>
          <p:nvPr userDrawn="1"/>
        </p:nvSpPr>
        <p:spPr>
          <a:xfrm>
            <a:off x="-10670" y="4606073"/>
            <a:ext cx="10070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Avalado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por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/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9F01F3-115E-664E-BDDB-1A4BA728651D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49B0B-292C-234A-8AC0-CCE82DB52EEA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  <p:extLst>
      <p:ext uri="{BB962C8B-B14F-4D97-AF65-F5344CB8AC3E}">
        <p14:creationId xmlns:p14="http://schemas.microsoft.com/office/powerpoint/2010/main" val="128705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2997642" y="2181789"/>
            <a:ext cx="5440166" cy="977977"/>
          </a:xfrm>
          <a:prstGeom prst="rect">
            <a:avLst/>
          </a:prstGeom>
        </p:spPr>
        <p:txBody>
          <a:bodyPr anchor="ctr" anchorCtr="0"/>
          <a:lstStyle>
            <a:lvl1pPr>
              <a:defRPr sz="2800">
                <a:solidFill>
                  <a:schemeClr val="bg1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_tradnl" dirty="0"/>
              <a:t>TÍTULO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60933" y="3376292"/>
            <a:ext cx="4313583" cy="42532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Nombre del Ponente</a:t>
            </a:r>
            <a:endParaRPr lang="en-US" dirty="0"/>
          </a:p>
        </p:txBody>
      </p:sp>
      <p:pic>
        <p:nvPicPr>
          <p:cNvPr id="13" name="Picture 12" descr="logo_esteve_azul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46" y="4018144"/>
            <a:ext cx="1216152" cy="1139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589" y="505389"/>
            <a:ext cx="9029700" cy="1676400"/>
          </a:xfrm>
          <a:prstGeom prst="rect">
            <a:avLst/>
          </a:prstGeom>
        </p:spPr>
      </p:pic>
      <p:pic>
        <p:nvPicPr>
          <p:cNvPr id="14" name="Picture 13" descr="logo_diabeweb_web_a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8205" y="-81136"/>
            <a:ext cx="2921750" cy="1173050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05" y="4482335"/>
            <a:ext cx="748328" cy="50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n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227" y="4492369"/>
            <a:ext cx="490453" cy="517740"/>
          </a:xfrm>
          <a:prstGeom prst="rect">
            <a:avLst/>
          </a:prstGeom>
        </p:spPr>
      </p:pic>
      <p:sp>
        <p:nvSpPr>
          <p:cNvPr id="19" name="TextBox 4"/>
          <p:cNvSpPr txBox="1"/>
          <p:nvPr userDrawn="1"/>
        </p:nvSpPr>
        <p:spPr>
          <a:xfrm>
            <a:off x="-10670" y="4606073"/>
            <a:ext cx="10070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Avalado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por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95171"/>
            <a:ext cx="9029700" cy="1676400"/>
          </a:xfrm>
          <a:prstGeom prst="rect">
            <a:avLst/>
          </a:prstGeom>
        </p:spPr>
      </p:pic>
      <p:pic>
        <p:nvPicPr>
          <p:cNvPr id="9" name="Picture 8" descr="logo_diabeweb_web_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" y="-70568"/>
            <a:ext cx="1724423" cy="6923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922977" y="58555"/>
            <a:ext cx="6996574" cy="83914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>
              <a:buFont typeface="+mj-lt"/>
              <a:buNone/>
              <a:defRPr sz="2000" b="0" i="0" baseline="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_tradnl" dirty="0"/>
              <a:t>TÍTULO APARTADO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80669" y="1430473"/>
            <a:ext cx="8638881" cy="2985018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marL="0" indent="0">
              <a:buSzPct val="100000"/>
              <a:buFont typeface="+mj-lt"/>
              <a:buNone/>
              <a:defRPr sz="16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>
              <a:buSzPct val="100000"/>
              <a:buFont typeface="+mj-lt"/>
              <a:buAutoNum type="arabicPeriod"/>
              <a:defRPr sz="1800"/>
            </a:lvl2pPr>
            <a:lvl3pPr marL="1371600" indent="-457200">
              <a:buSzPct val="100000"/>
              <a:buFont typeface="+mj-lt"/>
              <a:buAutoNum type="arabicPeriod"/>
              <a:defRPr sz="1800"/>
            </a:lvl3pPr>
            <a:lvl4pPr marL="1828800" indent="-457200">
              <a:buSzPct val="100000"/>
              <a:buFont typeface="+mj-lt"/>
              <a:buAutoNum type="arabicPeriod"/>
              <a:defRPr sz="1800"/>
            </a:lvl4pPr>
            <a:lvl5pPr marL="1828800" indent="0">
              <a:buSzPct val="100000"/>
              <a:buFont typeface="+mj-lt"/>
              <a:buNone/>
              <a:defRPr sz="1800"/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280988" y="969963"/>
            <a:ext cx="8639175" cy="358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s-ES_tradnl" dirty="0"/>
              <a:t>Subtítulo</a:t>
            </a:r>
            <a:endParaRPr lang="en-US" dirty="0"/>
          </a:p>
        </p:txBody>
      </p:sp>
      <p:pic>
        <p:nvPicPr>
          <p:cNvPr id="14" name="Picture 13" descr="logo_esteve_azul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46" y="4018144"/>
            <a:ext cx="1216152" cy="1139952"/>
          </a:xfrm>
          <a:prstGeom prst="rect">
            <a:avLst/>
          </a:prstGeom>
        </p:spPr>
      </p:pic>
      <p:sp>
        <p:nvSpPr>
          <p:cNvPr id="17" name="Rectangle 4"/>
          <p:cNvSpPr/>
          <p:nvPr userDrawn="1"/>
        </p:nvSpPr>
        <p:spPr>
          <a:xfrm>
            <a:off x="-1136117" y="1070253"/>
            <a:ext cx="1417105" cy="207246"/>
          </a:xfrm>
          <a:custGeom>
            <a:avLst/>
            <a:gdLst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255649 w 8255649"/>
              <a:gd name="connsiteY2" fmla="*/ 1207356 h 1207356"/>
              <a:gd name="connsiteX3" fmla="*/ 0 w 8255649"/>
              <a:gd name="connsiteY3" fmla="*/ 1207356 h 1207356"/>
              <a:gd name="connsiteX4" fmla="*/ 0 w 8255649"/>
              <a:gd name="connsiteY4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249102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6227 w 8261876"/>
              <a:gd name="connsiteY0" fmla="*/ 0 h 1207356"/>
              <a:gd name="connsiteX1" fmla="*/ 8261876 w 8261876"/>
              <a:gd name="connsiteY1" fmla="*/ 0 h 1207356"/>
              <a:gd name="connsiteX2" fmla="*/ 8021756 w 8261876"/>
              <a:gd name="connsiteY2" fmla="*/ 600653 h 1207356"/>
              <a:gd name="connsiteX3" fmla="*/ 8261876 w 8261876"/>
              <a:gd name="connsiteY3" fmla="*/ 1207356 h 1207356"/>
              <a:gd name="connsiteX4" fmla="*/ 6227 w 8261876"/>
              <a:gd name="connsiteY4" fmla="*/ 1207356 h 1207356"/>
              <a:gd name="connsiteX5" fmla="*/ 0 w 8261876"/>
              <a:gd name="connsiteY5" fmla="*/ 600653 h 1207356"/>
              <a:gd name="connsiteX6" fmla="*/ 6227 w 8261876"/>
              <a:gd name="connsiteY6" fmla="*/ 0 h 1207356"/>
              <a:gd name="connsiteX0" fmla="*/ 11 w 8255660"/>
              <a:gd name="connsiteY0" fmla="*/ 0 h 1207356"/>
              <a:gd name="connsiteX1" fmla="*/ 8255660 w 8255660"/>
              <a:gd name="connsiteY1" fmla="*/ 0 h 1207356"/>
              <a:gd name="connsiteX2" fmla="*/ 8015540 w 8255660"/>
              <a:gd name="connsiteY2" fmla="*/ 600653 h 1207356"/>
              <a:gd name="connsiteX3" fmla="*/ 8255660 w 8255660"/>
              <a:gd name="connsiteY3" fmla="*/ 1207356 h 1207356"/>
              <a:gd name="connsiteX4" fmla="*/ 11 w 8255660"/>
              <a:gd name="connsiteY4" fmla="*/ 1207356 h 1207356"/>
              <a:gd name="connsiteX5" fmla="*/ 300348 w 8255660"/>
              <a:gd name="connsiteY5" fmla="*/ 629846 h 1207356"/>
              <a:gd name="connsiteX6" fmla="*/ 11 w 8255660"/>
              <a:gd name="connsiteY6" fmla="*/ 0 h 1207356"/>
              <a:gd name="connsiteX0" fmla="*/ 20 w 8255669"/>
              <a:gd name="connsiteY0" fmla="*/ 0 h 1207356"/>
              <a:gd name="connsiteX1" fmla="*/ 8255669 w 8255669"/>
              <a:gd name="connsiteY1" fmla="*/ 0 h 1207356"/>
              <a:gd name="connsiteX2" fmla="*/ 8015549 w 8255669"/>
              <a:gd name="connsiteY2" fmla="*/ 600653 h 1207356"/>
              <a:gd name="connsiteX3" fmla="*/ 8255669 w 8255669"/>
              <a:gd name="connsiteY3" fmla="*/ 1207356 h 1207356"/>
              <a:gd name="connsiteX4" fmla="*/ 20 w 8255669"/>
              <a:gd name="connsiteY4" fmla="*/ 1207356 h 1207356"/>
              <a:gd name="connsiteX5" fmla="*/ 300357 w 8255669"/>
              <a:gd name="connsiteY5" fmla="*/ 629846 h 1207356"/>
              <a:gd name="connsiteX6" fmla="*/ 20 w 8255669"/>
              <a:gd name="connsiteY6" fmla="*/ 0 h 1207356"/>
              <a:gd name="connsiteX0" fmla="*/ 11 w 8255660"/>
              <a:gd name="connsiteY0" fmla="*/ 0 h 1207356"/>
              <a:gd name="connsiteX1" fmla="*/ 8255660 w 8255660"/>
              <a:gd name="connsiteY1" fmla="*/ 0 h 1207356"/>
              <a:gd name="connsiteX2" fmla="*/ 8015540 w 8255660"/>
              <a:gd name="connsiteY2" fmla="*/ 600653 h 1207356"/>
              <a:gd name="connsiteX3" fmla="*/ 8255660 w 8255660"/>
              <a:gd name="connsiteY3" fmla="*/ 1207356 h 1207356"/>
              <a:gd name="connsiteX4" fmla="*/ 11 w 8255660"/>
              <a:gd name="connsiteY4" fmla="*/ 1207356 h 1207356"/>
              <a:gd name="connsiteX5" fmla="*/ 300348 w 8255660"/>
              <a:gd name="connsiteY5" fmla="*/ 629846 h 1207356"/>
              <a:gd name="connsiteX6" fmla="*/ 11 w 8255660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234645 w 8255649"/>
              <a:gd name="connsiteY5" fmla="*/ 629846 h 1207356"/>
              <a:gd name="connsiteX6" fmla="*/ 0 w 8255649"/>
              <a:gd name="connsiteY6" fmla="*/ 0 h 120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55649" h="1207356">
                <a:moveTo>
                  <a:pt x="0" y="0"/>
                </a:moveTo>
                <a:lnTo>
                  <a:pt x="8255649" y="0"/>
                </a:lnTo>
                <a:lnTo>
                  <a:pt x="8015529" y="600653"/>
                </a:lnTo>
                <a:lnTo>
                  <a:pt x="8255649" y="1207356"/>
                </a:lnTo>
                <a:lnTo>
                  <a:pt x="0" y="1207356"/>
                </a:lnTo>
                <a:lnTo>
                  <a:pt x="234645" y="629846"/>
                </a:lnTo>
                <a:lnTo>
                  <a:pt x="0" y="0"/>
                </a:lnTo>
                <a:close/>
              </a:path>
            </a:pathLst>
          </a:custGeom>
          <a:solidFill>
            <a:srgbClr val="1353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69" y="4483602"/>
            <a:ext cx="748328" cy="50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691" y="4493636"/>
            <a:ext cx="490453" cy="5177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95171"/>
            <a:ext cx="9029700" cy="1676400"/>
          </a:xfrm>
          <a:prstGeom prst="rect">
            <a:avLst/>
          </a:prstGeom>
        </p:spPr>
      </p:pic>
      <p:pic>
        <p:nvPicPr>
          <p:cNvPr id="9" name="Picture 8" descr="logo_diabeweb_web_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" y="-70568"/>
            <a:ext cx="1724423" cy="6923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922977" y="58555"/>
            <a:ext cx="6996574" cy="83914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>
              <a:buFont typeface="+mj-lt"/>
              <a:buNone/>
              <a:defRPr sz="2000" b="0" i="0" baseline="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_tradnl" dirty="0"/>
              <a:t>TÍTULO APARTADO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80669" y="1430473"/>
            <a:ext cx="8638881" cy="2985018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marL="0" indent="0">
              <a:buSzPct val="100000"/>
              <a:buFont typeface="+mj-lt"/>
              <a:buNone/>
              <a:defRPr sz="16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>
              <a:buSzPct val="100000"/>
              <a:buFont typeface="+mj-lt"/>
              <a:buAutoNum type="arabicPeriod"/>
              <a:defRPr sz="1800"/>
            </a:lvl2pPr>
            <a:lvl3pPr marL="1371600" indent="-457200">
              <a:buSzPct val="100000"/>
              <a:buFont typeface="+mj-lt"/>
              <a:buAutoNum type="arabicPeriod"/>
              <a:defRPr sz="1800"/>
            </a:lvl3pPr>
            <a:lvl4pPr marL="1828800" indent="-457200">
              <a:buSzPct val="100000"/>
              <a:buFont typeface="+mj-lt"/>
              <a:buAutoNum type="arabicPeriod"/>
              <a:defRPr sz="1800"/>
            </a:lvl4pPr>
            <a:lvl5pPr marL="1828800" indent="0">
              <a:buSzPct val="100000"/>
              <a:buFont typeface="+mj-lt"/>
              <a:buNone/>
              <a:defRPr sz="1800"/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280988" y="969963"/>
            <a:ext cx="8639175" cy="358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s-ES_tradnl" dirty="0"/>
              <a:t>Subtítulo</a:t>
            </a:r>
            <a:endParaRPr lang="en-US" dirty="0"/>
          </a:p>
        </p:txBody>
      </p:sp>
      <p:pic>
        <p:nvPicPr>
          <p:cNvPr id="14" name="Picture 13" descr="logo_esteve_azul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46" y="4018144"/>
            <a:ext cx="1216152" cy="1139952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69" y="4483602"/>
            <a:ext cx="748328" cy="50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Imagen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691" y="4493636"/>
            <a:ext cx="490453" cy="5177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_diabeweb_web_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" y="-70568"/>
            <a:ext cx="1724423" cy="6923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922977" y="58555"/>
            <a:ext cx="6996574" cy="83914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>
              <a:buFont typeface="+mj-lt"/>
              <a:buNone/>
              <a:defRPr sz="2000" b="0" i="0" baseline="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_tradnl" dirty="0"/>
              <a:t>TÍTULO APARTADO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80669" y="1430473"/>
            <a:ext cx="8638881" cy="2985018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marL="0" indent="0">
              <a:buSzPct val="100000"/>
              <a:buFont typeface="+mj-lt"/>
              <a:buNone/>
              <a:defRPr sz="16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>
              <a:buSzPct val="100000"/>
              <a:buFont typeface="+mj-lt"/>
              <a:buAutoNum type="arabicPeriod"/>
              <a:defRPr sz="1800"/>
            </a:lvl2pPr>
            <a:lvl3pPr marL="1371600" indent="-457200">
              <a:buSzPct val="100000"/>
              <a:buFont typeface="+mj-lt"/>
              <a:buAutoNum type="arabicPeriod"/>
              <a:defRPr sz="1800"/>
            </a:lvl3pPr>
            <a:lvl4pPr marL="1828800" indent="-457200">
              <a:buSzPct val="100000"/>
              <a:buFont typeface="+mj-lt"/>
              <a:buAutoNum type="arabicPeriod"/>
              <a:defRPr sz="1800"/>
            </a:lvl4pPr>
            <a:lvl5pPr marL="1828800" indent="0">
              <a:buSzPct val="100000"/>
              <a:buFont typeface="+mj-lt"/>
              <a:buNone/>
              <a:defRPr sz="1800"/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280988" y="969963"/>
            <a:ext cx="8639175" cy="358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s-ES_tradnl" dirty="0"/>
              <a:t>Subtítulo</a:t>
            </a:r>
            <a:endParaRPr lang="en-US" dirty="0"/>
          </a:p>
        </p:txBody>
      </p:sp>
      <p:pic>
        <p:nvPicPr>
          <p:cNvPr id="14" name="Picture 13" descr="logo_esteve_azul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46" y="4018144"/>
            <a:ext cx="1216152" cy="1139952"/>
          </a:xfrm>
          <a:prstGeom prst="rect">
            <a:avLst/>
          </a:prstGeom>
        </p:spPr>
      </p:pic>
      <p:sp>
        <p:nvSpPr>
          <p:cNvPr id="27" name="Rectangle 4"/>
          <p:cNvSpPr/>
          <p:nvPr userDrawn="1"/>
        </p:nvSpPr>
        <p:spPr>
          <a:xfrm>
            <a:off x="-1136117" y="1070253"/>
            <a:ext cx="1417105" cy="207246"/>
          </a:xfrm>
          <a:custGeom>
            <a:avLst/>
            <a:gdLst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255649 w 8255649"/>
              <a:gd name="connsiteY2" fmla="*/ 1207356 h 1207356"/>
              <a:gd name="connsiteX3" fmla="*/ 0 w 8255649"/>
              <a:gd name="connsiteY3" fmla="*/ 1207356 h 1207356"/>
              <a:gd name="connsiteX4" fmla="*/ 0 w 8255649"/>
              <a:gd name="connsiteY4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249102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6227 w 8261876"/>
              <a:gd name="connsiteY0" fmla="*/ 0 h 1207356"/>
              <a:gd name="connsiteX1" fmla="*/ 8261876 w 8261876"/>
              <a:gd name="connsiteY1" fmla="*/ 0 h 1207356"/>
              <a:gd name="connsiteX2" fmla="*/ 8021756 w 8261876"/>
              <a:gd name="connsiteY2" fmla="*/ 600653 h 1207356"/>
              <a:gd name="connsiteX3" fmla="*/ 8261876 w 8261876"/>
              <a:gd name="connsiteY3" fmla="*/ 1207356 h 1207356"/>
              <a:gd name="connsiteX4" fmla="*/ 6227 w 8261876"/>
              <a:gd name="connsiteY4" fmla="*/ 1207356 h 1207356"/>
              <a:gd name="connsiteX5" fmla="*/ 0 w 8261876"/>
              <a:gd name="connsiteY5" fmla="*/ 600653 h 1207356"/>
              <a:gd name="connsiteX6" fmla="*/ 6227 w 8261876"/>
              <a:gd name="connsiteY6" fmla="*/ 0 h 1207356"/>
              <a:gd name="connsiteX0" fmla="*/ 11 w 8255660"/>
              <a:gd name="connsiteY0" fmla="*/ 0 h 1207356"/>
              <a:gd name="connsiteX1" fmla="*/ 8255660 w 8255660"/>
              <a:gd name="connsiteY1" fmla="*/ 0 h 1207356"/>
              <a:gd name="connsiteX2" fmla="*/ 8015540 w 8255660"/>
              <a:gd name="connsiteY2" fmla="*/ 600653 h 1207356"/>
              <a:gd name="connsiteX3" fmla="*/ 8255660 w 8255660"/>
              <a:gd name="connsiteY3" fmla="*/ 1207356 h 1207356"/>
              <a:gd name="connsiteX4" fmla="*/ 11 w 8255660"/>
              <a:gd name="connsiteY4" fmla="*/ 1207356 h 1207356"/>
              <a:gd name="connsiteX5" fmla="*/ 300348 w 8255660"/>
              <a:gd name="connsiteY5" fmla="*/ 629846 h 1207356"/>
              <a:gd name="connsiteX6" fmla="*/ 11 w 8255660"/>
              <a:gd name="connsiteY6" fmla="*/ 0 h 1207356"/>
              <a:gd name="connsiteX0" fmla="*/ 20 w 8255669"/>
              <a:gd name="connsiteY0" fmla="*/ 0 h 1207356"/>
              <a:gd name="connsiteX1" fmla="*/ 8255669 w 8255669"/>
              <a:gd name="connsiteY1" fmla="*/ 0 h 1207356"/>
              <a:gd name="connsiteX2" fmla="*/ 8015549 w 8255669"/>
              <a:gd name="connsiteY2" fmla="*/ 600653 h 1207356"/>
              <a:gd name="connsiteX3" fmla="*/ 8255669 w 8255669"/>
              <a:gd name="connsiteY3" fmla="*/ 1207356 h 1207356"/>
              <a:gd name="connsiteX4" fmla="*/ 20 w 8255669"/>
              <a:gd name="connsiteY4" fmla="*/ 1207356 h 1207356"/>
              <a:gd name="connsiteX5" fmla="*/ 300357 w 8255669"/>
              <a:gd name="connsiteY5" fmla="*/ 629846 h 1207356"/>
              <a:gd name="connsiteX6" fmla="*/ 20 w 8255669"/>
              <a:gd name="connsiteY6" fmla="*/ 0 h 1207356"/>
              <a:gd name="connsiteX0" fmla="*/ 11 w 8255660"/>
              <a:gd name="connsiteY0" fmla="*/ 0 h 1207356"/>
              <a:gd name="connsiteX1" fmla="*/ 8255660 w 8255660"/>
              <a:gd name="connsiteY1" fmla="*/ 0 h 1207356"/>
              <a:gd name="connsiteX2" fmla="*/ 8015540 w 8255660"/>
              <a:gd name="connsiteY2" fmla="*/ 600653 h 1207356"/>
              <a:gd name="connsiteX3" fmla="*/ 8255660 w 8255660"/>
              <a:gd name="connsiteY3" fmla="*/ 1207356 h 1207356"/>
              <a:gd name="connsiteX4" fmla="*/ 11 w 8255660"/>
              <a:gd name="connsiteY4" fmla="*/ 1207356 h 1207356"/>
              <a:gd name="connsiteX5" fmla="*/ 300348 w 8255660"/>
              <a:gd name="connsiteY5" fmla="*/ 629846 h 1207356"/>
              <a:gd name="connsiteX6" fmla="*/ 11 w 8255660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234645 w 8255649"/>
              <a:gd name="connsiteY5" fmla="*/ 629846 h 1207356"/>
              <a:gd name="connsiteX6" fmla="*/ 0 w 8255649"/>
              <a:gd name="connsiteY6" fmla="*/ 0 h 120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55649" h="1207356">
                <a:moveTo>
                  <a:pt x="0" y="0"/>
                </a:moveTo>
                <a:lnTo>
                  <a:pt x="8255649" y="0"/>
                </a:lnTo>
                <a:lnTo>
                  <a:pt x="8015529" y="600653"/>
                </a:lnTo>
                <a:lnTo>
                  <a:pt x="8255649" y="1207356"/>
                </a:lnTo>
                <a:lnTo>
                  <a:pt x="0" y="1207356"/>
                </a:lnTo>
                <a:lnTo>
                  <a:pt x="234645" y="629846"/>
                </a:lnTo>
                <a:lnTo>
                  <a:pt x="0" y="0"/>
                </a:lnTo>
                <a:close/>
              </a:path>
            </a:pathLst>
          </a:custGeom>
          <a:solidFill>
            <a:srgbClr val="1353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Imagen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69" y="4483602"/>
            <a:ext cx="748328" cy="50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691" y="4493636"/>
            <a:ext cx="490453" cy="5177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_diabeweb_web_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" y="-70568"/>
            <a:ext cx="1724423" cy="6923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922977" y="58555"/>
            <a:ext cx="6996574" cy="83914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>
              <a:buFont typeface="+mj-lt"/>
              <a:buNone/>
              <a:defRPr sz="2000" b="0" i="0" baseline="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_tradnl" dirty="0"/>
              <a:t>TÍTULO APARTADO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80669" y="1430473"/>
            <a:ext cx="8638881" cy="2985018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marL="0" indent="0">
              <a:buSzPct val="100000"/>
              <a:buFont typeface="+mj-lt"/>
              <a:buNone/>
              <a:defRPr sz="16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>
              <a:buSzPct val="100000"/>
              <a:buFont typeface="+mj-lt"/>
              <a:buAutoNum type="arabicPeriod"/>
              <a:defRPr sz="1800"/>
            </a:lvl2pPr>
            <a:lvl3pPr marL="1371600" indent="-457200">
              <a:buSzPct val="100000"/>
              <a:buFont typeface="+mj-lt"/>
              <a:buAutoNum type="arabicPeriod"/>
              <a:defRPr sz="1800"/>
            </a:lvl3pPr>
            <a:lvl4pPr marL="1828800" indent="-457200">
              <a:buSzPct val="100000"/>
              <a:buFont typeface="+mj-lt"/>
              <a:buAutoNum type="arabicPeriod"/>
              <a:defRPr sz="1800"/>
            </a:lvl4pPr>
            <a:lvl5pPr marL="1828800" indent="0">
              <a:buSzPct val="100000"/>
              <a:buFont typeface="+mj-lt"/>
              <a:buNone/>
              <a:defRPr sz="1800"/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280988" y="969963"/>
            <a:ext cx="8639175" cy="358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s-ES_tradnl" dirty="0"/>
              <a:t>Subtítulo</a:t>
            </a:r>
            <a:endParaRPr lang="en-US" dirty="0"/>
          </a:p>
        </p:txBody>
      </p:sp>
      <p:pic>
        <p:nvPicPr>
          <p:cNvPr id="14" name="Picture 13" descr="logo_esteve_azul-01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46" y="4018144"/>
            <a:ext cx="1216152" cy="1139952"/>
          </a:xfrm>
          <a:prstGeom prst="rect">
            <a:avLst/>
          </a:prstGeom>
        </p:spPr>
      </p:pic>
      <p:pic>
        <p:nvPicPr>
          <p:cNvPr id="28" name="Imagen 2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69" y="4483602"/>
            <a:ext cx="748328" cy="50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Imagen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691" y="4493636"/>
            <a:ext cx="490453" cy="5177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695171"/>
            <a:ext cx="9029700" cy="1676400"/>
          </a:xfrm>
          <a:prstGeom prst="rect">
            <a:avLst/>
          </a:prstGeom>
        </p:spPr>
      </p:pic>
      <p:pic>
        <p:nvPicPr>
          <p:cNvPr id="9" name="Picture 8" descr="logo_diabeweb_web_a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65" y="-70568"/>
            <a:ext cx="1724423" cy="692337"/>
          </a:xfrm>
          <a:prstGeom prst="rect">
            <a:avLst/>
          </a:prstGeom>
        </p:spPr>
      </p:pic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1922977" y="58555"/>
            <a:ext cx="6996574" cy="839140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l">
              <a:buFont typeface="+mj-lt"/>
              <a:buNone/>
              <a:defRPr sz="2000" b="0" i="0" baseline="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r>
              <a:rPr lang="es-ES_tradnl" dirty="0"/>
              <a:t>TÍTULO APARTADO</a:t>
            </a:r>
            <a:endParaRPr lang="en-US" dirty="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280670" y="1430472"/>
            <a:ext cx="4113414" cy="1584829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marL="0" indent="0">
              <a:buSzPct val="100000"/>
              <a:buFont typeface="+mj-lt"/>
              <a:buNone/>
              <a:defRPr sz="16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>
              <a:buSzPct val="100000"/>
              <a:buFont typeface="+mj-lt"/>
              <a:buAutoNum type="arabicPeriod"/>
              <a:defRPr sz="1800"/>
            </a:lvl2pPr>
            <a:lvl3pPr marL="1371600" indent="-457200">
              <a:buSzPct val="100000"/>
              <a:buFont typeface="+mj-lt"/>
              <a:buAutoNum type="arabicPeriod"/>
              <a:defRPr sz="1800"/>
            </a:lvl3pPr>
            <a:lvl4pPr marL="1828800" indent="-457200">
              <a:buSzPct val="100000"/>
              <a:buFont typeface="+mj-lt"/>
              <a:buAutoNum type="arabicPeriod"/>
              <a:defRPr sz="1800"/>
            </a:lvl4pPr>
            <a:lvl5pPr marL="1828800" indent="0">
              <a:buSzPct val="100000"/>
              <a:buFont typeface="+mj-lt"/>
              <a:buNone/>
              <a:defRPr sz="1800"/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280988" y="969963"/>
            <a:ext cx="8639175" cy="3587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</a:lstStyle>
          <a:p>
            <a:pPr lvl="0"/>
            <a:r>
              <a:rPr lang="es-ES_tradnl" dirty="0"/>
              <a:t>Subtítulo</a:t>
            </a:r>
            <a:endParaRPr lang="en-US" dirty="0"/>
          </a:p>
        </p:txBody>
      </p:sp>
      <p:pic>
        <p:nvPicPr>
          <p:cNvPr id="14" name="Picture 13" descr="logo_esteve_azul-01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46" y="4018144"/>
            <a:ext cx="1216152" cy="1139952"/>
          </a:xfrm>
          <a:prstGeom prst="rect">
            <a:avLst/>
          </a:prstGeom>
        </p:spPr>
      </p:pic>
      <p:sp>
        <p:nvSpPr>
          <p:cNvPr id="17" name="Rectangle 4"/>
          <p:cNvSpPr/>
          <p:nvPr userDrawn="1"/>
        </p:nvSpPr>
        <p:spPr>
          <a:xfrm>
            <a:off x="-1136117" y="1070253"/>
            <a:ext cx="1417105" cy="207246"/>
          </a:xfrm>
          <a:custGeom>
            <a:avLst/>
            <a:gdLst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255649 w 8255649"/>
              <a:gd name="connsiteY2" fmla="*/ 1207356 h 1207356"/>
              <a:gd name="connsiteX3" fmla="*/ 0 w 8255649"/>
              <a:gd name="connsiteY3" fmla="*/ 1207356 h 1207356"/>
              <a:gd name="connsiteX4" fmla="*/ 0 w 8255649"/>
              <a:gd name="connsiteY4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249102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0 w 8255649"/>
              <a:gd name="connsiteY5" fmla="*/ 0 h 1207356"/>
              <a:gd name="connsiteX0" fmla="*/ 6227 w 8261876"/>
              <a:gd name="connsiteY0" fmla="*/ 0 h 1207356"/>
              <a:gd name="connsiteX1" fmla="*/ 8261876 w 8261876"/>
              <a:gd name="connsiteY1" fmla="*/ 0 h 1207356"/>
              <a:gd name="connsiteX2" fmla="*/ 8021756 w 8261876"/>
              <a:gd name="connsiteY2" fmla="*/ 600653 h 1207356"/>
              <a:gd name="connsiteX3" fmla="*/ 8261876 w 8261876"/>
              <a:gd name="connsiteY3" fmla="*/ 1207356 h 1207356"/>
              <a:gd name="connsiteX4" fmla="*/ 6227 w 8261876"/>
              <a:gd name="connsiteY4" fmla="*/ 1207356 h 1207356"/>
              <a:gd name="connsiteX5" fmla="*/ 0 w 8261876"/>
              <a:gd name="connsiteY5" fmla="*/ 600653 h 1207356"/>
              <a:gd name="connsiteX6" fmla="*/ 6227 w 8261876"/>
              <a:gd name="connsiteY6" fmla="*/ 0 h 1207356"/>
              <a:gd name="connsiteX0" fmla="*/ 11 w 8255660"/>
              <a:gd name="connsiteY0" fmla="*/ 0 h 1207356"/>
              <a:gd name="connsiteX1" fmla="*/ 8255660 w 8255660"/>
              <a:gd name="connsiteY1" fmla="*/ 0 h 1207356"/>
              <a:gd name="connsiteX2" fmla="*/ 8015540 w 8255660"/>
              <a:gd name="connsiteY2" fmla="*/ 600653 h 1207356"/>
              <a:gd name="connsiteX3" fmla="*/ 8255660 w 8255660"/>
              <a:gd name="connsiteY3" fmla="*/ 1207356 h 1207356"/>
              <a:gd name="connsiteX4" fmla="*/ 11 w 8255660"/>
              <a:gd name="connsiteY4" fmla="*/ 1207356 h 1207356"/>
              <a:gd name="connsiteX5" fmla="*/ 300348 w 8255660"/>
              <a:gd name="connsiteY5" fmla="*/ 629846 h 1207356"/>
              <a:gd name="connsiteX6" fmla="*/ 11 w 8255660"/>
              <a:gd name="connsiteY6" fmla="*/ 0 h 1207356"/>
              <a:gd name="connsiteX0" fmla="*/ 20 w 8255669"/>
              <a:gd name="connsiteY0" fmla="*/ 0 h 1207356"/>
              <a:gd name="connsiteX1" fmla="*/ 8255669 w 8255669"/>
              <a:gd name="connsiteY1" fmla="*/ 0 h 1207356"/>
              <a:gd name="connsiteX2" fmla="*/ 8015549 w 8255669"/>
              <a:gd name="connsiteY2" fmla="*/ 600653 h 1207356"/>
              <a:gd name="connsiteX3" fmla="*/ 8255669 w 8255669"/>
              <a:gd name="connsiteY3" fmla="*/ 1207356 h 1207356"/>
              <a:gd name="connsiteX4" fmla="*/ 20 w 8255669"/>
              <a:gd name="connsiteY4" fmla="*/ 1207356 h 1207356"/>
              <a:gd name="connsiteX5" fmla="*/ 300357 w 8255669"/>
              <a:gd name="connsiteY5" fmla="*/ 629846 h 1207356"/>
              <a:gd name="connsiteX6" fmla="*/ 20 w 8255669"/>
              <a:gd name="connsiteY6" fmla="*/ 0 h 1207356"/>
              <a:gd name="connsiteX0" fmla="*/ 11 w 8255660"/>
              <a:gd name="connsiteY0" fmla="*/ 0 h 1207356"/>
              <a:gd name="connsiteX1" fmla="*/ 8255660 w 8255660"/>
              <a:gd name="connsiteY1" fmla="*/ 0 h 1207356"/>
              <a:gd name="connsiteX2" fmla="*/ 8015540 w 8255660"/>
              <a:gd name="connsiteY2" fmla="*/ 600653 h 1207356"/>
              <a:gd name="connsiteX3" fmla="*/ 8255660 w 8255660"/>
              <a:gd name="connsiteY3" fmla="*/ 1207356 h 1207356"/>
              <a:gd name="connsiteX4" fmla="*/ 11 w 8255660"/>
              <a:gd name="connsiteY4" fmla="*/ 1207356 h 1207356"/>
              <a:gd name="connsiteX5" fmla="*/ 300348 w 8255660"/>
              <a:gd name="connsiteY5" fmla="*/ 629846 h 1207356"/>
              <a:gd name="connsiteX6" fmla="*/ 11 w 8255660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300337 w 8255649"/>
              <a:gd name="connsiteY5" fmla="*/ 629846 h 1207356"/>
              <a:gd name="connsiteX6" fmla="*/ 0 w 8255649"/>
              <a:gd name="connsiteY6" fmla="*/ 0 h 1207356"/>
              <a:gd name="connsiteX0" fmla="*/ 0 w 8255649"/>
              <a:gd name="connsiteY0" fmla="*/ 0 h 1207356"/>
              <a:gd name="connsiteX1" fmla="*/ 8255649 w 8255649"/>
              <a:gd name="connsiteY1" fmla="*/ 0 h 1207356"/>
              <a:gd name="connsiteX2" fmla="*/ 8015529 w 8255649"/>
              <a:gd name="connsiteY2" fmla="*/ 600653 h 1207356"/>
              <a:gd name="connsiteX3" fmla="*/ 8255649 w 8255649"/>
              <a:gd name="connsiteY3" fmla="*/ 1207356 h 1207356"/>
              <a:gd name="connsiteX4" fmla="*/ 0 w 8255649"/>
              <a:gd name="connsiteY4" fmla="*/ 1207356 h 1207356"/>
              <a:gd name="connsiteX5" fmla="*/ 234645 w 8255649"/>
              <a:gd name="connsiteY5" fmla="*/ 629846 h 1207356"/>
              <a:gd name="connsiteX6" fmla="*/ 0 w 8255649"/>
              <a:gd name="connsiteY6" fmla="*/ 0 h 1207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55649" h="1207356">
                <a:moveTo>
                  <a:pt x="0" y="0"/>
                </a:moveTo>
                <a:lnTo>
                  <a:pt x="8255649" y="0"/>
                </a:lnTo>
                <a:lnTo>
                  <a:pt x="8015529" y="600653"/>
                </a:lnTo>
                <a:lnTo>
                  <a:pt x="8255649" y="1207356"/>
                </a:lnTo>
                <a:lnTo>
                  <a:pt x="0" y="1207356"/>
                </a:lnTo>
                <a:lnTo>
                  <a:pt x="234645" y="629846"/>
                </a:lnTo>
                <a:lnTo>
                  <a:pt x="0" y="0"/>
                </a:lnTo>
                <a:close/>
              </a:path>
            </a:pathLst>
          </a:custGeom>
          <a:solidFill>
            <a:srgbClr val="135379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725847" y="1430473"/>
            <a:ext cx="4113414" cy="2985018"/>
          </a:xfrm>
          <a:prstGeom prst="rect">
            <a:avLst/>
          </a:prstGeom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marL="212400" indent="-212400">
              <a:buClr>
                <a:srgbClr val="EA8107"/>
              </a:buClr>
              <a:buSzPct val="80000"/>
              <a:buFont typeface="Courier New"/>
              <a:buChar char="o"/>
              <a:defRPr sz="16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417600" indent="-176400">
              <a:buClr>
                <a:srgbClr val="135379"/>
              </a:buClr>
              <a:buSzPct val="100000"/>
              <a:buFont typeface="Arial"/>
              <a:buChar char="•"/>
              <a:defRPr sz="16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2pPr>
            <a:lvl3pPr marL="1371600" indent="-457200">
              <a:buSzPct val="100000"/>
              <a:buFont typeface="+mj-lt"/>
              <a:buAutoNum type="arabicPeriod"/>
              <a:defRPr sz="1800"/>
            </a:lvl3pPr>
            <a:lvl4pPr marL="1828800" indent="-457200">
              <a:buSzPct val="100000"/>
              <a:buFont typeface="+mj-lt"/>
              <a:buAutoNum type="arabicPeriod"/>
              <a:defRPr sz="1800"/>
            </a:lvl4pPr>
            <a:lvl5pPr marL="1828800" indent="0">
              <a:buSzPct val="100000"/>
              <a:buFont typeface="+mj-lt"/>
              <a:buNone/>
              <a:defRPr sz="1800"/>
            </a:lvl5pPr>
          </a:lstStyle>
          <a:p>
            <a:pPr lvl="0"/>
            <a:r>
              <a:rPr lang="es-ES_tradnl" dirty="0"/>
              <a:t>Primer nivel</a:t>
            </a:r>
          </a:p>
          <a:p>
            <a:pPr lvl="1"/>
            <a:r>
              <a:rPr lang="es-ES_tradnl" dirty="0"/>
              <a:t>Segundo nivel</a:t>
            </a:r>
          </a:p>
          <a:p>
            <a:pPr lvl="1"/>
            <a:endParaRPr lang="es-ES_tradnl" dirty="0"/>
          </a:p>
        </p:txBody>
      </p:sp>
      <p:sp>
        <p:nvSpPr>
          <p:cNvPr id="11" name="Content Placeholder 2"/>
          <p:cNvSpPr>
            <a:spLocks noGrp="1"/>
          </p:cNvSpPr>
          <p:nvPr>
            <p:ph idx="12" hasCustomPrompt="1"/>
          </p:nvPr>
        </p:nvSpPr>
        <p:spPr>
          <a:xfrm>
            <a:off x="280670" y="3280564"/>
            <a:ext cx="4113414" cy="1134927"/>
          </a:xfrm>
          <a:prstGeom prst="rect">
            <a:avLst/>
          </a:prstGeom>
          <a:ln w="12700" cap="flat" cmpd="sng" algn="ctr">
            <a:solidFill>
              <a:srgbClr val="EA8107"/>
            </a:solidFill>
            <a:prstDash val="dash"/>
            <a:round/>
            <a:headEnd type="none" w="med" len="med"/>
            <a:tailEnd type="none" w="med" len="med"/>
          </a:ln>
        </p:spPr>
        <p:txBody>
          <a:bodyPr>
            <a:normAutofit/>
          </a:bodyPr>
          <a:lstStyle>
            <a:lvl1pPr marL="0" indent="0">
              <a:buSzPct val="100000"/>
              <a:buFont typeface="+mj-lt"/>
              <a:buNone/>
              <a:defRPr sz="16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>
              <a:buSzPct val="100000"/>
              <a:buFont typeface="+mj-lt"/>
              <a:buAutoNum type="arabicPeriod"/>
              <a:defRPr sz="1800"/>
            </a:lvl2pPr>
            <a:lvl3pPr marL="1371600" indent="-457200">
              <a:buSzPct val="100000"/>
              <a:buFont typeface="+mj-lt"/>
              <a:buAutoNum type="arabicPeriod"/>
              <a:defRPr sz="1800"/>
            </a:lvl3pPr>
            <a:lvl4pPr marL="1828800" indent="-457200">
              <a:buSzPct val="100000"/>
              <a:buFont typeface="+mj-lt"/>
              <a:buAutoNum type="arabicPeriod"/>
              <a:defRPr sz="1800"/>
            </a:lvl4pPr>
            <a:lvl5pPr marL="1828800" indent="0">
              <a:buSzPct val="100000"/>
              <a:buFont typeface="+mj-lt"/>
              <a:buNone/>
              <a:defRPr sz="1800"/>
            </a:lvl5pPr>
          </a:lstStyle>
          <a:p>
            <a:pPr lvl="0"/>
            <a:r>
              <a:rPr lang="es-ES_tradnl" dirty="0"/>
              <a:t>Destacado</a:t>
            </a:r>
          </a:p>
        </p:txBody>
      </p:sp>
      <p:pic>
        <p:nvPicPr>
          <p:cNvPr id="29" name="Imagen 2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69" y="4483602"/>
            <a:ext cx="748328" cy="50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n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6691" y="4493636"/>
            <a:ext cx="490453" cy="51774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logo_esteve_azul-01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2446" y="4018144"/>
            <a:ext cx="1216152" cy="11399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596505"/>
            <a:ext cx="9029700" cy="1676400"/>
          </a:xfrm>
          <a:prstGeom prst="rect">
            <a:avLst/>
          </a:prstGeom>
        </p:spPr>
      </p:pic>
      <p:pic>
        <p:nvPicPr>
          <p:cNvPr id="14" name="Picture 13" descr="logo_diabeweb_web_a.png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8774" y="1283826"/>
            <a:ext cx="3766452" cy="151219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205" y="4482335"/>
            <a:ext cx="748328" cy="50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7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227" y="4492369"/>
            <a:ext cx="490453" cy="517740"/>
          </a:xfrm>
          <a:prstGeom prst="rect">
            <a:avLst/>
          </a:prstGeom>
        </p:spPr>
      </p:pic>
      <p:sp>
        <p:nvSpPr>
          <p:cNvPr id="15" name="TextBox 4"/>
          <p:cNvSpPr txBox="1"/>
          <p:nvPr userDrawn="1"/>
        </p:nvSpPr>
        <p:spPr>
          <a:xfrm>
            <a:off x="-10670" y="4606073"/>
            <a:ext cx="100700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Avalado</a:t>
            </a:r>
            <a:r>
              <a:rPr lang="en-US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por</a:t>
            </a:r>
            <a:endParaRPr lang="en-US" sz="1050" dirty="0">
              <a:solidFill>
                <a:schemeClr val="tx1">
                  <a:lumMod val="65000"/>
                  <a:lumOff val="3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/>
              <a:t>Click to edit Master title style</a:t>
            </a:r>
            <a:endParaRPr lang="en-US" altLang="es-ES_tradnl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_tradnl" altLang="es-ES_tradnl"/>
              <a:t>Click to edit Master text styles</a:t>
            </a:r>
          </a:p>
          <a:p>
            <a:pPr lvl="1"/>
            <a:r>
              <a:rPr lang="es-ES_tradnl" altLang="es-ES_tradnl"/>
              <a:t>Second level</a:t>
            </a:r>
          </a:p>
          <a:p>
            <a:pPr lvl="2"/>
            <a:r>
              <a:rPr lang="es-ES_tradnl" altLang="es-ES_tradnl"/>
              <a:t>Third level</a:t>
            </a:r>
          </a:p>
          <a:p>
            <a:pPr lvl="3"/>
            <a:r>
              <a:rPr lang="es-ES_tradnl" altLang="es-ES_tradnl"/>
              <a:t>Fourth level</a:t>
            </a:r>
          </a:p>
          <a:p>
            <a:pPr lvl="4"/>
            <a:r>
              <a:rPr lang="es-ES_tradnl" altLang="es-ES_tradnl"/>
              <a:t>Fifth level</a:t>
            </a:r>
            <a:endParaRPr lang="en-US" alt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53C3E8F8-C8ED-914D-A7B8-96443813AA2E}" type="datetimeFigureOut">
              <a:rPr lang="en-US" altLang="es-ES_tradnl"/>
              <a:pPr/>
              <a:t>7/3/18</a:t>
            </a:fld>
            <a:endParaRPr lang="en-US" alt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B5346DD-5D15-5345-B411-C55290117A06}" type="slidenum">
              <a:rPr lang="en-US" altLang="es-ES_tradnl"/>
              <a:pPr/>
              <a:t>‹Nº›</a:t>
            </a:fld>
            <a:endParaRPr lang="en-US" altLang="es-ES_trad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1" r:id="rId2"/>
    <p:sldLayoutId id="2147484107" r:id="rId3"/>
    <p:sldLayoutId id="2147484102" r:id="rId4"/>
    <p:sldLayoutId id="2147484108" r:id="rId5"/>
    <p:sldLayoutId id="2147484106" r:id="rId6"/>
    <p:sldLayoutId id="2147484109" r:id="rId7"/>
    <p:sldLayoutId id="2147484103" r:id="rId8"/>
    <p:sldLayoutId id="2147484104" r:id="rId9"/>
    <p:sldLayoutId id="2147484093" r:id="rId10"/>
    <p:sldLayoutId id="2147484099" r:id="rId11"/>
    <p:sldLayoutId id="2147484094" r:id="rId12"/>
    <p:sldLayoutId id="2147484095" r:id="rId13"/>
    <p:sldLayoutId id="2147484096" r:id="rId14"/>
    <p:sldLayoutId id="2147484097" r:id="rId15"/>
    <p:sldLayoutId id="2147484098" r:id="rId16"/>
    <p:sldLayoutId id="2147484089" r:id="rId17"/>
    <p:sldLayoutId id="2147484090" r:id="rId18"/>
    <p:sldLayoutId id="2147484091" r:id="rId19"/>
    <p:sldLayoutId id="2147484092" r:id="rId20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4.tiff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44.tiff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pn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jpeg"/><Relationship Id="rId12" Type="http://schemas.openxmlformats.org/officeDocument/2006/relationships/image" Target="../media/image31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emf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tiff"/><Relationship Id="rId3" Type="http://schemas.openxmlformats.org/officeDocument/2006/relationships/image" Target="../media/image75.png"/><Relationship Id="rId7" Type="http://schemas.openxmlformats.org/officeDocument/2006/relationships/image" Target="../media/image78.tiff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tiff"/><Relationship Id="rId5" Type="http://schemas.openxmlformats.org/officeDocument/2006/relationships/image" Target="../media/image76.tiff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tif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7" Type="http://schemas.openxmlformats.org/officeDocument/2006/relationships/image" Target="../media/image3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28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eg"/><Relationship Id="rId4" Type="http://schemas.microsoft.com/office/2007/relationships/hdphoto" Target="../media/hdphoto2.wdp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7" Type="http://schemas.openxmlformats.org/officeDocument/2006/relationships/image" Target="../media/image122.emf"/><Relationship Id="rId2" Type="http://schemas.openxmlformats.org/officeDocument/2006/relationships/image" Target="../media/image12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em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2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4.emf"/><Relationship Id="rId4" Type="http://schemas.openxmlformats.org/officeDocument/2006/relationships/image" Target="../media/image133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emf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tif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png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6.emf"/><Relationship Id="rId5" Type="http://schemas.openxmlformats.org/officeDocument/2006/relationships/image" Target="../media/image145.tiff"/><Relationship Id="rId4" Type="http://schemas.openxmlformats.org/officeDocument/2006/relationships/image" Target="../media/image144.tif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cbi.nlm.nih.gov/pubmed/?term=Hernandez%20E%5bAuthor%5d&amp;cauthor=true&amp;cauthor_uid=24778001" TargetMode="External"/><Relationship Id="rId13" Type="http://schemas.openxmlformats.org/officeDocument/2006/relationships/hyperlink" Target="http://www.ncbi.nlm.nih.gov/pubmed/?term=Ortego%20Jurado%20M%5bAuthor%5d&amp;cauthor=true&amp;cauthor_uid=19376539" TargetMode="External"/><Relationship Id="rId3" Type="http://schemas.openxmlformats.org/officeDocument/2006/relationships/hyperlink" Target="http://www.ncbi.nlm.nih.gov/pubmed/?term=Hasty%20RT%5bAuthor%5d&amp;cauthor=true&amp;cauthor_uid=24778001" TargetMode="External"/><Relationship Id="rId7" Type="http://schemas.openxmlformats.org/officeDocument/2006/relationships/hyperlink" Target="http://www.ncbi.nlm.nih.gov/pubmed/?term=Powers%20DW%5bAuthor%5d&amp;cauthor=true&amp;cauthor_uid=24778001" TargetMode="External"/><Relationship Id="rId12" Type="http://schemas.openxmlformats.org/officeDocument/2006/relationships/hyperlink" Target="http://www.ncbi.nlm.nih.gov/pubmed/?term=Sime%C3%B3n%20Aznar%20CP%5bAuthor%5d&amp;cauthor=true&amp;cauthor_uid=19376539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ncbi.nlm.nih.gov/pubmed/?term=Valdes%20PJ%20Jr%5bAuthor%5d&amp;cauthor=true&amp;cauthor_uid=24778001" TargetMode="External"/><Relationship Id="rId11" Type="http://schemas.openxmlformats.org/officeDocument/2006/relationships/hyperlink" Target="http://www.ncbi.nlm.nih.gov/pubmed/?term=Barnosi%20Mar%C3%ADn%20AC%5bAuthor%5d&amp;cauthor=true&amp;cauthor_uid=19376539" TargetMode="External"/><Relationship Id="rId5" Type="http://schemas.openxmlformats.org/officeDocument/2006/relationships/hyperlink" Target="http://www.ncbi.nlm.nih.gov/pubmed/?term=Barbato%20VA%5bAuthor%5d&amp;cauthor=true&amp;cauthor_uid=24778001" TargetMode="External"/><Relationship Id="rId15" Type="http://schemas.openxmlformats.org/officeDocument/2006/relationships/hyperlink" Target="http://www.cedimcat.info/html/es/dir2471/doc26734.html" TargetMode="External"/><Relationship Id="rId10" Type="http://schemas.openxmlformats.org/officeDocument/2006/relationships/hyperlink" Target="http://www.ncbi.nlm.nih.gov/pubmed/?term=Ortego%20Centeno%20N%5bAuthor%5d&amp;cauthor=true&amp;cauthor_uid=19376539" TargetMode="External"/><Relationship Id="rId4" Type="http://schemas.openxmlformats.org/officeDocument/2006/relationships/hyperlink" Target="http://www.ncbi.nlm.nih.gov/pubmed/?term=Garbalosa%20RC%5bAuthor%5d&amp;cauthor=true&amp;cauthor_uid=24778001" TargetMode="External"/><Relationship Id="rId9" Type="http://schemas.openxmlformats.org/officeDocument/2006/relationships/hyperlink" Target="http://www.ncbi.nlm.nih.gov/pubmed/?term=John%20JS%5bAuthor%5d&amp;cauthor=true&amp;cauthor_uid=24778001" TargetMode="External"/><Relationship Id="rId14" Type="http://schemas.openxmlformats.org/officeDocument/2006/relationships/hyperlink" Target="http://gesdoc.isciii.es/gesdoccontroller?action=download&amp;id=20/12/2012-c4cf662b7d" TargetMode="Externa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anssen.es/janssen-observer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7978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85" y="1687845"/>
            <a:ext cx="2035818" cy="2451018"/>
          </a:xfrm>
          <a:prstGeom prst="rect">
            <a:avLst/>
          </a:prstGeom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SALUD E INTERNET</a:t>
            </a:r>
          </a:p>
        </p:txBody>
      </p:sp>
      <p:sp>
        <p:nvSpPr>
          <p:cNvPr id="11" name="Marcador de contenido 6"/>
          <p:cNvSpPr>
            <a:spLocks noGrp="1"/>
          </p:cNvSpPr>
          <p:nvPr>
            <p:ph sz="quarter" idx="10"/>
          </p:nvPr>
        </p:nvSpPr>
        <p:spPr>
          <a:xfrm>
            <a:off x="280988" y="969963"/>
            <a:ext cx="8639175" cy="358775"/>
          </a:xfrm>
        </p:spPr>
        <p:txBody>
          <a:bodyPr/>
          <a:lstStyle/>
          <a:p>
            <a:r>
              <a:rPr lang="es-ES_tradnl" altLang="en-US" dirty="0">
                <a:solidFill>
                  <a:srgbClr val="056F8E"/>
                </a:solidFill>
              </a:rPr>
              <a:t>¿Para quién busca un usuario información sobre salud en Internet?</a:t>
            </a:r>
            <a:endParaRPr lang="en-U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37711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650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713632"/>
              </p:ext>
            </p:extLst>
          </p:nvPr>
        </p:nvGraphicFramePr>
        <p:xfrm>
          <a:off x="2781251" y="1421104"/>
          <a:ext cx="5280025" cy="298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3" name="Hoja de cálculo" r:id="rId3" imgW="6900102" imgH="3901118" progId="Excel.Sheet.8">
                  <p:embed/>
                </p:oleObj>
              </mc:Choice>
              <mc:Fallback>
                <p:oleObj name="Hoja de cálculo" r:id="rId3" imgW="6900102" imgH="3901118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1251" y="1421104"/>
                        <a:ext cx="5280025" cy="298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contenido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¿Para quién busca un usuario información sobre salud en Internet?</a:t>
            </a:r>
          </a:p>
          <a:p>
            <a:endParaRPr lang="es-ES_tradnl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SALUD E INTERNET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85" y="1687845"/>
            <a:ext cx="2035818" cy="24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701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4711705"/>
              </p:ext>
            </p:extLst>
          </p:nvPr>
        </p:nvGraphicFramePr>
        <p:xfrm>
          <a:off x="3264556" y="1658967"/>
          <a:ext cx="535112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SALUD E INTERNET</a:t>
            </a:r>
          </a:p>
        </p:txBody>
      </p:sp>
      <p:sp>
        <p:nvSpPr>
          <p:cNvPr id="10" name="Marcador de contenido 9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¿Qué tipo de información, relacionada con la diabetes, buscan con mayor frecuencia en Internet?</a:t>
            </a:r>
          </a:p>
          <a:p>
            <a:endParaRPr lang="es-ES_tradnl" dirty="0"/>
          </a:p>
        </p:txBody>
      </p:sp>
      <p:pic>
        <p:nvPicPr>
          <p:cNvPr id="11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5" y="1687845"/>
            <a:ext cx="2035818" cy="24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4349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7"/>
          <p:cNvGraphicFramePr>
            <a:graphicFrameLocks/>
          </p:cNvGraphicFramePr>
          <p:nvPr>
            <p:extLst/>
          </p:nvPr>
        </p:nvGraphicFramePr>
        <p:xfrm>
          <a:off x="3264556" y="1658967"/>
          <a:ext cx="535112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10"/>
          <p:cNvSpPr/>
          <p:nvPr/>
        </p:nvSpPr>
        <p:spPr>
          <a:xfrm>
            <a:off x="3377580" y="2186005"/>
            <a:ext cx="4943460" cy="250257"/>
          </a:xfrm>
          <a:prstGeom prst="rect">
            <a:avLst/>
          </a:prstGeom>
          <a:noFill/>
          <a:ln w="19050">
            <a:solidFill>
              <a:srgbClr val="0A547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SALUD E INTERNET</a:t>
            </a:r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¿Qué tipo de información, relacionada con la diabetes, buscan con mayor frecuencia en Internet?</a:t>
            </a:r>
          </a:p>
          <a:p>
            <a:endParaRPr lang="es-ES_tradnl" dirty="0"/>
          </a:p>
        </p:txBody>
      </p:sp>
      <p:pic>
        <p:nvPicPr>
          <p:cNvPr id="12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685" y="1687845"/>
            <a:ext cx="2035818" cy="245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39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3318950" y="1401006"/>
            <a:ext cx="5310719" cy="2985018"/>
          </a:xfrm>
          <a:ln w="9525"/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>
            <a:normAutofit/>
          </a:bodyPr>
          <a:lstStyle/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r>
              <a:rPr lang="en-US" altLang="en-US" sz="2800" b="1" dirty="0">
                <a:solidFill>
                  <a:srgbClr val="E5810A"/>
                </a:solidFill>
                <a:effectLst>
                  <a:outerShdw blurRad="50800" dist="165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? % </a:t>
            </a:r>
            <a:r>
              <a:rPr lang="es-ES_tradnl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ha aprendido algo nuevo. </a:t>
            </a:r>
          </a:p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r>
              <a:rPr lang="en-US" altLang="en-US" sz="2800" b="1" dirty="0">
                <a:solidFill>
                  <a:srgbClr val="E5810A"/>
                </a:solidFill>
                <a:effectLst>
                  <a:outerShdw blurRad="50800" dist="165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? % </a:t>
            </a:r>
            <a:r>
              <a:rPr lang="es-ES_tradnl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le facilita tomar decisiones beneficiosas para su salud. </a:t>
            </a:r>
          </a:p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r>
              <a:rPr lang="en-US" altLang="en-US" sz="2800" b="1" dirty="0">
                <a:solidFill>
                  <a:srgbClr val="E5810A"/>
                </a:solidFill>
                <a:effectLst>
                  <a:outerShdw blurRad="50800" dist="165100" dir="2700000" algn="tl" rotWithShape="0">
                    <a:prstClr val="black">
                      <a:alpha val="40000"/>
                    </a:prstClr>
                  </a:outerShdw>
                </a:effectLst>
                <a:latin typeface="Century Gothic" charset="0"/>
                <a:ea typeface="Century Gothic" charset="0"/>
                <a:cs typeface="Century Gothic" charset="0"/>
              </a:rPr>
              <a:t>? % </a:t>
            </a:r>
            <a:r>
              <a:rPr lang="es-ES_tradnl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está</a:t>
            </a:r>
            <a:r>
              <a:rPr lang="es-ES_tradnl" altLang="en-US" sz="16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_tradnl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preocupado por la seguridad, privacidad y confianza en la red.</a:t>
            </a:r>
          </a:p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endParaRPr lang="en-US" altLang="en-US" dirty="0">
              <a:solidFill>
                <a:srgbClr val="056F8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Al buscar “salud” a través de Internet…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03" y="1401006"/>
            <a:ext cx="2791947" cy="3109707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9879591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3318950" y="1401006"/>
            <a:ext cx="5600601" cy="2985018"/>
          </a:xfrm>
          <a:ln w="9525"/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>
            <a:normAutofit/>
          </a:bodyPr>
          <a:lstStyle/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r>
              <a:rPr lang="en-US" altLang="en-US" sz="2800" b="1" dirty="0">
                <a:solidFill>
                  <a:srgbClr val="E5810A"/>
                </a:solidFill>
              </a:rPr>
              <a:t>90% </a:t>
            </a:r>
            <a:r>
              <a:rPr lang="es-ES_tradnl" altLang="en-US" dirty="0">
                <a:solidFill>
                  <a:srgbClr val="056F8E"/>
                </a:solidFill>
              </a:rPr>
              <a:t>ha aprendido algo nuevo. </a:t>
            </a:r>
          </a:p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r>
              <a:rPr lang="en-US" altLang="en-US" sz="2800" b="1" dirty="0">
                <a:solidFill>
                  <a:srgbClr val="E5810A"/>
                </a:solidFill>
                <a:effectLst>
                  <a:outerShdw blurRad="50800" dist="165100" dir="2700000" algn="tl" rotWithShape="0">
                    <a:prstClr val="black">
                      <a:alpha val="40000"/>
                    </a:prstClr>
                  </a:outerShdw>
                </a:effectLst>
              </a:rPr>
              <a:t>? % </a:t>
            </a:r>
            <a:r>
              <a:rPr lang="es-ES_tradnl" altLang="en-US" dirty="0">
                <a:solidFill>
                  <a:srgbClr val="056F8E"/>
                </a:solidFill>
              </a:rPr>
              <a:t>le facilita tomar decisiones beneficiosas para su salud. </a:t>
            </a:r>
          </a:p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r>
              <a:rPr lang="en-US" altLang="en-US" sz="2800" b="1" dirty="0">
                <a:solidFill>
                  <a:srgbClr val="E5810A"/>
                </a:solidFill>
                <a:effectLst>
                  <a:outerShdw blurRad="50800" dist="165100" dir="2700000" algn="tl" rotWithShape="0">
                    <a:prstClr val="black">
                      <a:alpha val="40000"/>
                    </a:prstClr>
                  </a:outerShdw>
                </a:effectLst>
              </a:rPr>
              <a:t>? % </a:t>
            </a:r>
            <a:r>
              <a:rPr lang="es-ES_tradnl" altLang="en-US" dirty="0">
                <a:solidFill>
                  <a:srgbClr val="056F8E"/>
                </a:solidFill>
              </a:rPr>
              <a:t>está</a:t>
            </a:r>
            <a:r>
              <a:rPr lang="es-ES_tradnl" altLang="en-US" sz="1600" dirty="0">
                <a:solidFill>
                  <a:srgbClr val="056F8E"/>
                </a:solidFill>
              </a:rPr>
              <a:t> </a:t>
            </a:r>
            <a:r>
              <a:rPr lang="es-ES_tradnl" altLang="en-US" dirty="0">
                <a:solidFill>
                  <a:srgbClr val="056F8E"/>
                </a:solidFill>
              </a:rPr>
              <a:t>preocupado por la seguridad, privacidad y confianza en la red.</a:t>
            </a:r>
          </a:p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endParaRPr lang="en-US" altLang="en-US" dirty="0">
              <a:solidFill>
                <a:srgbClr val="056F8E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Al buscar “salud” a través de Internet… 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03" y="1401006"/>
            <a:ext cx="2791947" cy="3109707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285757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3318950" y="1401006"/>
            <a:ext cx="5600601" cy="2985018"/>
          </a:xfrm>
          <a:ln w="9525"/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>
            <a:normAutofit/>
          </a:bodyPr>
          <a:lstStyle/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r>
              <a:rPr lang="en-US" altLang="en-US" sz="2800" b="1" dirty="0">
                <a:solidFill>
                  <a:srgbClr val="E5810A"/>
                </a:solidFill>
                <a:ea typeface="ＭＳ Ｐゴシック" charset="-128"/>
              </a:rPr>
              <a:t>90% </a:t>
            </a:r>
            <a:r>
              <a:rPr lang="es-ES_tradnl" altLang="en-US" dirty="0">
                <a:solidFill>
                  <a:srgbClr val="056F8E"/>
                </a:solidFill>
                <a:ea typeface="ＭＳ Ｐゴシック" charset="-128"/>
              </a:rPr>
              <a:t>ha aprendido algo nuevo. </a:t>
            </a:r>
          </a:p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r>
              <a:rPr lang="es-ES_tradnl" altLang="en-US" sz="2800" b="1" dirty="0">
                <a:solidFill>
                  <a:srgbClr val="E5810A"/>
                </a:solidFill>
                <a:ea typeface="ＭＳ Ｐゴシック" charset="-128"/>
              </a:rPr>
              <a:t>53% </a:t>
            </a:r>
            <a:r>
              <a:rPr lang="es-ES_tradnl" altLang="en-US" dirty="0">
                <a:solidFill>
                  <a:srgbClr val="056F8E"/>
                </a:solidFill>
                <a:ea typeface="ＭＳ Ｐゴシック" charset="-128"/>
              </a:rPr>
              <a:t>le facilita tomar decisiones beneficiosas para su salud. </a:t>
            </a:r>
          </a:p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r>
              <a:rPr lang="en-US" altLang="en-US" sz="2800" b="1" dirty="0">
                <a:solidFill>
                  <a:srgbClr val="E5810A"/>
                </a:solidFill>
                <a:effectLst>
                  <a:outerShdw blurRad="50800" dist="165100" dir="2700000" algn="tl" rotWithShape="0">
                    <a:prstClr val="black">
                      <a:alpha val="40000"/>
                    </a:prstClr>
                  </a:outerShdw>
                </a:effectLst>
                <a:ea typeface="ＭＳ Ｐゴシック" charset="-128"/>
              </a:rPr>
              <a:t>? % </a:t>
            </a:r>
            <a:r>
              <a:rPr lang="es-ES_tradnl" altLang="en-US" dirty="0">
                <a:solidFill>
                  <a:srgbClr val="056F8E"/>
                </a:solidFill>
                <a:ea typeface="ＭＳ Ｐゴシック" charset="-128"/>
              </a:rPr>
              <a:t>está</a:t>
            </a:r>
            <a:r>
              <a:rPr lang="es-ES_tradnl" altLang="en-US" sz="1600" dirty="0">
                <a:solidFill>
                  <a:srgbClr val="056F8E"/>
                </a:solidFill>
                <a:ea typeface="ＭＳ Ｐゴシック" charset="-128"/>
              </a:rPr>
              <a:t> </a:t>
            </a:r>
            <a:r>
              <a:rPr lang="es-ES_tradnl" altLang="en-US" dirty="0">
                <a:solidFill>
                  <a:srgbClr val="056F8E"/>
                </a:solidFill>
                <a:ea typeface="ＭＳ Ｐゴシック" charset="-128"/>
              </a:rPr>
              <a:t>preocupado por la seguridad, privacidad y confianza en la red.</a:t>
            </a:r>
          </a:p>
          <a:p>
            <a:pPr marL="0" indent="0" eaLnBrk="1" hangingPunct="1">
              <a:spcBef>
                <a:spcPts val="988"/>
              </a:spcBef>
              <a:buSzTx/>
              <a:buFont typeface="+mj-lt" charset="0"/>
              <a:buNone/>
            </a:pPr>
            <a:endParaRPr lang="en-US" altLang="en-US" dirty="0">
              <a:solidFill>
                <a:srgbClr val="056F8E"/>
              </a:solidFill>
              <a:ea typeface="ＭＳ Ｐゴシック" charset="-128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Al buscar “salud” a través de Internet… 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03" y="1401006"/>
            <a:ext cx="2791947" cy="3109707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9578594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Al buscar “salud” a través de Internet… 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003" y="1401006"/>
            <a:ext cx="2791947" cy="310970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318950" y="1401006"/>
            <a:ext cx="5600601" cy="298501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600" kern="12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ts val="988"/>
              </a:spcBef>
              <a:buSzTx/>
            </a:pPr>
            <a:r>
              <a:rPr lang="en-US" altLang="en-US" sz="2800" b="1" dirty="0">
                <a:solidFill>
                  <a:srgbClr val="E5810A"/>
                </a:solidFill>
                <a:ea typeface="ＭＳ Ｐゴシック" charset="-128"/>
              </a:rPr>
              <a:t>90% </a:t>
            </a:r>
            <a:r>
              <a:rPr lang="es-ES_tradnl" altLang="en-US" dirty="0">
                <a:solidFill>
                  <a:srgbClr val="056F8E"/>
                </a:solidFill>
                <a:ea typeface="ＭＳ Ｐゴシック" charset="-128"/>
              </a:rPr>
              <a:t>ha aprendido algo nuevo. </a:t>
            </a:r>
          </a:p>
          <a:p>
            <a:pPr eaLnBrk="1" hangingPunct="1">
              <a:spcBef>
                <a:spcPts val="988"/>
              </a:spcBef>
              <a:buSzTx/>
            </a:pPr>
            <a:r>
              <a:rPr lang="es-ES_tradnl" altLang="en-US" sz="2800" b="1" dirty="0">
                <a:solidFill>
                  <a:srgbClr val="E5810A"/>
                </a:solidFill>
                <a:ea typeface="ＭＳ Ｐゴシック" charset="-128"/>
              </a:rPr>
              <a:t>53% </a:t>
            </a:r>
            <a:r>
              <a:rPr lang="es-ES_tradnl" altLang="en-US" dirty="0">
                <a:solidFill>
                  <a:srgbClr val="056F8E"/>
                </a:solidFill>
                <a:ea typeface="ＭＳ Ｐゴシック" charset="-128"/>
              </a:rPr>
              <a:t>le facilita tomar decisiones beneficiosas para su salud</a:t>
            </a:r>
            <a:r>
              <a:rPr lang="es-ES_tradnl" altLang="en-US" sz="1900" dirty="0">
                <a:solidFill>
                  <a:srgbClr val="056F8E"/>
                </a:solidFill>
                <a:ea typeface="ＭＳ Ｐゴシック" charset="-128"/>
              </a:rPr>
              <a:t>. </a:t>
            </a:r>
          </a:p>
          <a:p>
            <a:pPr eaLnBrk="1" hangingPunct="1">
              <a:spcBef>
                <a:spcPts val="988"/>
              </a:spcBef>
              <a:buSzTx/>
            </a:pPr>
            <a:r>
              <a:rPr lang="es-ES_tradnl" altLang="en-US" sz="2800" b="1" dirty="0">
                <a:solidFill>
                  <a:srgbClr val="E5810A"/>
                </a:solidFill>
                <a:ea typeface="ＭＳ Ｐゴシック" charset="-128"/>
              </a:rPr>
              <a:t>70% </a:t>
            </a:r>
            <a:r>
              <a:rPr lang="es-ES_tradnl" altLang="en-US" dirty="0">
                <a:solidFill>
                  <a:srgbClr val="056F8E"/>
                </a:solidFill>
                <a:ea typeface="ＭＳ Ｐゴシック" charset="-128"/>
              </a:rPr>
              <a:t>está preocupado por la seguridad, privacidad y confianza en la red.</a:t>
            </a:r>
          </a:p>
          <a:p>
            <a:pPr eaLnBrk="1" hangingPunct="1">
              <a:spcBef>
                <a:spcPts val="988"/>
              </a:spcBef>
              <a:buSzTx/>
              <a:buFont typeface="+mj-lt" charset="0"/>
              <a:buNone/>
            </a:pPr>
            <a:endParaRPr lang="en-US" altLang="en-US" dirty="0">
              <a:solidFill>
                <a:srgbClr val="056F8E"/>
              </a:solidFill>
              <a:ea typeface="ＭＳ Ｐゴシック" charset="-128"/>
            </a:endParaRPr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206980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88" y="1401006"/>
            <a:ext cx="3420140" cy="3087370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¿Pero los pacientes realmente creen que están bien informados sobre su diabetes?</a:t>
            </a:r>
          </a:p>
          <a:p>
            <a:endParaRPr lang="es-ES_tradnl" dirty="0"/>
          </a:p>
        </p:txBody>
      </p:sp>
      <p:sp>
        <p:nvSpPr>
          <p:cNvPr id="6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4227033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59413496"/>
              </p:ext>
            </p:extLst>
          </p:nvPr>
        </p:nvGraphicFramePr>
        <p:xfrm>
          <a:off x="3831241" y="1655990"/>
          <a:ext cx="4899666" cy="26910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9"/>
          <p:cNvSpPr/>
          <p:nvPr/>
        </p:nvSpPr>
        <p:spPr>
          <a:xfrm>
            <a:off x="3831241" y="1873182"/>
            <a:ext cx="4682839" cy="1235778"/>
          </a:xfrm>
          <a:prstGeom prst="rect">
            <a:avLst/>
          </a:prstGeom>
          <a:noFill/>
          <a:ln w="19050">
            <a:solidFill>
              <a:srgbClr val="0A547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¿Pero los pacientes realmente creen que están bien informados sobre su diabetes?</a:t>
            </a:r>
          </a:p>
          <a:p>
            <a:endParaRPr lang="es-ES_tradnl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88" y="1401006"/>
            <a:ext cx="3420140" cy="3087370"/>
          </a:xfrm>
          <a:prstGeom prst="rect">
            <a:avLst/>
          </a:prstGeom>
        </p:spPr>
      </p:pic>
      <p:sp>
        <p:nvSpPr>
          <p:cNvPr id="11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023129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420938" y="762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951421" y="1224261"/>
            <a:ext cx="7666608" cy="2621953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Diabetes en cifras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Salud e </a:t>
            </a:r>
            <a:r>
              <a:rPr lang="es-ES_tradnl" altLang="en-US" sz="2000" dirty="0">
                <a:solidFill>
                  <a:srgbClr val="086589"/>
                </a:solidFill>
              </a:rPr>
              <a:t>I</a:t>
            </a:r>
            <a:r>
              <a:rPr lang="es-ES_tradnl" altLang="en-US" sz="20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nternet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Internet y el profesional sanitario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 err="1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Diabeweb</a:t>
            </a:r>
            <a:endParaRPr lang="es-ES_tradnl" altLang="en-US" sz="2000" dirty="0">
              <a:solidFill>
                <a:srgbClr val="086589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889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7120" y="1430473"/>
            <a:ext cx="3550524" cy="2985018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SALUT E INTERNET</a:t>
            </a:r>
          </a:p>
        </p:txBody>
      </p:sp>
      <p:sp>
        <p:nvSpPr>
          <p:cNvPr id="8" name="Marcador de contenido 2"/>
          <p:cNvSpPr>
            <a:spLocks noGrp="1"/>
          </p:cNvSpPr>
          <p:nvPr>
            <p:ph idx="1"/>
          </p:nvPr>
        </p:nvSpPr>
        <p:spPr>
          <a:xfrm>
            <a:off x="280669" y="1430473"/>
            <a:ext cx="4616451" cy="2599267"/>
          </a:xfrm>
        </p:spPr>
        <p:txBody>
          <a:bodyPr>
            <a:normAutofit fontScale="77500" lnSpcReduction="20000"/>
          </a:bodyPr>
          <a:lstStyle/>
          <a:p>
            <a:r>
              <a:rPr lang="es-ES_tradnl" altLang="en-US" sz="2100" dirty="0">
                <a:solidFill>
                  <a:srgbClr val="056F8E"/>
                </a:solidFill>
              </a:rPr>
              <a:t>Nace la figura del </a:t>
            </a:r>
            <a:r>
              <a:rPr lang="es-ES_tradnl" altLang="en-US" sz="2100" b="1" dirty="0">
                <a:solidFill>
                  <a:srgbClr val="FF9300"/>
                </a:solidFill>
              </a:rPr>
              <a:t>e-paciente</a:t>
            </a:r>
            <a:br>
              <a:rPr lang="es-ES_tradnl" altLang="en-US" sz="2100" dirty="0">
                <a:solidFill>
                  <a:srgbClr val="056F8E"/>
                </a:solidFill>
              </a:rPr>
            </a:br>
            <a:br>
              <a:rPr lang="es-ES_tradnl" altLang="en-US" sz="2100" i="1" dirty="0">
                <a:solidFill>
                  <a:srgbClr val="056F8E"/>
                </a:solidFill>
              </a:rPr>
            </a:br>
            <a:r>
              <a:rPr lang="es-ES_tradnl" altLang="en-US" sz="1800" i="1" dirty="0">
                <a:solidFill>
                  <a:srgbClr val="056F8E"/>
                </a:solidFill>
              </a:rPr>
              <a:t>Nueva generación de consumidores de salud informados que usan Internet para recopilar información sobre una condición médica de especial interés para ellos. </a:t>
            </a:r>
            <a:br>
              <a:rPr lang="es-ES_tradnl" altLang="en-US" sz="1800" i="1" dirty="0">
                <a:solidFill>
                  <a:srgbClr val="056F8E"/>
                </a:solidFill>
              </a:rPr>
            </a:br>
            <a:br>
              <a:rPr lang="es-ES_tradnl" altLang="en-US" sz="2100" dirty="0">
                <a:solidFill>
                  <a:srgbClr val="056F8E"/>
                </a:solidFill>
              </a:rPr>
            </a:br>
            <a:r>
              <a:rPr lang="es-ES_tradnl" altLang="en-US" sz="2100" b="1" dirty="0">
                <a:solidFill>
                  <a:srgbClr val="FF9300"/>
                </a:solidFill>
              </a:rPr>
              <a:t>La sanidad en todas partes </a:t>
            </a:r>
            <a:br>
              <a:rPr lang="es-ES_tradnl" altLang="en-US" sz="2100" b="1" dirty="0">
                <a:solidFill>
                  <a:srgbClr val="056F8E"/>
                </a:solidFill>
              </a:rPr>
            </a:br>
            <a:r>
              <a:rPr lang="es-ES_tradnl" altLang="en-US" sz="2100" dirty="0">
                <a:solidFill>
                  <a:srgbClr val="056F8E"/>
                </a:solidFill>
              </a:rPr>
              <a:t>	“</a:t>
            </a:r>
            <a:r>
              <a:rPr lang="es-ES_tradnl" altLang="ja-JP" sz="2100" dirty="0" err="1">
                <a:solidFill>
                  <a:srgbClr val="056F8E"/>
                </a:solidFill>
              </a:rPr>
              <a:t>Everywhere</a:t>
            </a:r>
            <a:r>
              <a:rPr lang="es-ES_tradnl" altLang="ja-JP" sz="2100" dirty="0">
                <a:solidFill>
                  <a:srgbClr val="056F8E"/>
                </a:solidFill>
              </a:rPr>
              <a:t>, </a:t>
            </a:r>
            <a:r>
              <a:rPr lang="es-ES_tradnl" altLang="ja-JP" sz="2100" dirty="0" err="1">
                <a:solidFill>
                  <a:srgbClr val="056F8E"/>
                </a:solidFill>
              </a:rPr>
              <a:t>everytime</a:t>
            </a:r>
            <a:r>
              <a:rPr lang="es-ES_tradnl" altLang="ja-JP" sz="2100" dirty="0">
                <a:solidFill>
                  <a:srgbClr val="056F8E"/>
                </a:solidFill>
              </a:rPr>
              <a:t> and </a:t>
            </a:r>
            <a:r>
              <a:rPr lang="es-ES_tradnl" altLang="ja-JP" sz="2100" dirty="0" err="1">
                <a:solidFill>
                  <a:srgbClr val="056F8E"/>
                </a:solidFill>
              </a:rPr>
              <a:t>everyone</a:t>
            </a:r>
            <a:r>
              <a:rPr lang="es-ES_tradnl" altLang="en-US" sz="2100" dirty="0">
                <a:solidFill>
                  <a:srgbClr val="056F8E"/>
                </a:solidFill>
              </a:rPr>
              <a:t>”</a:t>
            </a:r>
            <a:r>
              <a:rPr lang="es-ES_tradnl" altLang="ja-JP" sz="2100" dirty="0">
                <a:solidFill>
                  <a:srgbClr val="056F8E"/>
                </a:solidFill>
              </a:rPr>
              <a:t>.</a:t>
            </a:r>
            <a:br>
              <a:rPr lang="es-ES_tradnl" altLang="ja-JP" sz="2100" dirty="0">
                <a:solidFill>
                  <a:srgbClr val="056F8E"/>
                </a:solidFill>
              </a:rPr>
            </a:br>
            <a:br>
              <a:rPr lang="es-ES_tradnl" altLang="ja-JP" sz="2100" dirty="0">
                <a:solidFill>
                  <a:srgbClr val="056F8E"/>
                </a:solidFill>
              </a:rPr>
            </a:br>
            <a:r>
              <a:rPr lang="es-ES_tradnl" altLang="ja-JP" sz="2100" b="1" dirty="0">
                <a:solidFill>
                  <a:srgbClr val="FF9300"/>
                </a:solidFill>
              </a:rPr>
              <a:t>Paciente </a:t>
            </a:r>
            <a:r>
              <a:rPr lang="es-ES_tradnl" altLang="ja-JP" sz="2100" b="1" dirty="0" err="1">
                <a:solidFill>
                  <a:srgbClr val="FF9300"/>
                </a:solidFill>
              </a:rPr>
              <a:t>super</a:t>
            </a:r>
            <a:r>
              <a:rPr lang="es-ES_tradnl" altLang="ja-JP" sz="2100" b="1" dirty="0">
                <a:solidFill>
                  <a:srgbClr val="FF9300"/>
                </a:solidFill>
              </a:rPr>
              <a:t>-informado </a:t>
            </a:r>
            <a:br>
              <a:rPr lang="es-ES_tradnl" altLang="ja-JP" sz="2100" b="1" dirty="0">
                <a:solidFill>
                  <a:srgbClr val="056F8E"/>
                </a:solidFill>
              </a:rPr>
            </a:br>
            <a:r>
              <a:rPr lang="es-ES_tradnl" altLang="ja-JP" sz="2100" dirty="0">
                <a:solidFill>
                  <a:srgbClr val="056F8E"/>
                </a:solidFill>
              </a:rPr>
              <a:t>	Experto de su enfermedad. </a:t>
            </a:r>
            <a:br>
              <a:rPr lang="es-ES_tradnl" altLang="ja-JP" sz="2100" dirty="0">
                <a:solidFill>
                  <a:srgbClr val="056F8E"/>
                </a:solidFill>
              </a:rPr>
            </a:br>
            <a:r>
              <a:rPr lang="es-ES_tradnl" altLang="ja-JP" sz="2100" dirty="0">
                <a:solidFill>
                  <a:srgbClr val="056F8E"/>
                </a:solidFill>
              </a:rPr>
              <a:t>		+ </a:t>
            </a:r>
            <a:r>
              <a:rPr lang="es-ES_tradnl" altLang="en-US" sz="2100" dirty="0">
                <a:solidFill>
                  <a:srgbClr val="056F8E"/>
                </a:solidFill>
              </a:rPr>
              <a:t>participativo y </a:t>
            </a:r>
            <a:r>
              <a:rPr lang="es-ES" altLang="en-US" sz="2100" dirty="0">
                <a:solidFill>
                  <a:srgbClr val="056F8E"/>
                </a:solidFill>
              </a:rPr>
              <a:t>+</a:t>
            </a:r>
            <a:r>
              <a:rPr lang="es-ES_tradnl" altLang="en-US" sz="2100" dirty="0">
                <a:solidFill>
                  <a:srgbClr val="056F8E"/>
                </a:solidFill>
              </a:rPr>
              <a:t> colaborativo </a:t>
            </a:r>
            <a:endParaRPr lang="es-ES_tradnl" dirty="0">
              <a:solidFill>
                <a:srgbClr val="056F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607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8741" y="897695"/>
            <a:ext cx="3052361" cy="3763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8077" y="1024594"/>
            <a:ext cx="2924142" cy="3491513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6275038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1871" y="1012934"/>
            <a:ext cx="5100258" cy="3612228"/>
          </a:xfrm>
          <a:prstGeom prst="rect">
            <a:avLst/>
          </a:prstGeom>
        </p:spPr>
      </p:pic>
      <p:sp>
        <p:nvSpPr>
          <p:cNvPr id="5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SALUD E INTERNET</a:t>
            </a:r>
          </a:p>
        </p:txBody>
      </p:sp>
    </p:spTree>
    <p:extLst>
      <p:ext uri="{BB962C8B-B14F-4D97-AF65-F5344CB8AC3E}">
        <p14:creationId xmlns:p14="http://schemas.microsoft.com/office/powerpoint/2010/main" val="1646635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buFont typeface="+mj-lt" charset="0"/>
              <a:buNone/>
            </a:pPr>
            <a:br>
              <a:rPr lang="es-ES_tradnl" altLang="en-US" dirty="0">
                <a:solidFill>
                  <a:srgbClr val="056F8E"/>
                </a:solidFill>
                <a:latin typeface="+mj-lt"/>
                <a:ea typeface="ＭＳ Ｐゴシック" charset="-128"/>
              </a:rPr>
            </a:br>
            <a:endParaRPr lang="es-ES_tradnl" altLang="en-US" b="1" dirty="0">
              <a:latin typeface="+mj-lt"/>
              <a:ea typeface="ＭＳ Ｐゴシック" charset="-128"/>
            </a:endParaRPr>
          </a:p>
        </p:txBody>
      </p:sp>
      <p:graphicFrame>
        <p:nvGraphicFramePr>
          <p:cNvPr id="3481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593739"/>
              </p:ext>
            </p:extLst>
          </p:nvPr>
        </p:nvGraphicFramePr>
        <p:xfrm>
          <a:off x="1986497" y="1740309"/>
          <a:ext cx="5496232" cy="2497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396" name="Worksheet" r:id="rId3" imgW="6894006" imgH="3236708" progId="Excel.Sheet.8">
                  <p:embed/>
                </p:oleObj>
              </mc:Choice>
              <mc:Fallback>
                <p:oleObj name="Worksheet" r:id="rId3" imgW="6894006" imgH="3236708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497" y="1740309"/>
                        <a:ext cx="5496232" cy="24973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Marcador de contenido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b="1" dirty="0">
                <a:solidFill>
                  <a:srgbClr val="E5810A"/>
                </a:solidFill>
              </a:rPr>
              <a:t>El 58% usa activamente la tecnología </a:t>
            </a:r>
            <a:r>
              <a:rPr lang="es-ES_tradnl" dirty="0"/>
              <a:t>para manejar su salud y bienestar. ¿Qué tecnologías se usan para buscar sobre salud?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351" y="2088893"/>
            <a:ext cx="393410" cy="393410"/>
          </a:xfrm>
          <a:prstGeom prst="rect">
            <a:avLst/>
          </a:prstGeom>
        </p:spPr>
      </p:pic>
      <p:pic>
        <p:nvPicPr>
          <p:cNvPr id="5" name="Picture 4" descr="laptop112.psd"/>
          <p:cNvPicPr>
            <a:picLocks noChangeAspect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351" y="3638485"/>
            <a:ext cx="417684" cy="275585"/>
          </a:xfrm>
          <a:prstGeom prst="rect">
            <a:avLst/>
          </a:prstGeom>
        </p:spPr>
      </p:pic>
      <p:pic>
        <p:nvPicPr>
          <p:cNvPr id="6" name="Picture 5" descr="phone391.psd"/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222" y="2820620"/>
            <a:ext cx="219052" cy="407437"/>
          </a:xfrm>
          <a:prstGeom prst="rect">
            <a:avLst/>
          </a:prstGeom>
        </p:spPr>
      </p:pic>
      <p:sp>
        <p:nvSpPr>
          <p:cNvPr id="12" name="Título 8"/>
          <p:cNvSpPr txBox="1">
            <a:spLocks/>
          </p:cNvSpPr>
          <p:nvPr/>
        </p:nvSpPr>
        <p:spPr bwMode="auto">
          <a:xfrm>
            <a:off x="1918175" y="58555"/>
            <a:ext cx="6996574" cy="8391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None/>
              <a:defRPr sz="2000" b="0" i="0" kern="1200" baseline="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_tradnl" dirty="0"/>
              <a:t>SALUD E INTERNET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09D034FB-B214-EB45-899F-3B288BA5ADAC}"/>
              </a:ext>
            </a:extLst>
          </p:cNvPr>
          <p:cNvSpPr/>
          <p:nvPr/>
        </p:nvSpPr>
        <p:spPr>
          <a:xfrm>
            <a:off x="3045295" y="1817164"/>
            <a:ext cx="4200104" cy="19870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952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b="1" dirty="0">
                <a:solidFill>
                  <a:srgbClr val="E5810A"/>
                </a:solidFill>
              </a:rPr>
              <a:t>El 58% usa activamente la tecnología </a:t>
            </a:r>
            <a:r>
              <a:rPr lang="es-ES_tradnl" dirty="0"/>
              <a:t>para manejar su salud y bienestar.</a:t>
            </a:r>
            <a:br>
              <a:rPr lang="es-ES_tradnl" dirty="0"/>
            </a:br>
            <a:r>
              <a:rPr lang="es-ES_tradnl" dirty="0"/>
              <a:t>¿Qué tecnologías se usan para buscar sobre salud?</a:t>
            </a:r>
          </a:p>
        </p:txBody>
      </p:sp>
      <p:graphicFrame>
        <p:nvGraphicFramePr>
          <p:cNvPr id="10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6585046"/>
              </p:ext>
            </p:extLst>
          </p:nvPr>
        </p:nvGraphicFramePr>
        <p:xfrm>
          <a:off x="1986497" y="1740309"/>
          <a:ext cx="5496232" cy="2497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20" name="Worksheet" r:id="rId3" imgW="6894006" imgH="3236708" progId="Excel.Sheet.8">
                  <p:embed/>
                </p:oleObj>
              </mc:Choice>
              <mc:Fallback>
                <p:oleObj name="Worksheet" r:id="rId3" imgW="6894006" imgH="3236708" progId="Excel.Shee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6497" y="1740309"/>
                        <a:ext cx="5496232" cy="24973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3"/>
          <p:cNvPicPr>
            <a:picLocks noChangeAspect="1"/>
          </p:cNvPicPr>
          <p:nvPr/>
        </p:nvPicPr>
        <p:blipFill>
          <a:blip r:embed="rId5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351" y="2088893"/>
            <a:ext cx="393410" cy="393410"/>
          </a:xfrm>
          <a:prstGeom prst="rect">
            <a:avLst/>
          </a:prstGeom>
        </p:spPr>
      </p:pic>
      <p:pic>
        <p:nvPicPr>
          <p:cNvPr id="15" name="Picture 4" descr="laptop112.psd"/>
          <p:cNvPicPr>
            <a:picLocks noChangeAspect="1"/>
          </p:cNvPicPr>
          <p:nvPr/>
        </p:nvPicPr>
        <p:blipFill>
          <a:blip r:embed="rId6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9351" y="3638485"/>
            <a:ext cx="417684" cy="275585"/>
          </a:xfrm>
          <a:prstGeom prst="rect">
            <a:avLst/>
          </a:prstGeom>
        </p:spPr>
      </p:pic>
      <p:pic>
        <p:nvPicPr>
          <p:cNvPr id="16" name="Picture 5" descr="phone391.psd"/>
          <p:cNvPicPr>
            <a:picLocks noChangeAspect="1"/>
          </p:cNvPicPr>
          <p:nvPr/>
        </p:nvPicPr>
        <p:blipFill>
          <a:blip r:embed="rId7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6222" y="2820620"/>
            <a:ext cx="219052" cy="407437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SALUD E INTERNET</a:t>
            </a:r>
          </a:p>
        </p:txBody>
      </p:sp>
    </p:spTree>
    <p:extLst>
      <p:ext uri="{BB962C8B-B14F-4D97-AF65-F5344CB8AC3E}">
        <p14:creationId xmlns:p14="http://schemas.microsoft.com/office/powerpoint/2010/main" val="19116084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683565" y="1677007"/>
            <a:ext cx="6235985" cy="2738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b="1" dirty="0">
                <a:solidFill>
                  <a:srgbClr val="F08E1D"/>
                </a:solidFill>
              </a:rPr>
              <a:t>ANTES</a:t>
            </a:r>
          </a:p>
          <a:p>
            <a:pPr marL="0" indent="0">
              <a:buNone/>
            </a:pPr>
            <a:r>
              <a:rPr lang="es-ES_tradnl" dirty="0">
                <a:solidFill>
                  <a:srgbClr val="0A5470"/>
                </a:solidFill>
              </a:rPr>
              <a:t>El </a:t>
            </a:r>
            <a:r>
              <a:rPr lang="es-ES_tradnl" b="1" dirty="0">
                <a:solidFill>
                  <a:srgbClr val="0A5470"/>
                </a:solidFill>
              </a:rPr>
              <a:t>75% consulta sus síntomas</a:t>
            </a:r>
            <a:r>
              <a:rPr lang="es-ES_tradnl" dirty="0">
                <a:solidFill>
                  <a:srgbClr val="0A5470"/>
                </a:solidFill>
              </a:rPr>
              <a:t> antes de ir al médico y un 20% lo hace de manera habitual.</a:t>
            </a:r>
          </a:p>
          <a:p>
            <a:endParaRPr lang="es-ES_tradnl" sz="800" dirty="0">
              <a:solidFill>
                <a:srgbClr val="0A5470"/>
              </a:solidFill>
            </a:endParaRPr>
          </a:p>
          <a:p>
            <a:pPr marL="0" indent="0">
              <a:buNone/>
            </a:pPr>
            <a:r>
              <a:rPr lang="es-ES_tradnl" b="1" dirty="0">
                <a:solidFill>
                  <a:srgbClr val="F08E1D"/>
                </a:solidFill>
              </a:rPr>
              <a:t>DESPU</a:t>
            </a:r>
            <a:r>
              <a:rPr lang="es-ES" b="1" dirty="0">
                <a:solidFill>
                  <a:srgbClr val="F08E1D"/>
                </a:solidFill>
              </a:rPr>
              <a:t>ÉS</a:t>
            </a:r>
            <a:endParaRPr lang="es-ES_tradnl" b="1" dirty="0">
              <a:solidFill>
                <a:srgbClr val="F08E1D"/>
              </a:solidFill>
            </a:endParaRPr>
          </a:p>
          <a:p>
            <a:pPr marL="0" indent="0">
              <a:buNone/>
            </a:pPr>
            <a:r>
              <a:rPr lang="es-ES_tradnl" b="1" dirty="0">
                <a:solidFill>
                  <a:srgbClr val="0A5470"/>
                </a:solidFill>
              </a:rPr>
              <a:t>Más del 75% investiga sobre su patología y tratamiento </a:t>
            </a:r>
            <a:r>
              <a:rPr lang="es-ES_tradnl" dirty="0">
                <a:solidFill>
                  <a:srgbClr val="0A5470"/>
                </a:solidFill>
              </a:rPr>
              <a:t>recibido después de acudir a consulta y casi un 40% lo hace de manera habitual.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>
                <a:solidFill>
                  <a:srgbClr val="056F8E"/>
                </a:solidFill>
              </a:rPr>
              <a:t>Cuándo el paciente tiene visita con su médico…</a:t>
            </a:r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988" y="1677008"/>
            <a:ext cx="2402577" cy="267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8280876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contenido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¿El paciente comparte con el médico la información encontrada?</a:t>
            </a:r>
          </a:p>
          <a:p>
            <a:endParaRPr lang="es-ES_tradnl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685" y="1687845"/>
            <a:ext cx="2035818" cy="2451018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20472381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2026804"/>
              </p:ext>
            </p:extLst>
          </p:nvPr>
        </p:nvGraphicFramePr>
        <p:xfrm>
          <a:off x="2553503" y="1400466"/>
          <a:ext cx="4970463" cy="302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44" r:id="rId3" imgW="4973925" imgH="3029462" progId="Excel.Chart.8">
                  <p:embed/>
                </p:oleObj>
              </mc:Choice>
              <mc:Fallback>
                <p:oleObj r:id="rId3" imgW="4973925" imgH="3029462" progId="Excel.Char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3503" y="1400466"/>
                        <a:ext cx="4970463" cy="302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685" y="1687845"/>
            <a:ext cx="2035818" cy="2451018"/>
          </a:xfrm>
          <a:prstGeom prst="rect">
            <a:avLst/>
          </a:prstGeom>
        </p:spPr>
      </p:pic>
      <p:sp>
        <p:nvSpPr>
          <p:cNvPr id="8" name="Marcador de contenido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¿El paciente comparte con el médico la información encontrada?</a:t>
            </a:r>
          </a:p>
          <a:p>
            <a:endParaRPr lang="es-ES_tradnl" dirty="0"/>
          </a:p>
        </p:txBody>
      </p:sp>
      <p:sp>
        <p:nvSpPr>
          <p:cNvPr id="7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948947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1720" y="1077240"/>
            <a:ext cx="609434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Le recomendó</a:t>
            </a:r>
            <a:r>
              <a:rPr lang="es-ES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 su médico alguna página web?</a:t>
            </a: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¿Usaría una web recomendada por su médico?</a:t>
            </a: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¿Creo que mi médico estaría dispuesto a charlar conmigo sobre la información que he encontrado en internet?</a:t>
            </a:r>
          </a:p>
          <a:p>
            <a:pPr algn="ctr"/>
            <a:endParaRPr lang="en-US" dirty="0"/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43" y="1077240"/>
            <a:ext cx="2402577" cy="267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7514901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1720" y="1079303"/>
            <a:ext cx="568775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Le </a:t>
            </a:r>
            <a:r>
              <a:rPr lang="es-ES_tradnl" altLang="en-US" dirty="0" err="1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recomend</a:t>
            </a:r>
            <a:r>
              <a:rPr lang="es-ES" altLang="en-US" dirty="0" err="1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ó</a:t>
            </a:r>
            <a:r>
              <a:rPr lang="es-ES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 su médico alguna página web?</a:t>
            </a:r>
          </a:p>
          <a:p>
            <a:r>
              <a:rPr lang="es-ES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Si 9,6% – </a:t>
            </a:r>
            <a:r>
              <a:rPr lang="es-ES" altLang="en-US" b="1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No 90,4 %</a:t>
            </a:r>
            <a:endParaRPr lang="es-ES" b="1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¿Usaría una web recomendada por su médico?</a:t>
            </a: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¿Creo que mi médico estaría dispuesto a charlar conmigo sobre la información que he encontrado en internet?</a:t>
            </a:r>
          </a:p>
          <a:p>
            <a:pPr algn="ctr"/>
            <a:endParaRPr lang="en-US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43" y="1077240"/>
            <a:ext cx="2402577" cy="267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736080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420938" y="762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951421" y="1224261"/>
            <a:ext cx="7666608" cy="2621953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b="1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Diabetes en cifras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Salud e </a:t>
            </a:r>
            <a:r>
              <a:rPr lang="es-ES_tradnl" altLang="en-US" sz="2000" dirty="0">
                <a:solidFill>
                  <a:srgbClr val="BFBFBF"/>
                </a:solidFill>
              </a:rPr>
              <a:t>I</a:t>
            </a: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nternet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Internet y el profesional sanitario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 err="1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Diabeweb</a:t>
            </a:r>
            <a:endParaRPr lang="es-ES_tradnl" altLang="en-US" sz="2000" dirty="0">
              <a:solidFill>
                <a:srgbClr val="BFBFB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947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1720" y="1077240"/>
            <a:ext cx="56877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Le </a:t>
            </a:r>
            <a:r>
              <a:rPr lang="es-ES_tradnl" altLang="en-US" dirty="0" err="1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recomend</a:t>
            </a:r>
            <a:r>
              <a:rPr lang="es-ES" altLang="en-US" dirty="0" err="1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ó</a:t>
            </a:r>
            <a:r>
              <a:rPr lang="es-ES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 su médico alguna página web?</a:t>
            </a:r>
          </a:p>
          <a:p>
            <a:r>
              <a:rPr lang="es-ES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Si 9,6% – </a:t>
            </a:r>
            <a:r>
              <a:rPr lang="es-ES" altLang="en-US" b="1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No 90,4 %</a:t>
            </a:r>
            <a:endParaRPr lang="es-ES" b="1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¿Usaría una web recomendada por su médico?</a:t>
            </a:r>
          </a:p>
          <a:p>
            <a:r>
              <a:rPr lang="es-ES" b="1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Si 83,3 % </a:t>
            </a:r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- No 16,7 %</a:t>
            </a: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¿Creo que mi médico estaría dispuesto a charlar conmigo sobre la información que he encontrado en internet?</a:t>
            </a:r>
          </a:p>
          <a:p>
            <a:pPr algn="ctr"/>
            <a:endParaRPr lang="en-US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43" y="1077240"/>
            <a:ext cx="2402577" cy="267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4463996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791720" y="1077240"/>
            <a:ext cx="623598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Le </a:t>
            </a:r>
            <a:r>
              <a:rPr lang="es-ES_tradnl" altLang="en-US" dirty="0" err="1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recomend</a:t>
            </a:r>
            <a:r>
              <a:rPr lang="es-ES" altLang="en-US" dirty="0" err="1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ó</a:t>
            </a:r>
            <a:r>
              <a:rPr lang="es-ES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 su médico alguna página web?</a:t>
            </a:r>
          </a:p>
          <a:p>
            <a:r>
              <a:rPr lang="es-ES" altLang="en-U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Si 9,6% – </a:t>
            </a:r>
            <a:r>
              <a:rPr lang="es-ES" altLang="en-US" b="1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No 90,4 %</a:t>
            </a:r>
            <a:endParaRPr lang="es-ES" b="1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¿Usaría una web recomendada por su médico?</a:t>
            </a:r>
          </a:p>
          <a:p>
            <a:r>
              <a:rPr lang="es-ES" b="1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Si 83,3 % </a:t>
            </a:r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- No 16,7 %</a:t>
            </a:r>
          </a:p>
          <a:p>
            <a:endParaRPr lang="es-ES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¿Creo que mi médico estaría dispuesto a charlar conmigo sobre la información que he encontrado en internet?</a:t>
            </a:r>
          </a:p>
          <a:p>
            <a:r>
              <a:rPr lang="es-ES" b="1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Si 80,8 % </a:t>
            </a:r>
            <a:r>
              <a:rPr lang="es-ES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- No 19,2 %</a:t>
            </a:r>
          </a:p>
          <a:p>
            <a:pPr algn="ctr"/>
            <a:endParaRPr lang="en-US" dirty="0"/>
          </a:p>
        </p:txBody>
      </p:sp>
      <p:pic>
        <p:nvPicPr>
          <p:cNvPr id="9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9143" y="1077240"/>
            <a:ext cx="2402577" cy="267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4783537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4" name="Rectangle 1"/>
          <p:cNvSpPr>
            <a:spLocks noChangeArrowheads="1"/>
          </p:cNvSpPr>
          <p:nvPr/>
        </p:nvSpPr>
        <p:spPr bwMode="auto">
          <a:xfrm>
            <a:off x="2070992" y="1906428"/>
            <a:ext cx="656173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ts val="1488"/>
              </a:spcBef>
            </a:pPr>
            <a:r>
              <a:rPr lang="es-ES_tradnl" altLang="en-US" sz="14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A través de </a:t>
            </a:r>
            <a:r>
              <a:rPr lang="es-ES_tradnl" altLang="en-US" sz="140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buscadores generales </a:t>
            </a:r>
            <a:r>
              <a:rPr lang="es-ES_tradnl" altLang="en-US" sz="14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como: </a:t>
            </a:r>
            <a:br>
              <a:rPr lang="es-ES_tradnl" altLang="en-US" sz="2000" dirty="0">
                <a:ea typeface="Arial" charset="0"/>
                <a:cs typeface="Arial" charset="0"/>
              </a:rPr>
            </a:br>
            <a:endParaRPr lang="en-US" altLang="en-US" sz="1600" dirty="0">
              <a:ea typeface="Arial" charset="0"/>
              <a:cs typeface="Arial" charset="0"/>
            </a:endParaRPr>
          </a:p>
        </p:txBody>
      </p:sp>
      <p:graphicFrame>
        <p:nvGraphicFramePr>
          <p:cNvPr id="32777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12592339"/>
              </p:ext>
            </p:extLst>
          </p:nvPr>
        </p:nvGraphicFramePr>
        <p:xfrm>
          <a:off x="239713" y="1412875"/>
          <a:ext cx="2825750" cy="142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8" name="Hoja de cálculo" r:id="rId3" imgW="5089739" imgH="2663732" progId="Excel.Sheet.8">
                  <p:embed/>
                </p:oleObj>
              </mc:Choice>
              <mc:Fallback>
                <p:oleObj name="Hoja de cálculo" r:id="rId3" imgW="5089739" imgH="2663732" progId="Excel.Shee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713" y="1412875"/>
                        <a:ext cx="2825750" cy="142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778" name="TextBox 4"/>
          <p:cNvSpPr txBox="1">
            <a:spLocks noChangeArrowheads="1"/>
          </p:cNvSpPr>
          <p:nvPr/>
        </p:nvSpPr>
        <p:spPr bwMode="auto">
          <a:xfrm>
            <a:off x="989801" y="1807768"/>
            <a:ext cx="15452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77%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5916027" y="1768825"/>
            <a:ext cx="2474912" cy="647700"/>
            <a:chOff x="590828" y="4011179"/>
            <a:chExt cx="2474912" cy="647700"/>
          </a:xfrm>
        </p:grpSpPr>
        <p:pic>
          <p:nvPicPr>
            <p:cNvPr id="32775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403" y="4236604"/>
              <a:ext cx="668337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6" name="Picture 16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3803" y="4236604"/>
              <a:ext cx="781050" cy="32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9" name="Picture 28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828" y="4011179"/>
              <a:ext cx="906462" cy="64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2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0610" y="2994215"/>
            <a:ext cx="1654395" cy="118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Agrupar 7"/>
          <p:cNvGrpSpPr/>
          <p:nvPr/>
        </p:nvGrpSpPr>
        <p:grpSpPr>
          <a:xfrm>
            <a:off x="3512727" y="2965398"/>
            <a:ext cx="4209875" cy="1147610"/>
            <a:chOff x="5451533" y="1463222"/>
            <a:chExt cx="5243844" cy="1572531"/>
          </a:xfrm>
        </p:grpSpPr>
        <p:grpSp>
          <p:nvGrpSpPr>
            <p:cNvPr id="4" name="Group 3"/>
            <p:cNvGrpSpPr/>
            <p:nvPr/>
          </p:nvGrpSpPr>
          <p:grpSpPr>
            <a:xfrm>
              <a:off x="5451533" y="1463222"/>
              <a:ext cx="5243844" cy="1572531"/>
              <a:chOff x="3562365" y="2173267"/>
              <a:chExt cx="5243844" cy="1572531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62365" y="2174514"/>
                <a:ext cx="4423395" cy="723900"/>
              </a:xfrm>
              <a:prstGeom prst="rect">
                <a:avLst/>
              </a:prstGeom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562365" y="3020651"/>
                <a:ext cx="4138915" cy="723900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43105" y="2173267"/>
                <a:ext cx="1852945" cy="72390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953264" y="3021898"/>
                <a:ext cx="1852945" cy="723900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>
              <a:spLocks noChangeAspect="1"/>
            </p:cNvSpPr>
            <p:nvPr/>
          </p:nvSpPr>
          <p:spPr>
            <a:xfrm>
              <a:off x="6538260" y="1539621"/>
              <a:ext cx="3073926" cy="548257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sz="2000" b="1" dirty="0">
                  <a:ln w="12700">
                    <a:solidFill>
                      <a:srgbClr val="E5810A"/>
                    </a:solidFill>
                    <a:prstDash val="solid"/>
                  </a:ln>
                  <a:solidFill>
                    <a:srgbClr val="E5810A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entury Gothic" charset="0"/>
                  <a:ea typeface="Century Gothic" charset="0"/>
                  <a:cs typeface="Century Gothic" charset="0"/>
                </a:rPr>
                <a:t>663M resultados</a:t>
              </a:r>
            </a:p>
          </p:txBody>
        </p:sp>
        <p:sp>
          <p:nvSpPr>
            <p:cNvPr id="24" name="Rectangle 23"/>
            <p:cNvSpPr>
              <a:spLocks noChangeAspect="1"/>
            </p:cNvSpPr>
            <p:nvPr/>
          </p:nvSpPr>
          <p:spPr>
            <a:xfrm>
              <a:off x="6538260" y="2366666"/>
              <a:ext cx="3073926" cy="548257"/>
            </a:xfrm>
            <a:prstGeom prst="rect">
              <a:avLst/>
            </a:prstGeom>
            <a:noFill/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s-ES_tradnl" sz="2000" b="1" dirty="0">
                  <a:ln w="12700">
                    <a:solidFill>
                      <a:srgbClr val="E5810A"/>
                    </a:solidFill>
                    <a:prstDash val="solid"/>
                  </a:ln>
                  <a:solidFill>
                    <a:srgbClr val="E5810A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Century Gothic" charset="0"/>
                  <a:ea typeface="Century Gothic" charset="0"/>
                  <a:cs typeface="Century Gothic" charset="0"/>
                </a:rPr>
                <a:t>93M resultados </a:t>
              </a:r>
            </a:p>
          </p:txBody>
        </p:sp>
      </p:grpSp>
      <p:sp>
        <p:nvSpPr>
          <p:cNvPr id="7" name="Marcador de contenido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CÓMO Y DÓNDE empiezan la búsqueda...</a:t>
            </a:r>
          </a:p>
          <a:p>
            <a:endParaRPr lang="es-ES_tradnl" dirty="0"/>
          </a:p>
        </p:txBody>
      </p:sp>
      <p:sp>
        <p:nvSpPr>
          <p:cNvPr id="22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3048737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Content Placeholder 2"/>
          <p:cNvSpPr>
            <a:spLocks noGrp="1"/>
          </p:cNvSpPr>
          <p:nvPr>
            <p:ph idx="1"/>
          </p:nvPr>
        </p:nvSpPr>
        <p:spPr>
          <a:ln w="9525"/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>
            <a:normAutofit/>
          </a:bodyPr>
          <a:lstStyle/>
          <a:p>
            <a:pPr marL="180975" indent="-180975">
              <a:lnSpc>
                <a:spcPct val="120000"/>
              </a:lnSpc>
              <a:spcBef>
                <a:spcPts val="1488"/>
              </a:spcBef>
              <a:buSzTx/>
              <a:buFont typeface="Arial" charset="0"/>
              <a:buChar char="•"/>
            </a:pPr>
            <a:r>
              <a:rPr lang="es-ES_tradnl" altLang="en-US" sz="1400" b="1" dirty="0">
                <a:solidFill>
                  <a:srgbClr val="E18C0F"/>
                </a:solidFill>
              </a:rPr>
              <a:t>La mayoría de los encuestados manifiestan usar </a:t>
            </a:r>
            <a:r>
              <a:rPr lang="es-ES_tradnl" altLang="en-US" sz="1500" b="1" dirty="0">
                <a:solidFill>
                  <a:srgbClr val="E18C0F"/>
                </a:solidFill>
              </a:rPr>
              <a:t>páginas web especializadas</a:t>
            </a:r>
            <a:r>
              <a:rPr lang="es-ES_tradnl" altLang="en-US" sz="1400" b="1" dirty="0">
                <a:solidFill>
                  <a:srgbClr val="E18C0F"/>
                </a:solidFill>
              </a:rPr>
              <a:t>.</a:t>
            </a:r>
            <a:br>
              <a:rPr lang="es-ES_tradnl" altLang="en-US" sz="1600" b="1" dirty="0">
                <a:solidFill>
                  <a:srgbClr val="E18C0F"/>
                </a:solidFill>
              </a:rPr>
            </a:br>
            <a:endParaRPr lang="en-US" altLang="en-US" sz="1400" b="1" dirty="0">
              <a:solidFill>
                <a:srgbClr val="E18C0F"/>
              </a:solidFill>
            </a:endParaRPr>
          </a:p>
        </p:txBody>
      </p:sp>
      <p:sp>
        <p:nvSpPr>
          <p:cNvPr id="2" name="Marcador de contenido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Formas de informarse sobre </a:t>
            </a:r>
            <a:r>
              <a:rPr lang="es-ES_tradnl" dirty="0">
                <a:solidFill>
                  <a:srgbClr val="E5810A"/>
                </a:solidFill>
              </a:rPr>
              <a:t>diabetes</a:t>
            </a:r>
            <a:r>
              <a:rPr lang="es-ES_tradnl" dirty="0"/>
              <a:t> a través de Internet (%)</a:t>
            </a:r>
          </a:p>
        </p:txBody>
      </p:sp>
      <p:sp>
        <p:nvSpPr>
          <p:cNvPr id="33794" name="TextBox 8"/>
          <p:cNvSpPr txBox="1">
            <a:spLocks noChangeArrowheads="1"/>
          </p:cNvSpPr>
          <p:nvPr/>
        </p:nvSpPr>
        <p:spPr bwMode="auto">
          <a:xfrm>
            <a:off x="496888" y="1679575"/>
            <a:ext cx="218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ea typeface="Arial" charset="0"/>
              <a:cs typeface="Arial" charset="0"/>
            </a:endParaRPr>
          </a:p>
        </p:txBody>
      </p:sp>
      <p:pic>
        <p:nvPicPr>
          <p:cNvPr id="33795" name="Picture 2" descr="Captura de pantalla 2015-12-17 a la(s) 14.25.40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61127" y="1821486"/>
            <a:ext cx="6076286" cy="2594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823705" y="2108015"/>
            <a:ext cx="859472" cy="2540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169534" y="2101850"/>
            <a:ext cx="859472" cy="2540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166975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CÓMO Y DÓNDE empiezan la búsqueda...</a:t>
            </a:r>
          </a:p>
        </p:txBody>
      </p:sp>
      <p:sp>
        <p:nvSpPr>
          <p:cNvPr id="13" name="Marcador de contenido 1"/>
          <p:cNvSpPr>
            <a:spLocks noGrp="1"/>
          </p:cNvSpPr>
          <p:nvPr>
            <p:ph idx="1"/>
          </p:nvPr>
        </p:nvSpPr>
        <p:spPr>
          <a:xfrm>
            <a:off x="280669" y="1430473"/>
            <a:ext cx="8638881" cy="2985018"/>
          </a:xfrm>
        </p:spPr>
        <p:txBody>
          <a:bodyPr/>
          <a:lstStyle/>
          <a:p>
            <a:endParaRPr lang="es-ES_tradnl" dirty="0">
              <a:solidFill>
                <a:srgbClr val="056F8E"/>
              </a:solidFill>
            </a:endParaRPr>
          </a:p>
          <a:p>
            <a:r>
              <a:rPr lang="es-ES_tradnl" dirty="0">
                <a:solidFill>
                  <a:srgbClr val="056F8E"/>
                </a:solidFill>
              </a:rPr>
              <a:t>La fuente principal a la que se recurre es…</a:t>
            </a:r>
          </a:p>
          <a:p>
            <a:pPr marL="285750" indent="-285750">
              <a:lnSpc>
                <a:spcPct val="80000"/>
              </a:lnSpc>
              <a:spcBef>
                <a:spcPts val="1488"/>
              </a:spcBef>
              <a:buFont typeface="Arial" charset="0"/>
              <a:buChar char="•"/>
            </a:pP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Principal </a:t>
            </a:r>
            <a:r>
              <a:rPr lang="es-ES_tradnl" altLang="en-US" sz="1800" b="1" dirty="0">
                <a:solidFill>
                  <a:srgbClr val="E5810A"/>
                </a:solidFill>
                <a:ea typeface="Arial" charset="0"/>
                <a:cs typeface="Arial" charset="0"/>
              </a:rPr>
              <a:t>fuente de información sanitaria</a:t>
            </a:r>
          </a:p>
          <a:p>
            <a:pPr marL="285750" indent="-285750">
              <a:lnSpc>
                <a:spcPct val="80000"/>
              </a:lnSpc>
              <a:spcBef>
                <a:spcPts val="1488"/>
              </a:spcBef>
              <a:buFont typeface="Arial" charset="0"/>
              <a:buChar char="•"/>
            </a:pP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Punto de inicio en la </a:t>
            </a:r>
            <a:r>
              <a:rPr lang="es-ES_tradnl" altLang="en-US" sz="1800" b="1" dirty="0">
                <a:solidFill>
                  <a:srgbClr val="E5810A"/>
                </a:solidFill>
                <a:ea typeface="Arial" charset="0"/>
                <a:cs typeface="Arial" charset="0"/>
              </a:rPr>
              <a:t>autoeducación online </a:t>
            </a:r>
            <a:endParaRPr lang="es-ES_tradnl" altLang="en-US" b="1" dirty="0">
              <a:solidFill>
                <a:srgbClr val="E5810A"/>
              </a:solidFill>
              <a:ea typeface="Arial" charset="0"/>
              <a:cs typeface="Arial" charset="0"/>
            </a:endParaRPr>
          </a:p>
          <a:p>
            <a:pPr marL="285750" indent="-285750">
              <a:lnSpc>
                <a:spcPct val="80000"/>
              </a:lnSpc>
              <a:spcBef>
                <a:spcPts val="1488"/>
              </a:spcBef>
              <a:buFont typeface="Arial" charset="0"/>
              <a:buChar char="•"/>
            </a:pP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Los usuarios </a:t>
            </a:r>
            <a:r>
              <a:rPr lang="es-ES_tradnl" altLang="en-US" sz="1800" b="1" dirty="0">
                <a:solidFill>
                  <a:srgbClr val="E5810A"/>
                </a:solidFill>
                <a:ea typeface="Arial" charset="0"/>
                <a:cs typeface="Arial" charset="0"/>
              </a:rPr>
              <a:t>creen que es</a:t>
            </a:r>
            <a:r>
              <a:rPr lang="es-ES_tradnl" altLang="en-US" sz="1800" dirty="0">
                <a:solidFill>
                  <a:srgbClr val="E5810A"/>
                </a:solidFill>
                <a:ea typeface="Arial" charset="0"/>
                <a:cs typeface="Arial" charset="0"/>
              </a:rPr>
              <a:t> </a:t>
            </a:r>
            <a:r>
              <a:rPr lang="es-ES_tradnl" altLang="en-US" sz="1800" b="1" dirty="0">
                <a:solidFill>
                  <a:srgbClr val="E5810A"/>
                </a:solidFill>
                <a:ea typeface="Arial" charset="0"/>
                <a:cs typeface="Arial" charset="0"/>
              </a:rPr>
              <a:t>una buena fuente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de información</a:t>
            </a:r>
          </a:p>
          <a:p>
            <a:pPr marL="285750" indent="-285750">
              <a:lnSpc>
                <a:spcPct val="80000"/>
              </a:lnSpc>
              <a:spcBef>
                <a:spcPts val="1488"/>
              </a:spcBef>
              <a:buFont typeface="Arial" charset="0"/>
              <a:buChar char="•"/>
            </a:pPr>
            <a:r>
              <a:rPr lang="es-ES_tradnl" altLang="en-US" b="1" dirty="0">
                <a:solidFill>
                  <a:srgbClr val="056F8E"/>
                </a:solidFill>
                <a:ea typeface="Arial" charset="0"/>
                <a:cs typeface="Arial" charset="0"/>
              </a:rPr>
              <a:t>Muchos artículos de Wikipedia </a:t>
            </a:r>
            <a:r>
              <a:rPr lang="es-ES_tradnl" altLang="en-US" sz="1800" b="1" dirty="0">
                <a:solidFill>
                  <a:srgbClr val="E5810A"/>
                </a:solidFill>
                <a:ea typeface="Arial" charset="0"/>
                <a:cs typeface="Arial" charset="0"/>
              </a:rPr>
              <a:t>contienen errores</a:t>
            </a:r>
            <a:r>
              <a:rPr lang="es-ES_tradnl" altLang="en-US" sz="1800" dirty="0">
                <a:solidFill>
                  <a:srgbClr val="E5810A"/>
                </a:solidFill>
                <a:ea typeface="Arial" charset="0"/>
                <a:cs typeface="Arial" charset="0"/>
              </a:rPr>
              <a:t>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cuando se comparan con fuentes revisadas por expertos.</a:t>
            </a:r>
            <a:b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</a:br>
            <a:endParaRPr lang="en-US" altLang="en-US" dirty="0">
              <a:solidFill>
                <a:srgbClr val="056F8E"/>
              </a:solidFill>
              <a:ea typeface="Arial" charset="0"/>
              <a:cs typeface="Arial" charset="0"/>
            </a:endParaRPr>
          </a:p>
          <a:p>
            <a:endParaRPr lang="es-ES_tradnl" dirty="0"/>
          </a:p>
          <a:p>
            <a:endParaRPr lang="es-ES_tradnl" dirty="0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4349" y="999430"/>
            <a:ext cx="1655201" cy="183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682749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 txBox="1">
            <a:spLocks/>
          </p:cNvSpPr>
          <p:nvPr/>
        </p:nvSpPr>
        <p:spPr bwMode="auto">
          <a:xfrm>
            <a:off x="7922882" y="-674687"/>
            <a:ext cx="5032430" cy="2003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spcBef>
                <a:spcPts val="1488"/>
              </a:spcBef>
            </a:pPr>
            <a:endParaRPr lang="en-US" altLang="en-US" b="1" dirty="0">
              <a:solidFill>
                <a:srgbClr val="E18C0F"/>
              </a:solidFill>
              <a:ea typeface="Arial" charset="0"/>
              <a:cs typeface="Arial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CÓMO Y DÓNDE empiezan la búsqueda...</a:t>
            </a:r>
          </a:p>
        </p:txBody>
      </p:sp>
      <p:pic>
        <p:nvPicPr>
          <p:cNvPr id="10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7125" y="2299696"/>
            <a:ext cx="1655201" cy="183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&quot;No&quot; Symbol 10"/>
          <p:cNvSpPr/>
          <p:nvPr/>
        </p:nvSpPr>
        <p:spPr bwMode="auto">
          <a:xfrm>
            <a:off x="3707606" y="1885462"/>
            <a:ext cx="2154237" cy="2175851"/>
          </a:xfrm>
          <a:prstGeom prst="noSmoking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 w="57150" cmpd="sng">
                <a:solidFill>
                  <a:schemeClr val="tx1"/>
                </a:solidFill>
              </a:ln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Marcador de contenido 1"/>
          <p:cNvSpPr>
            <a:spLocks noGrp="1"/>
          </p:cNvSpPr>
          <p:nvPr>
            <p:ph idx="1"/>
          </p:nvPr>
        </p:nvSpPr>
        <p:spPr>
          <a:xfrm>
            <a:off x="280669" y="1430473"/>
            <a:ext cx="8638881" cy="2985018"/>
          </a:xfrm>
        </p:spPr>
        <p:txBody>
          <a:bodyPr/>
          <a:lstStyle/>
          <a:p>
            <a:r>
              <a:rPr lang="es-ES_tradnl" altLang="en-US" b="1" dirty="0">
                <a:solidFill>
                  <a:srgbClr val="086589"/>
                </a:solidFill>
                <a:ea typeface="Arial" charset="0"/>
                <a:cs typeface="Arial" charset="0"/>
              </a:rPr>
              <a:t>Debemos </a:t>
            </a:r>
            <a:r>
              <a:rPr lang="es-ES" altLang="en-US" b="1" dirty="0">
                <a:solidFill>
                  <a:srgbClr val="086589"/>
                </a:solidFill>
                <a:ea typeface="Arial" charset="0"/>
                <a:cs typeface="Arial" charset="0"/>
              </a:rPr>
              <a:t>redirigir a los pacientes a </a:t>
            </a:r>
            <a:r>
              <a:rPr lang="es-ES" altLang="en-US" b="1" dirty="0">
                <a:solidFill>
                  <a:srgbClr val="E18C0F"/>
                </a:solidFill>
                <a:ea typeface="Arial" charset="0"/>
                <a:cs typeface="Arial" charset="0"/>
              </a:rPr>
              <a:t>páginas fiables y de calidad</a:t>
            </a:r>
            <a:endParaRPr lang="en-US" altLang="en-US" b="1" dirty="0">
              <a:solidFill>
                <a:srgbClr val="E18C0F"/>
              </a:solidFill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970275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Ejemplos de páginas de calidad dudosa</a:t>
            </a:r>
          </a:p>
        </p:txBody>
      </p:sp>
      <p:sp>
        <p:nvSpPr>
          <p:cNvPr id="6" name="Título 8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430434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4725" y="1188025"/>
            <a:ext cx="3879480" cy="295006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245" y="1691553"/>
            <a:ext cx="3879480" cy="1943008"/>
          </a:xfrm>
          <a:prstGeom prst="rect">
            <a:avLst/>
          </a:prstGeom>
        </p:spPr>
      </p:pic>
      <p:sp>
        <p:nvSpPr>
          <p:cNvPr id="5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910235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4664" y="1033763"/>
            <a:ext cx="4080121" cy="3394350"/>
          </a:xfrm>
          <a:prstGeom prst="rect">
            <a:avLst/>
          </a:prstGeom>
        </p:spPr>
      </p:pic>
      <p:sp>
        <p:nvSpPr>
          <p:cNvPr id="4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6572736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4093" y="1012722"/>
            <a:ext cx="3421263" cy="3396912"/>
          </a:xfrm>
          <a:prstGeom prst="rect">
            <a:avLst/>
          </a:prstGeom>
        </p:spPr>
      </p:pic>
      <p:sp>
        <p:nvSpPr>
          <p:cNvPr id="4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231962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DIABETES EN CIFRAS</a:t>
            </a:r>
            <a:endParaRPr lang="es-ES_tradnl" dirty="0"/>
          </a:p>
        </p:txBody>
      </p:sp>
      <p:sp>
        <p:nvSpPr>
          <p:cNvPr id="8" name="CuadroTexto 6"/>
          <p:cNvSpPr txBox="1"/>
          <p:nvPr/>
        </p:nvSpPr>
        <p:spPr>
          <a:xfrm>
            <a:off x="530089" y="1419439"/>
            <a:ext cx="4028059" cy="1503626"/>
          </a:xfrm>
          <a:prstGeom prst="rect">
            <a:avLst/>
          </a:prstGeom>
          <a:noFill/>
          <a:ln w="9525" cmpd="sng">
            <a:solidFill>
              <a:srgbClr val="056F8E"/>
            </a:solidFill>
            <a:prstDash val="dot"/>
          </a:ln>
        </p:spPr>
        <p:txBody>
          <a:bodyPr wrap="square" rtlCol="0">
            <a:noAutofit/>
          </a:bodyPr>
          <a:lstStyle/>
          <a:p>
            <a:pPr algn="ctr"/>
            <a:br>
              <a:rPr lang="es-ES_tradnl" sz="1050" baseline="30000" dirty="0">
                <a:solidFill>
                  <a:schemeClr val="bg1"/>
                </a:solidFill>
              </a:rPr>
            </a:br>
            <a:endParaRPr lang="es-ES_tradnl" sz="1050" baseline="30000" dirty="0">
              <a:solidFill>
                <a:schemeClr val="bg1"/>
              </a:solidFill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790" y="1935740"/>
            <a:ext cx="1026676" cy="388670"/>
          </a:xfrm>
          <a:prstGeom prst="rect">
            <a:avLst/>
          </a:prstGeom>
        </p:spPr>
      </p:pic>
      <p:grpSp>
        <p:nvGrpSpPr>
          <p:cNvPr id="11" name="Group 154"/>
          <p:cNvGrpSpPr/>
          <p:nvPr/>
        </p:nvGrpSpPr>
        <p:grpSpPr>
          <a:xfrm>
            <a:off x="2909577" y="1460908"/>
            <a:ext cx="2044501" cy="1273733"/>
            <a:chOff x="2368419" y="742868"/>
            <a:chExt cx="2044501" cy="1273733"/>
          </a:xfrm>
        </p:grpSpPr>
        <p:sp>
          <p:nvSpPr>
            <p:cNvPr id="12" name="CuadroTexto 6"/>
            <p:cNvSpPr txBox="1"/>
            <p:nvPr/>
          </p:nvSpPr>
          <p:spPr>
            <a:xfrm>
              <a:off x="2368419" y="742868"/>
              <a:ext cx="1648571" cy="5001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600" b="1" dirty="0">
                  <a:solidFill>
                    <a:srgbClr val="7F7F7F"/>
                  </a:solidFill>
                  <a:latin typeface="Century Gothic" charset="0"/>
                  <a:ea typeface="Century Gothic" charset="0"/>
                  <a:cs typeface="Century Gothic" charset="0"/>
                </a:rPr>
                <a:t>2045</a:t>
              </a:r>
            </a:p>
            <a:p>
              <a:pPr algn="ctr"/>
              <a:r>
                <a:rPr lang="es-ES_tradnl" sz="1050" b="1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629 millones</a:t>
              </a:r>
              <a:endParaRPr lang="es-ES_tradnl" sz="1050" b="1" dirty="0">
                <a:solidFill>
                  <a:srgbClr val="056F8E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2589786" y="1407286"/>
              <a:ext cx="1062920" cy="369332"/>
              <a:chOff x="3155500" y="1762280"/>
              <a:chExt cx="1062920" cy="369332"/>
            </a:xfrm>
          </p:grpSpPr>
          <p:sp>
            <p:nvSpPr>
              <p:cNvPr id="15" name="CuadroTexto 6"/>
              <p:cNvSpPr txBox="1"/>
              <p:nvPr/>
            </p:nvSpPr>
            <p:spPr>
              <a:xfrm>
                <a:off x="3155500" y="1762280"/>
                <a:ext cx="1062920" cy="369332"/>
              </a:xfrm>
              <a:prstGeom prst="rect">
                <a:avLst/>
              </a:prstGeom>
              <a:solidFill>
                <a:srgbClr val="FF9300">
                  <a:alpha val="80000"/>
                </a:srgb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s-IS" b="1" dirty="0">
                    <a:solidFill>
                      <a:schemeClr val="bg1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   48%</a:t>
                </a:r>
                <a:endParaRPr lang="is-IS" sz="1050" baseline="3000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pic>
            <p:nvPicPr>
              <p:cNvPr id="16" name="Picture 11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58062" y="1908227"/>
                <a:ext cx="162350" cy="104526"/>
              </a:xfrm>
              <a:prstGeom prst="rect">
                <a:avLst/>
              </a:prstGeom>
            </p:spPr>
          </p:pic>
        </p:grpSp>
        <p:pic>
          <p:nvPicPr>
            <p:cNvPr id="14" name="Picture 60"/>
            <p:cNvPicPr>
              <a:picLocks noChangeAspect="1"/>
            </p:cNvPicPr>
            <p:nvPr/>
          </p:nvPicPr>
          <p:blipFill>
            <a:blip r:embed="rId4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58452" y="1167302"/>
              <a:ext cx="854468" cy="849299"/>
            </a:xfrm>
            <a:prstGeom prst="rect">
              <a:avLst/>
            </a:prstGeom>
          </p:spPr>
        </p:pic>
      </p:grpSp>
      <p:grpSp>
        <p:nvGrpSpPr>
          <p:cNvPr id="17" name="Group 153"/>
          <p:cNvGrpSpPr/>
          <p:nvPr/>
        </p:nvGrpSpPr>
        <p:grpSpPr>
          <a:xfrm>
            <a:off x="1163444" y="3229858"/>
            <a:ext cx="2786540" cy="1116703"/>
            <a:chOff x="5923023" y="881806"/>
            <a:chExt cx="2786540" cy="1116703"/>
          </a:xfrm>
        </p:grpSpPr>
        <p:sp>
          <p:nvSpPr>
            <p:cNvPr id="18" name="CuadroTexto 6"/>
            <p:cNvSpPr txBox="1"/>
            <p:nvPr/>
          </p:nvSpPr>
          <p:spPr>
            <a:xfrm>
              <a:off x="5923023" y="1019228"/>
              <a:ext cx="2694708" cy="979281"/>
            </a:xfrm>
            <a:prstGeom prst="rect">
              <a:avLst/>
            </a:prstGeom>
            <a:noFill/>
            <a:ln w="9525" cmpd="sng">
              <a:solidFill>
                <a:srgbClr val="056F8E"/>
              </a:solidFill>
              <a:prstDash val="dot"/>
            </a:ln>
          </p:spPr>
          <p:txBody>
            <a:bodyPr wrap="square" rtlCol="0">
              <a:noAutofit/>
            </a:bodyPr>
            <a:lstStyle/>
            <a:p>
              <a:pPr algn="ctr"/>
              <a:endParaRPr lang="es-ES_tradnl" sz="1050" baseline="30000" dirty="0">
                <a:solidFill>
                  <a:schemeClr val="bg1"/>
                </a:solidFill>
              </a:endParaRPr>
            </a:p>
          </p:txBody>
        </p:sp>
        <p:pic>
          <p:nvPicPr>
            <p:cNvPr id="23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1404" y="881806"/>
              <a:ext cx="328159" cy="325513"/>
            </a:xfrm>
            <a:prstGeom prst="rect">
              <a:avLst/>
            </a:prstGeom>
          </p:spPr>
        </p:pic>
        <p:sp>
          <p:nvSpPr>
            <p:cNvPr id="20" name="CuadroTexto 6"/>
            <p:cNvSpPr txBox="1"/>
            <p:nvPr/>
          </p:nvSpPr>
          <p:spPr>
            <a:xfrm>
              <a:off x="5969385" y="1201649"/>
              <a:ext cx="2694710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b="1" dirty="0">
                  <a:latin typeface="Century Gothic" charset="0"/>
                  <a:ea typeface="Century Gothic" charset="0"/>
                  <a:cs typeface="Century Gothic" charset="0"/>
                </a:rPr>
                <a:t>1 de cada 2 </a:t>
              </a:r>
              <a:r>
                <a:rPr lang="es-ES_tradnl" sz="1050" dirty="0">
                  <a:latin typeface="Century Gothic" charset="0"/>
                  <a:ea typeface="Century Gothic" charset="0"/>
                  <a:cs typeface="Century Gothic" charset="0"/>
                </a:rPr>
                <a:t>adultos </a:t>
              </a:r>
              <a:br>
                <a:rPr lang="es-ES_tradnl" sz="1050" dirty="0">
                  <a:latin typeface="Century Gothic" charset="0"/>
                  <a:ea typeface="Century Gothic" charset="0"/>
                  <a:cs typeface="Century Gothic" charset="0"/>
                </a:rPr>
              </a:br>
              <a:r>
                <a:rPr lang="es-ES_tradnl" sz="1050" b="1" dirty="0">
                  <a:latin typeface="Century Gothic" charset="0"/>
                  <a:ea typeface="Century Gothic" charset="0"/>
                  <a:cs typeface="Century Gothic" charset="0"/>
                </a:rPr>
                <a:t>no es consciente</a:t>
              </a:r>
              <a:r>
                <a:rPr lang="es-ES_tradnl" sz="1050" dirty="0">
                  <a:latin typeface="Century Gothic" charset="0"/>
                  <a:ea typeface="Century Gothic" charset="0"/>
                  <a:cs typeface="Century Gothic" charset="0"/>
                </a:rPr>
                <a:t> de tener diabetes </a:t>
              </a:r>
            </a:p>
            <a:p>
              <a:r>
                <a:rPr lang="es-ES_tradnl" sz="105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(</a:t>
              </a:r>
              <a:r>
                <a:rPr lang="es-ES_tradnl" sz="1050" b="1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212 millones</a:t>
              </a:r>
              <a:r>
                <a:rPr lang="es-ES_tradnl" sz="105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)</a:t>
              </a:r>
              <a:endParaRPr lang="es-ES_tradnl" sz="1050" dirty="0">
                <a:solidFill>
                  <a:srgbClr val="056F8E"/>
                </a:solidFill>
              </a:endParaRPr>
            </a:p>
          </p:txBody>
        </p:sp>
      </p:grpSp>
      <p:grpSp>
        <p:nvGrpSpPr>
          <p:cNvPr id="25" name="Group 189"/>
          <p:cNvGrpSpPr/>
          <p:nvPr/>
        </p:nvGrpSpPr>
        <p:grpSpPr>
          <a:xfrm>
            <a:off x="5554820" y="1441001"/>
            <a:ext cx="3593224" cy="1993570"/>
            <a:chOff x="0" y="2327676"/>
            <a:chExt cx="3593224" cy="1993570"/>
          </a:xfrm>
        </p:grpSpPr>
        <p:sp>
          <p:nvSpPr>
            <p:cNvPr id="26" name="CuadroTexto 6"/>
            <p:cNvSpPr txBox="1"/>
            <p:nvPr/>
          </p:nvSpPr>
          <p:spPr>
            <a:xfrm>
              <a:off x="1" y="2327678"/>
              <a:ext cx="3589179" cy="1993568"/>
            </a:xfrm>
            <a:prstGeom prst="rect">
              <a:avLst/>
            </a:prstGeom>
            <a:solidFill>
              <a:srgbClr val="E5810A">
                <a:alpha val="14000"/>
              </a:srgbClr>
            </a:solidFill>
          </p:spPr>
          <p:txBody>
            <a:bodyPr wrap="square" rtlCol="0">
              <a:noAutofit/>
            </a:bodyPr>
            <a:lstStyle/>
            <a:p>
              <a:pPr algn="ctr"/>
              <a:endParaRPr lang="es-ES_tradnl" sz="1050" baseline="30000" dirty="0">
                <a:solidFill>
                  <a:schemeClr val="bg1"/>
                </a:solidFill>
              </a:endParaRPr>
            </a:p>
          </p:txBody>
        </p:sp>
        <p:sp>
          <p:nvSpPr>
            <p:cNvPr id="27" name="CuadroTexto 6"/>
            <p:cNvSpPr txBox="1"/>
            <p:nvPr/>
          </p:nvSpPr>
          <p:spPr>
            <a:xfrm>
              <a:off x="0" y="2327677"/>
              <a:ext cx="1062920" cy="253916"/>
            </a:xfrm>
            <a:prstGeom prst="rect">
              <a:avLst/>
            </a:prstGeom>
            <a:solidFill>
              <a:srgbClr val="FF93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1050" dirty="0">
                  <a:solidFill>
                    <a:schemeClr val="bg1"/>
                  </a:solidFill>
                  <a:latin typeface="Century Gothic" charset="0"/>
                  <a:ea typeface="Century Gothic" charset="0"/>
                  <a:cs typeface="Century Gothic" charset="0"/>
                </a:rPr>
                <a:t>ESPAÑA </a:t>
              </a:r>
              <a:endParaRPr lang="es-ES_tradnl" sz="1050" baseline="30000" dirty="0">
                <a:solidFill>
                  <a:schemeClr val="bg1"/>
                </a:solidFill>
              </a:endParaRPr>
            </a:p>
          </p:txBody>
        </p:sp>
        <p:pic>
          <p:nvPicPr>
            <p:cNvPr id="28" name="Picture 160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1019" r="14991" b="-1397"/>
            <a:stretch/>
          </p:blipFill>
          <p:spPr>
            <a:xfrm>
              <a:off x="2325137" y="2327676"/>
              <a:ext cx="1268087" cy="1189628"/>
            </a:xfrm>
            <a:prstGeom prst="rect">
              <a:avLst/>
            </a:prstGeom>
          </p:spPr>
        </p:pic>
        <p:sp>
          <p:nvSpPr>
            <p:cNvPr id="29" name="CuadroTexto 6"/>
            <p:cNvSpPr txBox="1"/>
            <p:nvPr/>
          </p:nvSpPr>
          <p:spPr>
            <a:xfrm>
              <a:off x="1138098" y="3384951"/>
              <a:ext cx="2242306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5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La </a:t>
              </a:r>
              <a:r>
                <a:rPr lang="es-ES_tradnl" sz="1050" b="1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prevalencia</a:t>
              </a:r>
              <a:r>
                <a:rPr lang="es-ES_tradnl" sz="105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 de la diabetes en España es del </a:t>
              </a:r>
              <a:r>
                <a:rPr lang="es-ES_tradnl" sz="1400" b="1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11,23%</a:t>
              </a:r>
              <a:r>
                <a:rPr lang="es-ES_tradnl" sz="140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s-ES_tradnl" sz="105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(8,54-15,95%)</a:t>
              </a:r>
              <a:endParaRPr lang="es-ES_tradnl" sz="1050" baseline="300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sp>
          <p:nvSpPr>
            <p:cNvPr id="31" name="CuadroTexto 6"/>
            <p:cNvSpPr txBox="1"/>
            <p:nvPr/>
          </p:nvSpPr>
          <p:spPr>
            <a:xfrm>
              <a:off x="261785" y="2738244"/>
              <a:ext cx="24186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600" b="1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4,3 millones</a:t>
              </a:r>
              <a:r>
                <a:rPr lang="es-ES_tradnl" sz="160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 </a:t>
              </a:r>
              <a:r>
                <a:rPr lang="es-ES_tradnl" sz="120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de personas </a:t>
              </a:r>
              <a:br>
                <a:rPr lang="es-ES_tradnl" sz="120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</a:br>
              <a:r>
                <a:rPr lang="es-ES_tradnl" sz="1200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tiene diabetes en España</a:t>
              </a:r>
              <a:endParaRPr lang="es-ES_tradnl" sz="1200" baseline="30000" dirty="0">
                <a:solidFill>
                  <a:srgbClr val="056F8E"/>
                </a:solidFill>
              </a:endParaRPr>
            </a:p>
          </p:txBody>
        </p:sp>
      </p:grpSp>
      <p:pic>
        <p:nvPicPr>
          <p:cNvPr id="33" name="Picture 165"/>
          <p:cNvPicPr>
            <a:picLocks noChangeAspect="1"/>
          </p:cNvPicPr>
          <p:nvPr/>
        </p:nvPicPr>
        <p:blipFill>
          <a:blip r:embed="rId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63" y="1350067"/>
            <a:ext cx="485792" cy="482852"/>
          </a:xfrm>
          <a:prstGeom prst="rect">
            <a:avLst/>
          </a:prstGeom>
        </p:spPr>
      </p:pic>
      <p:sp>
        <p:nvSpPr>
          <p:cNvPr id="35" name="CuadroTexto 34"/>
          <p:cNvSpPr txBox="1"/>
          <p:nvPr/>
        </p:nvSpPr>
        <p:spPr>
          <a:xfrm>
            <a:off x="145171" y="2309992"/>
            <a:ext cx="2715768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latin typeface="Century Gothic" charset="0"/>
                <a:ea typeface="Century Gothic" charset="0"/>
                <a:cs typeface="Century Gothic" charset="0"/>
              </a:rPr>
              <a:t>1 de cada 11 </a:t>
            </a:r>
            <a:br>
              <a:rPr lang="es-ES_tradnl" sz="1400" b="1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adultos tiene diabetes</a:t>
            </a:r>
            <a:endParaRPr lang="es-ES_tradnl" sz="1050" dirty="0"/>
          </a:p>
        </p:txBody>
      </p:sp>
      <p:sp>
        <p:nvSpPr>
          <p:cNvPr id="39" name="CuadroTexto 6"/>
          <p:cNvSpPr txBox="1"/>
          <p:nvPr/>
        </p:nvSpPr>
        <p:spPr>
          <a:xfrm>
            <a:off x="145171" y="1460908"/>
            <a:ext cx="2715768" cy="5001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2017</a:t>
            </a:r>
          </a:p>
          <a:p>
            <a:pPr algn="ctr"/>
            <a:r>
              <a:rPr lang="es-ES_tradnl" sz="105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425 millones</a:t>
            </a:r>
            <a:endParaRPr lang="es-ES_tradnl" sz="1050" b="1" dirty="0">
              <a:solidFill>
                <a:srgbClr val="056F8E"/>
              </a:solidFill>
            </a:endParaRPr>
          </a:p>
        </p:txBody>
      </p:sp>
      <p:pic>
        <p:nvPicPr>
          <p:cNvPr id="46" name="Picture 164"/>
          <p:cNvPicPr>
            <a:picLocks noChangeAspect="1"/>
          </p:cNvPicPr>
          <p:nvPr/>
        </p:nvPicPr>
        <p:blipFill>
          <a:blip r:embed="rId7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86346" y="1607626"/>
            <a:ext cx="196315" cy="328088"/>
          </a:xfrm>
          <a:prstGeom prst="rect">
            <a:avLst/>
          </a:prstGeom>
        </p:spPr>
      </p:pic>
      <p:pic>
        <p:nvPicPr>
          <p:cNvPr id="47" name="Picture 2"/>
          <p:cNvPicPr>
            <a:picLocks noChangeAspect="1"/>
          </p:cNvPicPr>
          <p:nvPr/>
        </p:nvPicPr>
        <p:blipFill>
          <a:blip r:embed="rId8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394742" y="3066361"/>
            <a:ext cx="232111" cy="149443"/>
          </a:xfrm>
          <a:prstGeom prst="rect">
            <a:avLst/>
          </a:prstGeom>
        </p:spPr>
      </p:pic>
      <p:sp>
        <p:nvSpPr>
          <p:cNvPr id="52" name="Marcador de contenido 6"/>
          <p:cNvSpPr>
            <a:spLocks noGrp="1"/>
          </p:cNvSpPr>
          <p:nvPr>
            <p:ph sz="quarter" idx="10"/>
          </p:nvPr>
        </p:nvSpPr>
        <p:spPr>
          <a:xfrm>
            <a:off x="280988" y="969963"/>
            <a:ext cx="8639175" cy="358775"/>
          </a:xfrm>
        </p:spPr>
        <p:txBody>
          <a:bodyPr/>
          <a:lstStyle/>
          <a:p>
            <a:r>
              <a:rPr lang="es-ES_tradnl" dirty="0">
                <a:solidFill>
                  <a:srgbClr val="056F8E"/>
                </a:solidFill>
              </a:rPr>
              <a:t>Cada año </a:t>
            </a:r>
            <a:r>
              <a:rPr lang="es-ES_tradnl" b="1" dirty="0">
                <a:solidFill>
                  <a:srgbClr val="056F8E"/>
                </a:solidFill>
              </a:rPr>
              <a:t>aumenta el </a:t>
            </a:r>
            <a:r>
              <a:rPr lang="es-ES" b="1" dirty="0">
                <a:solidFill>
                  <a:srgbClr val="056F8E"/>
                </a:solidFill>
              </a:rPr>
              <a:t>número </a:t>
            </a:r>
            <a:r>
              <a:rPr lang="es-ES" dirty="0">
                <a:solidFill>
                  <a:srgbClr val="056F8E"/>
                </a:solidFill>
              </a:rPr>
              <a:t>de personas que padecen diabetes</a:t>
            </a:r>
            <a:r>
              <a:rPr lang="mr-IN" dirty="0">
                <a:solidFill>
                  <a:srgbClr val="056F8E"/>
                </a:solidFill>
              </a:rPr>
              <a:t>…</a:t>
            </a:r>
            <a:endParaRPr lang="en-US" dirty="0"/>
          </a:p>
          <a:p>
            <a:endParaRPr lang="es-ES_tradnl" dirty="0"/>
          </a:p>
        </p:txBody>
      </p:sp>
      <p:pic>
        <p:nvPicPr>
          <p:cNvPr id="53" name="Picture 145"/>
          <p:cNvPicPr>
            <a:picLocks noChangeAspect="1"/>
          </p:cNvPicPr>
          <p:nvPr/>
        </p:nvPicPr>
        <p:blipFill>
          <a:blip r:embed="rId9" cstate="screen">
            <a:alphaModFix amt="17000"/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560" y="3097980"/>
            <a:ext cx="462964" cy="459228"/>
          </a:xfrm>
          <a:prstGeom prst="rect">
            <a:avLst/>
          </a:prstGeom>
        </p:spPr>
      </p:pic>
      <p:pic>
        <p:nvPicPr>
          <p:cNvPr id="54" name="Picture 19"/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52819" y="3168878"/>
            <a:ext cx="114300" cy="317500"/>
          </a:xfrm>
          <a:prstGeom prst="rect">
            <a:avLst/>
          </a:prstGeom>
        </p:spPr>
      </p:pic>
      <p:sp>
        <p:nvSpPr>
          <p:cNvPr id="45" name="CuadroTexto 44"/>
          <p:cNvSpPr txBox="1"/>
          <p:nvPr/>
        </p:nvSpPr>
        <p:spPr>
          <a:xfrm>
            <a:off x="1537612" y="1899004"/>
            <a:ext cx="206127" cy="226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S_tradnl"/>
          </a:p>
        </p:txBody>
      </p:sp>
      <p:pic>
        <p:nvPicPr>
          <p:cNvPr id="55" name="Picture 1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435" t="-31684" r="543" b="49262"/>
          <a:stretch/>
        </p:blipFill>
        <p:spPr>
          <a:xfrm>
            <a:off x="1566036" y="1811505"/>
            <a:ext cx="246630" cy="320346"/>
          </a:xfrm>
          <a:prstGeom prst="rect">
            <a:avLst/>
          </a:prstGeom>
        </p:spPr>
      </p:pic>
      <p:grpSp>
        <p:nvGrpSpPr>
          <p:cNvPr id="50" name="Agrupar 49"/>
          <p:cNvGrpSpPr/>
          <p:nvPr/>
        </p:nvGrpSpPr>
        <p:grpSpPr>
          <a:xfrm>
            <a:off x="2985263" y="3229858"/>
            <a:ext cx="698637" cy="557394"/>
            <a:chOff x="2985263" y="3229858"/>
            <a:chExt cx="698637" cy="557394"/>
          </a:xfrm>
        </p:grpSpPr>
        <p:pic>
          <p:nvPicPr>
            <p:cNvPr id="49" name="Picture 63"/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4543"/>
            <a:stretch/>
          </p:blipFill>
          <p:spPr>
            <a:xfrm>
              <a:off x="2985263" y="3447021"/>
              <a:ext cx="248241" cy="317500"/>
            </a:xfrm>
            <a:prstGeom prst="rect">
              <a:avLst/>
            </a:prstGeom>
          </p:spPr>
        </p:pic>
        <p:pic>
          <p:nvPicPr>
            <p:cNvPr id="57" name="Picture 1"/>
            <p:cNvPicPr>
              <a:picLocks noChangeAspect="1"/>
            </p:cNvPicPr>
            <p:nvPr/>
          </p:nvPicPr>
          <p:blipFill rotWithShape="1">
            <a:blip r:embed="rId2" cstate="screen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5435" t="-31684" r="543" b="49262"/>
            <a:stretch/>
          </p:blipFill>
          <p:spPr>
            <a:xfrm>
              <a:off x="3254769" y="3229858"/>
              <a:ext cx="429131" cy="557394"/>
            </a:xfrm>
            <a:prstGeom prst="rect">
              <a:avLst/>
            </a:prstGeom>
          </p:spPr>
        </p:pic>
      </p:grpSp>
      <p:pic>
        <p:nvPicPr>
          <p:cNvPr id="63" name="Imagen 62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281231">
            <a:off x="6043402" y="2483592"/>
            <a:ext cx="611093" cy="66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026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6588" y="1002890"/>
            <a:ext cx="3316274" cy="3346422"/>
          </a:xfrm>
          <a:prstGeom prst="rect">
            <a:avLst/>
          </a:prstGeom>
        </p:spPr>
      </p:pic>
      <p:sp>
        <p:nvSpPr>
          <p:cNvPr id="4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SALUD </a:t>
            </a:r>
            <a:r>
              <a:rPr lang="es-ES_tradnl" dirty="0"/>
              <a:t>E INTERNET</a:t>
            </a:r>
          </a:p>
        </p:txBody>
      </p:sp>
    </p:spTree>
    <p:extLst>
      <p:ext uri="{BB962C8B-B14F-4D97-AF65-F5344CB8AC3E}">
        <p14:creationId xmlns:p14="http://schemas.microsoft.com/office/powerpoint/2010/main" val="176558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3210" y="1023046"/>
            <a:ext cx="3783029" cy="3366658"/>
          </a:xfrm>
          <a:prstGeom prst="rect">
            <a:avLst/>
          </a:prstGeom>
        </p:spPr>
      </p:pic>
      <p:sp>
        <p:nvSpPr>
          <p:cNvPr id="7" name="Título 8"/>
          <p:cNvSpPr txBox="1">
            <a:spLocks/>
          </p:cNvSpPr>
          <p:nvPr/>
        </p:nvSpPr>
        <p:spPr bwMode="auto">
          <a:xfrm>
            <a:off x="1922977" y="58555"/>
            <a:ext cx="6996574" cy="8391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None/>
              <a:defRPr sz="2000" b="0" i="0" kern="1200" baseline="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_tradnl" dirty="0"/>
              <a:t>SALUD E INTERNET</a:t>
            </a:r>
          </a:p>
        </p:txBody>
      </p:sp>
    </p:spTree>
    <p:extLst>
      <p:ext uri="{BB962C8B-B14F-4D97-AF65-F5344CB8AC3E}">
        <p14:creationId xmlns:p14="http://schemas.microsoft.com/office/powerpoint/2010/main" val="30517887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Content Placeholder 2"/>
          <p:cNvSpPr txBox="1">
            <a:spLocks/>
          </p:cNvSpPr>
          <p:nvPr/>
        </p:nvSpPr>
        <p:spPr bwMode="auto">
          <a:xfrm>
            <a:off x="296510" y="1496888"/>
            <a:ext cx="5032430" cy="200342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80000"/>
              </a:lnSpc>
              <a:spcBef>
                <a:spcPts val="1488"/>
              </a:spcBef>
            </a:pPr>
            <a:r>
              <a:rPr lang="es-ES_tradnl" altLang="en-US" sz="1800" b="1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Debemos </a:t>
            </a:r>
            <a:r>
              <a:rPr lang="es-ES" altLang="en-US" sz="1800" b="1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redirigir a los pacientes a </a:t>
            </a:r>
            <a:r>
              <a:rPr lang="es-ES" altLang="en-US" sz="2000" b="1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páginas fiables y de calidad</a:t>
            </a:r>
            <a:endParaRPr lang="en-US" altLang="en-US" sz="2000" b="1" dirty="0">
              <a:solidFill>
                <a:srgbClr val="E18C0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CÓMO Y DÓNDE empiezan la búsqueda...</a:t>
            </a:r>
          </a:p>
        </p:txBody>
      </p:sp>
      <p:pic>
        <p:nvPicPr>
          <p:cNvPr id="6" name="Imagen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893" y="4301158"/>
            <a:ext cx="1726275" cy="488290"/>
          </a:xfrm>
          <a:prstGeom prst="rect">
            <a:avLst/>
          </a:prstGeom>
        </p:spPr>
      </p:pic>
      <p:pic>
        <p:nvPicPr>
          <p:cNvPr id="15" name="Imagen 34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48" l="0" r="100000">
                        <a14:foregroundMark x1="9967" y1="12348" x2="9967" y2="12348"/>
                        <a14:foregroundMark x1="21242" y1="10823" x2="32026" y2="11433"/>
                        <a14:foregroundMark x1="817" y1="2439" x2="1144" y2="55488"/>
                        <a14:foregroundMark x1="2941" y1="59299" x2="12255" y2="58537"/>
                        <a14:foregroundMark x1="13725" y1="57927" x2="13562" y2="35366"/>
                        <a14:foregroundMark x1="13562" y1="35518" x2="13889" y2="11433"/>
                        <a14:foregroundMark x1="14379" y1="12043" x2="21569" y2="11890"/>
                        <a14:foregroundMark x1="2124" y1="1524" x2="32516" y2="762"/>
                        <a14:foregroundMark x1="13889" y1="26220" x2="29739" y2="25762"/>
                        <a14:foregroundMark x1="1144" y1="70884" x2="1144" y2="70884"/>
                        <a14:foregroundMark x1="1471" y1="80183" x2="1471" y2="80183"/>
                        <a14:foregroundMark x1="7680" y1="77287" x2="7680" y2="77287"/>
                        <a14:foregroundMark x1="13235" y1="78506" x2="13235" y2="78506"/>
                        <a14:foregroundMark x1="16667" y1="76677" x2="16667" y2="76677"/>
                        <a14:foregroundMark x1="19118" y1="75000" x2="19118" y2="75000"/>
                        <a14:foregroundMark x1="21569" y1="75762" x2="21569" y2="75762"/>
                        <a14:foregroundMark x1="22712" y1="80183" x2="22712" y2="80183"/>
                        <a14:foregroundMark x1="25163" y1="76982" x2="25163" y2="76982"/>
                        <a14:foregroundMark x1="30882" y1="70427" x2="30882" y2="79878"/>
                        <a14:foregroundMark x1="37908" y1="74543" x2="39379" y2="79573"/>
                        <a14:foregroundMark x1="35131" y1="78811" x2="35131" y2="78811"/>
                        <a14:foregroundMark x1="42157" y1="76677" x2="42157" y2="76677"/>
                        <a14:foregroundMark x1="50980" y1="77134" x2="50980" y2="77134"/>
                        <a14:foregroundMark x1="53922" y1="77134" x2="53922" y2="77134"/>
                        <a14:foregroundMark x1="63235" y1="78354" x2="63235" y2="78354"/>
                        <a14:foregroundMark x1="56536" y1="70732" x2="56536" y2="70732"/>
                        <a14:foregroundMark x1="50654" y1="70579" x2="50654" y2="70579"/>
                        <a14:foregroundMark x1="42974" y1="85518" x2="42974" y2="85518"/>
                        <a14:foregroundMark x1="51471" y1="91159" x2="51471" y2="91159"/>
                        <a14:foregroundMark x1="60294" y1="92226" x2="60294" y2="92226"/>
                        <a14:foregroundMark x1="63889" y1="90244" x2="63889" y2="90244"/>
                        <a14:foregroundMark x1="72386" y1="92683" x2="72386" y2="92683"/>
                        <a14:foregroundMark x1="80392" y1="92530" x2="80392" y2="92530"/>
                        <a14:foregroundMark x1="85784" y1="92683" x2="85784" y2="92683"/>
                        <a14:foregroundMark x1="96078" y1="92988" x2="96078" y2="92988"/>
                        <a14:foregroundMark x1="94444" y1="91463" x2="94444" y2="91463"/>
                        <a14:foregroundMark x1="35784" y1="91768" x2="35784" y2="91768"/>
                        <a14:foregroundMark x1="29412" y1="91616" x2="29412" y2="91616"/>
                        <a14:foregroundMark x1="23203" y1="93902" x2="23203" y2="93902"/>
                        <a14:foregroundMark x1="14869" y1="91768" x2="14869" y2="91768"/>
                        <a14:foregroundMark x1="12255" y1="92988" x2="12255" y2="92988"/>
                        <a14:foregroundMark x1="1471" y1="91463" x2="1471" y2="91463"/>
                        <a14:foregroundMark x1="51144" y1="86128" x2="51144" y2="86128"/>
                        <a14:foregroundMark x1="58246" y1="16667" x2="58246" y2="16667"/>
                        <a14:backgroundMark x1="36765" y1="78963" x2="36765" y2="78963"/>
                        <a14:backgroundMark x1="33497" y1="94817" x2="33497" y2="94817"/>
                        <a14:backgroundMark x1="20752" y1="95122" x2="20752" y2="95122"/>
                        <a14:backgroundMark x1="10621" y1="94512" x2="10621" y2="94512"/>
                        <a14:backgroundMark x1="58333" y1="94207" x2="58333" y2="94207"/>
                        <a14:backgroundMark x1="74183" y1="91463" x2="74183" y2="91463"/>
                        <a14:backgroundMark x1="89216" y1="90854" x2="89216" y2="908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256" y="1581419"/>
            <a:ext cx="889844" cy="9538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4893" y="1522650"/>
            <a:ext cx="2089867" cy="11610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4083" y="2675405"/>
            <a:ext cx="1688231" cy="10678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1168" y="2877599"/>
            <a:ext cx="1322943" cy="137835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6421" y="2701380"/>
            <a:ext cx="1930149" cy="854108"/>
          </a:xfrm>
          <a:prstGeom prst="rect">
            <a:avLst/>
          </a:prstGeom>
        </p:spPr>
      </p:pic>
      <p:sp>
        <p:nvSpPr>
          <p:cNvPr id="12" name="Título 8"/>
          <p:cNvSpPr txBox="1">
            <a:spLocks/>
          </p:cNvSpPr>
          <p:nvPr/>
        </p:nvSpPr>
        <p:spPr bwMode="auto">
          <a:xfrm>
            <a:off x="1922977" y="58555"/>
            <a:ext cx="6996574" cy="8391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None/>
              <a:defRPr sz="2000" b="0" i="0" kern="1200" baseline="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_tradnl" dirty="0"/>
              <a:t>SALUD E INTERNET</a:t>
            </a:r>
          </a:p>
        </p:txBody>
      </p:sp>
    </p:spTree>
    <p:extLst>
      <p:ext uri="{BB962C8B-B14F-4D97-AF65-F5344CB8AC3E}">
        <p14:creationId xmlns:p14="http://schemas.microsoft.com/office/powerpoint/2010/main" val="15732320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9350" y="1268532"/>
            <a:ext cx="2855489" cy="2988510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55" y="839170"/>
            <a:ext cx="1447165" cy="1622579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119717" y="1272024"/>
            <a:ext cx="4799834" cy="2985018"/>
          </a:xfrm>
        </p:spPr>
        <p:txBody>
          <a:bodyPr>
            <a:normAutofit fontScale="92500" lnSpcReduction="10000"/>
          </a:bodyPr>
          <a:lstStyle/>
          <a:p>
            <a:pPr marL="285750" indent="-285750" eaLnBrk="1" hangingPunct="1">
              <a:lnSpc>
                <a:spcPct val="120000"/>
              </a:lnSpc>
              <a:spcBef>
                <a:spcPts val="1488"/>
              </a:spcBef>
              <a:buFont typeface="Arial" charset="0"/>
              <a:buChar char="•"/>
            </a:pPr>
            <a:r>
              <a:rPr lang="es-ES_tradnl" altLang="en-US" sz="1800" b="1" dirty="0">
                <a:solidFill>
                  <a:srgbClr val="E18C0F"/>
                </a:solidFill>
                <a:ea typeface="Arial" charset="0"/>
                <a:cs typeface="Arial" charset="0"/>
              </a:rPr>
              <a:t>Internet </a:t>
            </a:r>
            <a:r>
              <a:rPr lang="es-ES_tradnl" altLang="en-US" sz="1400" dirty="0">
                <a:solidFill>
                  <a:srgbClr val="056F8E"/>
                </a:solidFill>
                <a:ea typeface="Arial" charset="0"/>
                <a:cs typeface="Arial" charset="0"/>
              </a:rPr>
              <a:t>ha causado una </a:t>
            </a:r>
            <a:r>
              <a:rPr lang="es-ES_tradnl" altLang="en-US" sz="1800" b="1" dirty="0">
                <a:solidFill>
                  <a:srgbClr val="E18C0F"/>
                </a:solidFill>
                <a:ea typeface="Arial" charset="0"/>
                <a:cs typeface="Arial" charset="0"/>
              </a:rPr>
              <a:t>gran revolución </a:t>
            </a:r>
            <a:r>
              <a:rPr lang="es-ES_tradnl" altLang="en-US" sz="1400" dirty="0">
                <a:solidFill>
                  <a:srgbClr val="056F8E"/>
                </a:solidFill>
                <a:ea typeface="Arial" charset="0"/>
                <a:cs typeface="Arial" charset="0"/>
              </a:rPr>
              <a:t>por la </a:t>
            </a:r>
            <a:r>
              <a:rPr lang="es-ES_tradnl" altLang="en-US" sz="1400" b="1" dirty="0">
                <a:solidFill>
                  <a:srgbClr val="056F8E"/>
                </a:solidFill>
                <a:ea typeface="Arial" charset="0"/>
                <a:cs typeface="Arial" charset="0"/>
              </a:rPr>
              <a:t>facilidad </a:t>
            </a:r>
            <a:r>
              <a:rPr lang="es-ES_tradnl" altLang="en-US" sz="1400" dirty="0">
                <a:solidFill>
                  <a:srgbClr val="056F8E"/>
                </a:solidFill>
                <a:ea typeface="Arial" charset="0"/>
                <a:cs typeface="Arial" charset="0"/>
              </a:rPr>
              <a:t>y la </a:t>
            </a:r>
            <a:r>
              <a:rPr lang="es-ES_tradnl" altLang="en-US" sz="1400" b="1" dirty="0">
                <a:solidFill>
                  <a:srgbClr val="056F8E"/>
                </a:solidFill>
                <a:ea typeface="Arial" charset="0"/>
                <a:cs typeface="Arial" charset="0"/>
              </a:rPr>
              <a:t>rapidez </a:t>
            </a:r>
            <a:r>
              <a:rPr lang="es-ES_tradnl" altLang="en-US" sz="1400" dirty="0">
                <a:solidFill>
                  <a:srgbClr val="056F8E"/>
                </a:solidFill>
                <a:ea typeface="Arial" charset="0"/>
                <a:cs typeface="Arial" charset="0"/>
              </a:rPr>
              <a:t>de acceso a la información sobre salud. 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1488"/>
              </a:spcBef>
              <a:buFont typeface="Arial" charset="0"/>
              <a:buChar char="•"/>
            </a:pP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Internet se ha convertido en </a:t>
            </a:r>
            <a:r>
              <a:rPr lang="es-ES_tradnl" altLang="en-US" sz="1800" b="1" dirty="0">
                <a:solidFill>
                  <a:srgbClr val="E18C0F"/>
                </a:solidFill>
                <a:ea typeface="Arial" charset="0"/>
                <a:cs typeface="Arial" charset="0"/>
              </a:rPr>
              <a:t>el primer recurso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al que asisten las personas</a:t>
            </a:r>
            <a:r>
              <a:rPr lang="es-ES_tradnl" altLang="en-US" b="1" dirty="0">
                <a:solidFill>
                  <a:srgbClr val="056F8E"/>
                </a:solidFill>
                <a:ea typeface="Arial" charset="0"/>
                <a:cs typeface="Arial" charset="0"/>
              </a:rPr>
              <a:t> </a:t>
            </a:r>
            <a:r>
              <a:rPr lang="es-ES_tradnl" altLang="en-US" sz="1800" b="1" dirty="0">
                <a:solidFill>
                  <a:srgbClr val="056F8E"/>
                </a:solidFill>
                <a:ea typeface="Arial" charset="0"/>
                <a:cs typeface="Arial" charset="0"/>
              </a:rPr>
              <a:t>cuando aparecen síntomas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de una enfermedad.</a:t>
            </a:r>
          </a:p>
          <a:p>
            <a:pPr marL="285750" indent="-285750" eaLnBrk="1" hangingPunct="1">
              <a:lnSpc>
                <a:spcPct val="120000"/>
              </a:lnSpc>
              <a:spcBef>
                <a:spcPts val="1488"/>
              </a:spcBef>
              <a:buFont typeface="Arial" charset="0"/>
              <a:buChar char="•"/>
            </a:pPr>
            <a:r>
              <a:rPr lang="en-US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Los </a:t>
            </a:r>
            <a:r>
              <a:rPr lang="en-US" altLang="en-US" dirty="0" err="1">
                <a:solidFill>
                  <a:srgbClr val="056F8E"/>
                </a:solidFill>
                <a:ea typeface="Arial" charset="0"/>
                <a:cs typeface="Arial" charset="0"/>
              </a:rPr>
              <a:t>pacientes</a:t>
            </a:r>
            <a:r>
              <a:rPr lang="en-US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 </a:t>
            </a:r>
            <a:r>
              <a:rPr lang="es-ES_tradnl" altLang="en-US" sz="1800" b="1" dirty="0">
                <a:solidFill>
                  <a:srgbClr val="056F8E"/>
                </a:solidFill>
                <a:ea typeface="Arial" charset="0"/>
                <a:cs typeface="Arial" charset="0"/>
              </a:rPr>
              <a:t>buscan primero en Google </a:t>
            </a:r>
            <a:r>
              <a:rPr lang="es-ES_tradnl" altLang="en-US" sz="1800" b="1" dirty="0">
                <a:solidFill>
                  <a:srgbClr val="E18C0F"/>
                </a:solidFill>
                <a:ea typeface="Arial" charset="0"/>
                <a:cs typeface="Arial" charset="0"/>
              </a:rPr>
              <a:t>antes </a:t>
            </a:r>
            <a:r>
              <a:rPr lang="es-ES_tradnl" altLang="en-US" b="1" dirty="0">
                <a:solidFill>
                  <a:srgbClr val="E18C0F"/>
                </a:solidFill>
                <a:ea typeface="Arial" charset="0"/>
                <a:cs typeface="Arial" charset="0"/>
              </a:rPr>
              <a:t>de consultar la pareja,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familia o amigos</a:t>
            </a:r>
            <a:r>
              <a:rPr lang="es-ES_tradnl" altLang="en-US" b="1" dirty="0">
                <a:solidFill>
                  <a:srgbClr val="056F8E"/>
                </a:solidFill>
                <a:ea typeface="Arial" charset="0"/>
                <a:cs typeface="Arial" charset="0"/>
              </a:rPr>
              <a:t>,  </a:t>
            </a:r>
            <a:r>
              <a:rPr lang="es-ES_tradnl" altLang="en-US" b="1" dirty="0">
                <a:solidFill>
                  <a:srgbClr val="E18C0F"/>
                </a:solidFill>
                <a:ea typeface="Arial" charset="0"/>
                <a:cs typeface="Arial" charset="0"/>
              </a:rPr>
              <a:t>e incluso, </a:t>
            </a:r>
            <a:r>
              <a:rPr lang="es-ES_tradnl" altLang="en-US" sz="1800" b="1" dirty="0">
                <a:solidFill>
                  <a:srgbClr val="E18C0F"/>
                </a:solidFill>
                <a:ea typeface="Arial" charset="0"/>
                <a:cs typeface="Arial" charset="0"/>
              </a:rPr>
              <a:t>el profesional sanitario.</a:t>
            </a:r>
          </a:p>
          <a:p>
            <a:endParaRPr lang="es-ES_tradnl" dirty="0"/>
          </a:p>
        </p:txBody>
      </p:sp>
      <p:sp>
        <p:nvSpPr>
          <p:cNvPr id="8" name="Título 8"/>
          <p:cNvSpPr txBox="1">
            <a:spLocks/>
          </p:cNvSpPr>
          <p:nvPr/>
        </p:nvSpPr>
        <p:spPr bwMode="auto">
          <a:xfrm>
            <a:off x="1922977" y="58555"/>
            <a:ext cx="6996574" cy="83914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defTabSz="457200" rtl="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None/>
              <a:defRPr sz="2000" b="0" i="0" kern="1200" baseline="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s-ES_tradnl" dirty="0"/>
              <a:t>SALUD E INTERNET</a:t>
            </a:r>
          </a:p>
        </p:txBody>
      </p:sp>
    </p:spTree>
    <p:extLst>
      <p:ext uri="{BB962C8B-B14F-4D97-AF65-F5344CB8AC3E}">
        <p14:creationId xmlns:p14="http://schemas.microsoft.com/office/powerpoint/2010/main" val="1680689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420938" y="762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951421" y="1224261"/>
            <a:ext cx="7666608" cy="2621953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Diabetes en cifras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Salud e </a:t>
            </a:r>
            <a:r>
              <a:rPr lang="es-ES_tradnl" altLang="en-US" sz="2000" dirty="0">
                <a:solidFill>
                  <a:srgbClr val="BFBFBF"/>
                </a:solidFill>
              </a:rPr>
              <a:t>I</a:t>
            </a: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nternet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Internet y el profesional sanitario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 err="1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Diabeweb</a:t>
            </a:r>
            <a:endParaRPr lang="es-ES_tradnl" altLang="en-US" sz="2000" dirty="0">
              <a:solidFill>
                <a:srgbClr val="BFBFB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Lo mejor de Diabetes en la red</a:t>
            </a:r>
            <a:endParaRPr lang="es-ES_tradnl" sz="2000" dirty="0">
              <a:solidFill>
                <a:srgbClr val="BFBFB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3334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5257" y="1328738"/>
            <a:ext cx="6093001" cy="308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5240593" y="2379405"/>
            <a:ext cx="747251" cy="806245"/>
          </a:xfrm>
          <a:prstGeom prst="roundRect">
            <a:avLst/>
          </a:prstGeom>
          <a:noFill/>
          <a:ln w="28575" cmpd="sng">
            <a:solidFill>
              <a:srgbClr val="FF93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_tradnl">
              <a:noFill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  <p:sp>
        <p:nvSpPr>
          <p:cNvPr id="9" name="Marcador de contenido 7"/>
          <p:cNvSpPr>
            <a:spLocks noGrp="1"/>
          </p:cNvSpPr>
          <p:nvPr>
            <p:ph sz="quarter" idx="10"/>
          </p:nvPr>
        </p:nvSpPr>
        <p:spPr>
          <a:xfrm>
            <a:off x="280988" y="969963"/>
            <a:ext cx="8639175" cy="358775"/>
          </a:xfrm>
        </p:spPr>
        <p:txBody>
          <a:bodyPr/>
          <a:lstStyle/>
          <a:p>
            <a:pPr eaLnBrk="1" hangingPunct="1"/>
            <a:r>
              <a:rPr lang="es-ES_tradnl" altLang="es-ES_tradnl" dirty="0">
                <a:solidFill>
                  <a:srgbClr val="056F8E"/>
                </a:solidFill>
                <a:ea typeface="Arial" charset="0"/>
                <a:cs typeface="Arial" charset="0"/>
              </a:rPr>
              <a:t>Fuente: Encuesta de Accenture al colectivo médico</a:t>
            </a:r>
          </a:p>
        </p:txBody>
      </p:sp>
    </p:spTree>
    <p:extLst>
      <p:ext uri="{BB962C8B-B14F-4D97-AF65-F5344CB8AC3E}">
        <p14:creationId xmlns:p14="http://schemas.microsoft.com/office/powerpoint/2010/main" val="19978985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3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4723" y="993058"/>
            <a:ext cx="4660004" cy="3340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13512199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Box 3"/>
          <p:cNvSpPr txBox="1">
            <a:spLocks noChangeArrowheads="1"/>
          </p:cNvSpPr>
          <p:nvPr/>
        </p:nvSpPr>
        <p:spPr bwMode="auto">
          <a:xfrm>
            <a:off x="2453640" y="2349877"/>
            <a:ext cx="43180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/>
            <a:r>
              <a:rPr lang="es-ES_tradnl" altLang="en-US" sz="140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A </a:t>
            </a:r>
            <a:r>
              <a:rPr lang="es-ES_tradnl" altLang="en-US" sz="14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la hora de tomar decisiones clínicas los médicos invierten el </a:t>
            </a:r>
            <a:r>
              <a:rPr lang="es-ES_tradnl" altLang="en-US" sz="1800" b="1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doble de tiempo en el uso de fuentes online</a:t>
            </a:r>
            <a:r>
              <a:rPr lang="es-ES_tradnl" altLang="en-US" sz="140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_tradnl" altLang="en-US" sz="14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en comparación a las fuentes impresas o offline.</a:t>
            </a:r>
          </a:p>
          <a:p>
            <a:pPr algn="just" eaLnBrk="1" hangingPunct="1"/>
            <a:endParaRPr lang="es-ES_tradnl" altLang="en-US" sz="1400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just" eaLnBrk="1" hangingPunct="1"/>
            <a:r>
              <a:rPr lang="es-ES_tradnl" altLang="en-US" sz="14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Cada año se publican más de </a:t>
            </a:r>
            <a:r>
              <a:rPr lang="es-ES_tradnl" altLang="en-US" sz="1800" b="1" dirty="0">
                <a:solidFill>
                  <a:srgbClr val="E18C0F"/>
                </a:solidFill>
                <a:latin typeface="Century Gothic" charset="0"/>
                <a:ea typeface="Century Gothic" charset="0"/>
                <a:cs typeface="Century Gothic" charset="0"/>
              </a:rPr>
              <a:t>2 millones de artículos en revistas científicas</a:t>
            </a:r>
            <a:r>
              <a:rPr lang="es-ES_tradnl" altLang="en-US" sz="14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 y la mayoría ya esta disponible en Internet.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225" y="965200"/>
            <a:ext cx="2023415" cy="3446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71640" y="965200"/>
            <a:ext cx="1889825" cy="344678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5781" y="1024470"/>
            <a:ext cx="50439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_tradnl" altLang="en-US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Internet se ha impuesto como una fuente habitual de información para los profesionales sanitarios.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21084522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contenido 1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" dirty="0">
                <a:solidFill>
                  <a:srgbClr val="086589"/>
                </a:solidFill>
                <a:ea typeface="Arial" charset="0"/>
                <a:cs typeface="Arial" charset="0"/>
              </a:rPr>
              <a:t>En España un </a:t>
            </a:r>
            <a:r>
              <a:rPr lang="es-ES" b="1" dirty="0">
                <a:solidFill>
                  <a:srgbClr val="E5810A"/>
                </a:solidFill>
                <a:ea typeface="Arial" charset="0"/>
                <a:cs typeface="Arial" charset="0"/>
              </a:rPr>
              <a:t>97%</a:t>
            </a:r>
            <a:r>
              <a:rPr lang="es-ES" dirty="0">
                <a:solidFill>
                  <a:srgbClr val="086589"/>
                </a:solidFill>
                <a:ea typeface="Arial" charset="0"/>
                <a:cs typeface="Arial" charset="0"/>
              </a:rPr>
              <a:t> de los profesionales de la salud Accede a</a:t>
            </a:r>
            <a:r>
              <a:rPr lang="es-ES" b="1" dirty="0">
                <a:solidFill>
                  <a:srgbClr val="086589"/>
                </a:solidFill>
                <a:ea typeface="Arial" charset="0"/>
                <a:cs typeface="Arial" charset="0"/>
              </a:rPr>
              <a:t> información médica a través de internet</a:t>
            </a:r>
          </a:p>
          <a:p>
            <a:endParaRPr lang="es-ES_tradnl" dirty="0"/>
          </a:p>
        </p:txBody>
      </p:sp>
      <p:sp>
        <p:nvSpPr>
          <p:cNvPr id="16" name="Marcador de contenido 1"/>
          <p:cNvSpPr>
            <a:spLocks noGrp="1"/>
          </p:cNvSpPr>
          <p:nvPr>
            <p:ph idx="1"/>
          </p:nvPr>
        </p:nvSpPr>
        <p:spPr>
          <a:xfrm>
            <a:off x="280669" y="1430473"/>
            <a:ext cx="8638881" cy="2985018"/>
          </a:xfrm>
        </p:spPr>
        <p:txBody>
          <a:bodyPr>
            <a:normAutofit fontScale="92500" lnSpcReduction="10000"/>
          </a:bodyPr>
          <a:lstStyle/>
          <a:p>
            <a:endParaRPr lang="es-ES_tradnl" dirty="0">
              <a:solidFill>
                <a:srgbClr val="056F8E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altLang="en-US" sz="1800" dirty="0">
                <a:solidFill>
                  <a:srgbClr val="E5810A"/>
                </a:solidFill>
                <a:ea typeface="Arial" charset="0"/>
                <a:cs typeface="Arial" charset="0"/>
              </a:rPr>
              <a:t>94%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	Hace habitualmente uso de Internet para su </a:t>
            </a:r>
            <a:r>
              <a:rPr lang="es-ES_tradnl" altLang="en-US" b="1" dirty="0">
                <a:solidFill>
                  <a:srgbClr val="056F8E"/>
                </a:solidFill>
                <a:ea typeface="Arial" charset="0"/>
                <a:cs typeface="Arial" charset="0"/>
              </a:rPr>
              <a:t>formación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, por el enfoque 				práctico y la actualización de conocimientos que presentan los cursos.</a:t>
            </a:r>
          </a:p>
          <a:p>
            <a:pPr marL="285750" indent="-285750">
              <a:buFont typeface="Arial" charset="0"/>
              <a:buChar char="•"/>
            </a:pPr>
            <a:endParaRPr lang="es-ES_tradnl" altLang="en-US" sz="700" dirty="0">
              <a:solidFill>
                <a:srgbClr val="056F8E"/>
              </a:solidFill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altLang="en-US" sz="1800" dirty="0">
                <a:solidFill>
                  <a:srgbClr val="E5810A"/>
                </a:solidFill>
                <a:ea typeface="Arial" charset="0"/>
                <a:cs typeface="Arial" charset="0"/>
              </a:rPr>
              <a:t>93%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	</a:t>
            </a:r>
            <a:r>
              <a:rPr lang="es-ES" b="1" dirty="0">
                <a:solidFill>
                  <a:srgbClr val="086589"/>
                </a:solidFill>
              </a:rPr>
              <a:t>Lee habitualmente </a:t>
            </a:r>
            <a:r>
              <a:rPr lang="es-ES" dirty="0">
                <a:solidFill>
                  <a:srgbClr val="086589"/>
                </a:solidFill>
              </a:rPr>
              <a:t>publicaciones sanitarias en Internet. </a:t>
            </a:r>
          </a:p>
          <a:p>
            <a:pPr marL="285750" indent="-285750">
              <a:buFont typeface="Arial" charset="0"/>
              <a:buChar char="•"/>
            </a:pPr>
            <a:endParaRPr lang="es-ES" sz="700" dirty="0">
              <a:solidFill>
                <a:srgbClr val="086589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altLang="en-US" sz="1800" dirty="0">
                <a:solidFill>
                  <a:srgbClr val="E5810A"/>
                </a:solidFill>
                <a:ea typeface="Arial" charset="0"/>
                <a:cs typeface="Arial" charset="0"/>
              </a:rPr>
              <a:t>87%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	Visita páginas de </a:t>
            </a:r>
            <a:r>
              <a:rPr lang="es-ES_tradnl" altLang="en-US" b="1" dirty="0">
                <a:solidFill>
                  <a:srgbClr val="056F8E"/>
                </a:solidFill>
                <a:ea typeface="Arial" charset="0"/>
                <a:cs typeface="Arial" charset="0"/>
              </a:rPr>
              <a:t>formación</a:t>
            </a:r>
          </a:p>
          <a:p>
            <a:pPr marL="285750" indent="-285750">
              <a:buFont typeface="Arial" charset="0"/>
              <a:buChar char="•"/>
            </a:pPr>
            <a:endParaRPr lang="es-ES_tradnl" altLang="en-US" sz="700" b="1" dirty="0">
              <a:solidFill>
                <a:srgbClr val="056F8E"/>
              </a:solidFill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altLang="en-US" sz="1800" dirty="0">
                <a:solidFill>
                  <a:srgbClr val="E5810A"/>
                </a:solidFill>
                <a:ea typeface="Arial" charset="0"/>
                <a:cs typeface="Arial" charset="0"/>
              </a:rPr>
              <a:t>79%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	</a:t>
            </a:r>
            <a:r>
              <a:rPr lang="es-ES" dirty="0">
                <a:solidFill>
                  <a:srgbClr val="086589"/>
                </a:solidFill>
              </a:rPr>
              <a:t>Considera que los </a:t>
            </a:r>
            <a:r>
              <a:rPr lang="es-ES" b="1" dirty="0">
                <a:solidFill>
                  <a:srgbClr val="086589"/>
                </a:solidFill>
              </a:rPr>
              <a:t>cursos </a:t>
            </a:r>
            <a:r>
              <a:rPr lang="es-ES" b="1" i="1" dirty="0">
                <a:solidFill>
                  <a:srgbClr val="086589"/>
                </a:solidFill>
              </a:rPr>
              <a:t>online</a:t>
            </a:r>
            <a:r>
              <a:rPr lang="es-ES" b="1" dirty="0">
                <a:solidFill>
                  <a:srgbClr val="086589"/>
                </a:solidFill>
              </a:rPr>
              <a:t> </a:t>
            </a:r>
            <a:r>
              <a:rPr lang="es-ES" dirty="0">
                <a:solidFill>
                  <a:srgbClr val="086589"/>
                </a:solidFill>
              </a:rPr>
              <a:t>son los que más se adaptan a sus 					necesidades</a:t>
            </a:r>
          </a:p>
          <a:p>
            <a:pPr marL="285750" indent="-285750">
              <a:buFont typeface="Arial" charset="0"/>
              <a:buChar char="•"/>
            </a:pPr>
            <a:endParaRPr lang="es-ES" sz="800" dirty="0">
              <a:solidFill>
                <a:srgbClr val="086589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s-ES" sz="1800" dirty="0">
                <a:solidFill>
                  <a:srgbClr val="E5810A"/>
                </a:solidFill>
              </a:rPr>
              <a:t>58% </a:t>
            </a:r>
            <a:r>
              <a:rPr lang="es-ES" dirty="0">
                <a:solidFill>
                  <a:srgbClr val="086589"/>
                </a:solidFill>
              </a:rPr>
              <a:t>	Participa en </a:t>
            </a:r>
            <a:r>
              <a:rPr lang="es-ES" b="1" dirty="0">
                <a:solidFill>
                  <a:srgbClr val="086589"/>
                </a:solidFill>
              </a:rPr>
              <a:t>acciones realizadas por la industria farmacéutica</a:t>
            </a:r>
            <a:r>
              <a:rPr lang="es-ES" dirty="0">
                <a:solidFill>
                  <a:srgbClr val="086589"/>
                </a:solidFill>
              </a:rPr>
              <a:t>, siendo las				formativas las más habituales, con un 44% de participación</a:t>
            </a:r>
          </a:p>
          <a:p>
            <a:endParaRPr lang="es-ES" dirty="0">
              <a:solidFill>
                <a:srgbClr val="086589"/>
              </a:solidFill>
            </a:endParaRPr>
          </a:p>
          <a:p>
            <a:endParaRPr lang="es-ES_tradnl" dirty="0"/>
          </a:p>
        </p:txBody>
      </p:sp>
      <p:sp>
        <p:nvSpPr>
          <p:cNvPr id="18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11297267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altLang="en-US" dirty="0">
                <a:solidFill>
                  <a:srgbClr val="E5810A"/>
                </a:solidFill>
              </a:rPr>
              <a:t>Canales para informarse sobre avances en la diabetes (%)</a:t>
            </a:r>
          </a:p>
          <a:p>
            <a:endParaRPr lang="es-ES_tradnl" dirty="0"/>
          </a:p>
        </p:txBody>
      </p:sp>
      <p:sp>
        <p:nvSpPr>
          <p:cNvPr id="48130" name="TextBox 8"/>
          <p:cNvSpPr txBox="1">
            <a:spLocks noChangeArrowheads="1"/>
          </p:cNvSpPr>
          <p:nvPr/>
        </p:nvSpPr>
        <p:spPr bwMode="auto">
          <a:xfrm>
            <a:off x="496888" y="1679575"/>
            <a:ext cx="2184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>
              <a:ea typeface="Arial" charset="0"/>
              <a:cs typeface="Arial" charset="0"/>
            </a:endParaRPr>
          </a:p>
        </p:txBody>
      </p:sp>
      <p:pic>
        <p:nvPicPr>
          <p:cNvPr id="48131" name="Picture 1" descr="Captura de pantalla 2015-12-17 a la(s) 14.25.21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4208" y="1398689"/>
            <a:ext cx="5801033" cy="2454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589935" y="3923071"/>
            <a:ext cx="817060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altLang="en-US" sz="16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Para ambos grupos el principal canal de información son </a:t>
            </a:r>
            <a:r>
              <a:rPr lang="es-ES_tradnl" altLang="en-US" sz="160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los profesionales sanitarios y, en segundo lugar, Internet.</a:t>
            </a:r>
            <a:br>
              <a:rPr lang="es-ES_tradnl" altLang="en-US" sz="1600" b="1" dirty="0">
                <a:ea typeface="Arial" charset="0"/>
                <a:cs typeface="Arial" charset="0"/>
              </a:rPr>
            </a:br>
            <a:endParaRPr lang="en-US" altLang="en-US" sz="1050" b="1" dirty="0"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1415034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DIABETES EN CIFRAS</a:t>
            </a:r>
            <a:endParaRPr lang="es-ES_tradnl" dirty="0"/>
          </a:p>
        </p:txBody>
      </p:sp>
      <p:sp>
        <p:nvSpPr>
          <p:cNvPr id="36" name="CuadroTexto 6"/>
          <p:cNvSpPr txBox="1"/>
          <p:nvPr/>
        </p:nvSpPr>
        <p:spPr>
          <a:xfrm>
            <a:off x="4381488" y="1235075"/>
            <a:ext cx="3177737" cy="1111181"/>
          </a:xfrm>
          <a:prstGeom prst="rect">
            <a:avLst/>
          </a:prstGeom>
          <a:noFill/>
          <a:ln w="9525" cmpd="sng">
            <a:solidFill>
              <a:srgbClr val="056F8E"/>
            </a:solidFill>
            <a:prstDash val="dot"/>
          </a:ln>
        </p:spPr>
        <p:txBody>
          <a:bodyPr wrap="square" rtlCol="0">
            <a:noAutofit/>
          </a:bodyPr>
          <a:lstStyle/>
          <a:p>
            <a:pPr algn="ctr"/>
            <a:endParaRPr lang="es-ES_tradnl" sz="1050" baseline="30000" dirty="0">
              <a:solidFill>
                <a:schemeClr val="bg1"/>
              </a:solidFill>
            </a:endParaRPr>
          </a:p>
        </p:txBody>
      </p:sp>
      <p:sp>
        <p:nvSpPr>
          <p:cNvPr id="38" name="CuadroTexto 6"/>
          <p:cNvSpPr txBox="1"/>
          <p:nvPr/>
        </p:nvSpPr>
        <p:spPr>
          <a:xfrm>
            <a:off x="6321872" y="3208015"/>
            <a:ext cx="2585746" cy="1051225"/>
          </a:xfrm>
          <a:prstGeom prst="rect">
            <a:avLst/>
          </a:prstGeom>
          <a:noFill/>
          <a:ln w="9525" cmpd="sng">
            <a:solidFill>
              <a:srgbClr val="056F8E"/>
            </a:solidFill>
            <a:prstDash val="dot"/>
          </a:ln>
        </p:spPr>
        <p:txBody>
          <a:bodyPr wrap="square" rtlCol="0">
            <a:noAutofit/>
          </a:bodyPr>
          <a:lstStyle/>
          <a:p>
            <a:endParaRPr lang="es-ES_tradnl" sz="1050" baseline="30000" dirty="0">
              <a:solidFill>
                <a:schemeClr val="bg1"/>
              </a:solidFill>
            </a:endParaRPr>
          </a:p>
        </p:txBody>
      </p:sp>
      <p:sp>
        <p:nvSpPr>
          <p:cNvPr id="41" name="CuadroTexto 6"/>
          <p:cNvSpPr txBox="1"/>
          <p:nvPr/>
        </p:nvSpPr>
        <p:spPr>
          <a:xfrm>
            <a:off x="3020370" y="3197597"/>
            <a:ext cx="2967480" cy="1257534"/>
          </a:xfrm>
          <a:prstGeom prst="rect">
            <a:avLst/>
          </a:prstGeom>
          <a:noFill/>
          <a:ln w="9525" cmpd="sng">
            <a:solidFill>
              <a:srgbClr val="056F8E"/>
            </a:solidFill>
            <a:prstDash val="dot"/>
          </a:ln>
        </p:spPr>
        <p:txBody>
          <a:bodyPr wrap="square" rtlCol="0">
            <a:noAutofit/>
          </a:bodyPr>
          <a:lstStyle/>
          <a:p>
            <a:endParaRPr lang="es-ES_tradnl" sz="1050" baseline="30000" dirty="0">
              <a:solidFill>
                <a:schemeClr val="bg1"/>
              </a:solidFill>
            </a:endParaRPr>
          </a:p>
        </p:txBody>
      </p:sp>
      <p:sp>
        <p:nvSpPr>
          <p:cNvPr id="42" name="CuadroTexto 6"/>
          <p:cNvSpPr txBox="1"/>
          <p:nvPr/>
        </p:nvSpPr>
        <p:spPr>
          <a:xfrm>
            <a:off x="6531008" y="3640193"/>
            <a:ext cx="2214462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El gasto relacionado con diabetes por persona en 2017 en </a:t>
            </a:r>
            <a:r>
              <a:rPr lang="es-ES_tradnl" sz="1050" b="1" dirty="0">
                <a:latin typeface="Century Gothic" charset="0"/>
                <a:ea typeface="Century Gothic" charset="0"/>
                <a:cs typeface="Century Gothic" charset="0"/>
              </a:rPr>
              <a:t>España</a:t>
            </a:r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 es de </a:t>
            </a:r>
            <a:r>
              <a:rPr lang="es-ES_tradnl" sz="105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3.223 USD</a:t>
            </a:r>
            <a:endParaRPr lang="es-ES_tradnl" sz="1050" baseline="30000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3" name="CuadroTexto 6"/>
          <p:cNvSpPr txBox="1"/>
          <p:nvPr/>
        </p:nvSpPr>
        <p:spPr>
          <a:xfrm>
            <a:off x="3017789" y="3783359"/>
            <a:ext cx="297006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El </a:t>
            </a:r>
            <a:r>
              <a:rPr lang="es-ES_tradnl" sz="105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gasto sanitario total </a:t>
            </a:r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en diabetes </a:t>
            </a:r>
            <a:b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s-ES_tradnl" sz="1200" b="1" dirty="0">
                <a:latin typeface="Century Gothic" charset="0"/>
                <a:ea typeface="Century Gothic" charset="0"/>
                <a:cs typeface="Century Gothic" charset="0"/>
              </a:rPr>
              <a:t>ha aumentado un 8% </a:t>
            </a:r>
            <a:br>
              <a:rPr lang="es-ES_tradnl" sz="1050" b="1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en comparación con los cálculos de 2015</a:t>
            </a:r>
            <a:endParaRPr lang="es-ES_tradnl" sz="1050" baseline="30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44" name="CuadroTexto 43"/>
          <p:cNvSpPr txBox="1"/>
          <p:nvPr/>
        </p:nvSpPr>
        <p:spPr>
          <a:xfrm>
            <a:off x="1294206" y="1235075"/>
            <a:ext cx="2732129" cy="1111181"/>
          </a:xfrm>
          <a:prstGeom prst="rect">
            <a:avLst/>
          </a:prstGeom>
          <a:noFill/>
          <a:ln w="9525" cmpd="sng">
            <a:solidFill>
              <a:srgbClr val="056F8E"/>
            </a:solidFill>
            <a:prstDash val="dot"/>
          </a:ln>
        </p:spPr>
        <p:txBody>
          <a:bodyPr wrap="square" rtlCol="0">
            <a:noAutofit/>
          </a:bodyPr>
          <a:lstStyle/>
          <a:p>
            <a:pPr algn="ctr"/>
            <a:endParaRPr lang="es-ES_tradnl" sz="1050" baseline="30000" dirty="0">
              <a:solidFill>
                <a:schemeClr val="bg1"/>
              </a:solidFill>
            </a:endParaRPr>
          </a:p>
        </p:txBody>
      </p:sp>
      <p:sp>
        <p:nvSpPr>
          <p:cNvPr id="45" name="CuadroTexto 6"/>
          <p:cNvSpPr txBox="1"/>
          <p:nvPr/>
        </p:nvSpPr>
        <p:spPr>
          <a:xfrm>
            <a:off x="2137242" y="1492347"/>
            <a:ext cx="238350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Cada</a:t>
            </a:r>
            <a:r>
              <a:rPr lang="es-ES_tradnl" sz="1050" b="1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_tradnl" sz="1400" b="1" dirty="0">
                <a:latin typeface="Century Gothic" charset="0"/>
                <a:ea typeface="Century Gothic" charset="0"/>
                <a:cs typeface="Century Gothic" charset="0"/>
              </a:rPr>
              <a:t>8 segundos </a:t>
            </a:r>
            <a:br>
              <a:rPr lang="es-ES_tradnl" sz="1050" b="1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s-ES_tradnl" sz="1050" b="1" dirty="0">
                <a:latin typeface="Century Gothic" charset="0"/>
                <a:ea typeface="Century Gothic" charset="0"/>
                <a:cs typeface="Century Gothic" charset="0"/>
              </a:rPr>
              <a:t>muere</a:t>
            </a:r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 una persona </a:t>
            </a:r>
            <a:b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por diabetes</a:t>
            </a:r>
            <a:r>
              <a:rPr lang="es-ES_tradnl" sz="1050" baseline="30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</a:p>
        </p:txBody>
      </p:sp>
      <p:pic>
        <p:nvPicPr>
          <p:cNvPr id="46" name="Picture 77"/>
          <p:cNvPicPr>
            <a:picLocks noChangeAspect="1"/>
          </p:cNvPicPr>
          <p:nvPr/>
        </p:nvPicPr>
        <p:blipFill>
          <a:blip r:embed="rId2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9867" y="1365913"/>
            <a:ext cx="708794" cy="704014"/>
          </a:xfrm>
          <a:prstGeom prst="rect">
            <a:avLst/>
          </a:prstGeom>
        </p:spPr>
      </p:pic>
      <p:grpSp>
        <p:nvGrpSpPr>
          <p:cNvPr id="52" name="Group 152"/>
          <p:cNvGrpSpPr/>
          <p:nvPr/>
        </p:nvGrpSpPr>
        <p:grpSpPr>
          <a:xfrm>
            <a:off x="4969234" y="1411073"/>
            <a:ext cx="2856199" cy="1211469"/>
            <a:chOff x="5463803" y="3271884"/>
            <a:chExt cx="2856199" cy="1211469"/>
          </a:xfrm>
        </p:grpSpPr>
        <p:sp>
          <p:nvSpPr>
            <p:cNvPr id="53" name="CuadroTexto 6"/>
            <p:cNvSpPr txBox="1"/>
            <p:nvPr/>
          </p:nvSpPr>
          <p:spPr>
            <a:xfrm>
              <a:off x="5650723" y="3271884"/>
              <a:ext cx="2669279" cy="6309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050" dirty="0">
                  <a:latin typeface="Century Gothic" charset="0"/>
                  <a:ea typeface="Century Gothic" charset="0"/>
                  <a:cs typeface="Century Gothic" charset="0"/>
                </a:rPr>
                <a:t>Las </a:t>
              </a:r>
              <a:r>
                <a:rPr lang="es-ES_tradnl" sz="1400" b="1" dirty="0">
                  <a:latin typeface="Century Gothic" charset="0"/>
                  <a:ea typeface="Century Gothic" charset="0"/>
                  <a:cs typeface="Century Gothic" charset="0"/>
                </a:rPr>
                <a:t>muertes por diabetes </a:t>
              </a:r>
              <a:r>
                <a:rPr lang="es-ES_tradnl" sz="1050" dirty="0">
                  <a:latin typeface="Century Gothic" charset="0"/>
                  <a:ea typeface="Century Gothic" charset="0"/>
                  <a:cs typeface="Century Gothic" charset="0"/>
                </a:rPr>
                <a:t>representan el </a:t>
              </a:r>
              <a:r>
                <a:rPr lang="es-ES_tradnl" sz="1050" b="1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10,7% </a:t>
              </a:r>
              <a:br>
                <a:rPr lang="es-ES_tradnl" sz="1050" b="1" dirty="0">
                  <a:latin typeface="Century Gothic" charset="0"/>
                  <a:ea typeface="Century Gothic" charset="0"/>
                  <a:cs typeface="Century Gothic" charset="0"/>
                </a:rPr>
              </a:br>
              <a:r>
                <a:rPr lang="es-ES_tradnl" sz="1050" dirty="0">
                  <a:latin typeface="Century Gothic" charset="0"/>
                  <a:ea typeface="Century Gothic" charset="0"/>
                  <a:cs typeface="Century Gothic" charset="0"/>
                </a:rPr>
                <a:t>de todas las muertes</a:t>
              </a:r>
              <a:endParaRPr lang="es-ES_tradnl" sz="1050" baseline="30000" dirty="0">
                <a:latin typeface="Century Gothic" charset="0"/>
                <a:ea typeface="Century Gothic" charset="0"/>
                <a:cs typeface="Century Gothic" charset="0"/>
              </a:endParaRPr>
            </a:p>
          </p:txBody>
        </p:sp>
        <p:cxnSp>
          <p:nvCxnSpPr>
            <p:cNvPr id="54" name="Elbow Connector 105"/>
            <p:cNvCxnSpPr/>
            <p:nvPr/>
          </p:nvCxnSpPr>
          <p:spPr>
            <a:xfrm>
              <a:off x="5463803" y="3840573"/>
              <a:ext cx="2001970" cy="264919"/>
            </a:xfrm>
            <a:prstGeom prst="bentConnector3">
              <a:avLst>
                <a:gd name="adj1" fmla="val 412"/>
              </a:avLst>
            </a:prstGeom>
            <a:ln w="9525" cmpd="sng">
              <a:solidFill>
                <a:srgbClr val="056F8E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6" name="Group 149"/>
            <p:cNvGrpSpPr/>
            <p:nvPr/>
          </p:nvGrpSpPr>
          <p:grpSpPr>
            <a:xfrm>
              <a:off x="7443658" y="3752484"/>
              <a:ext cx="784109" cy="730869"/>
              <a:chOff x="7399914" y="3766361"/>
              <a:chExt cx="784109" cy="730869"/>
            </a:xfrm>
          </p:grpSpPr>
          <p:grpSp>
            <p:nvGrpSpPr>
              <p:cNvPr id="57" name="Group 142"/>
              <p:cNvGrpSpPr/>
              <p:nvPr/>
            </p:nvGrpSpPr>
            <p:grpSpPr>
              <a:xfrm>
                <a:off x="7422029" y="3766361"/>
                <a:ext cx="736814" cy="730869"/>
                <a:chOff x="8380299" y="912772"/>
                <a:chExt cx="439633" cy="436088"/>
              </a:xfrm>
            </p:grpSpPr>
            <p:pic>
              <p:nvPicPr>
                <p:cNvPr id="59" name="Picture 144"/>
                <p:cNvPicPr>
                  <a:picLocks noChangeAspect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80299" y="912772"/>
                  <a:ext cx="439633" cy="436088"/>
                </a:xfrm>
                <a:prstGeom prst="rect">
                  <a:avLst/>
                </a:prstGeom>
              </p:spPr>
            </p:pic>
            <p:pic>
              <p:nvPicPr>
                <p:cNvPr id="60" name="Picture 145"/>
                <p:cNvPicPr>
                  <a:picLocks noChangeAspect="1"/>
                </p:cNvPicPr>
                <p:nvPr/>
              </p:nvPicPr>
              <p:blipFill>
                <a:blip r:embed="rId4" cstate="screen">
                  <a:alphaModFix amt="17000"/>
                  <a:duotone>
                    <a:schemeClr val="accent1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80299" y="912772"/>
                  <a:ext cx="424684" cy="421259"/>
                </a:xfrm>
                <a:prstGeom prst="rect">
                  <a:avLst/>
                </a:prstGeom>
              </p:spPr>
            </p:pic>
          </p:grpSp>
          <p:sp>
            <p:nvSpPr>
              <p:cNvPr id="58" name="Rectangle 148"/>
              <p:cNvSpPr/>
              <p:nvPr/>
            </p:nvSpPr>
            <p:spPr>
              <a:xfrm>
                <a:off x="7399914" y="3961326"/>
                <a:ext cx="784109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_tradnl" sz="1600" b="1" dirty="0">
                    <a:solidFill>
                      <a:srgbClr val="056F8E"/>
                    </a:solidFill>
                    <a:latin typeface="Century Gothic" charset="0"/>
                    <a:ea typeface="Century Gothic" charset="0"/>
                    <a:cs typeface="Century Gothic" charset="0"/>
                  </a:rPr>
                  <a:t>10,7%</a:t>
                </a:r>
                <a:endParaRPr lang="en-US" sz="1600" dirty="0">
                  <a:solidFill>
                    <a:srgbClr val="056F8E"/>
                  </a:solidFill>
                </a:endParaRPr>
              </a:p>
            </p:txBody>
          </p:sp>
        </p:grpSp>
      </p:grpSp>
      <p:sp>
        <p:nvSpPr>
          <p:cNvPr id="61" name="CuadroTexto 6"/>
          <p:cNvSpPr txBox="1"/>
          <p:nvPr/>
        </p:nvSpPr>
        <p:spPr>
          <a:xfrm>
            <a:off x="465013" y="3197597"/>
            <a:ext cx="2273160" cy="757828"/>
          </a:xfrm>
          <a:prstGeom prst="rect">
            <a:avLst/>
          </a:prstGeom>
          <a:noFill/>
          <a:ln w="9525" cmpd="sng">
            <a:solidFill>
              <a:srgbClr val="056F8E"/>
            </a:solidFill>
            <a:prstDash val="dot"/>
          </a:ln>
        </p:spPr>
        <p:txBody>
          <a:bodyPr wrap="square" rtlCol="0">
            <a:noAutofit/>
          </a:bodyPr>
          <a:lstStyle/>
          <a:p>
            <a:endParaRPr lang="es-ES_tradnl" sz="1050" baseline="30000" dirty="0">
              <a:solidFill>
                <a:schemeClr val="bg1"/>
              </a:solidFill>
            </a:endParaRPr>
          </a:p>
        </p:txBody>
      </p:sp>
      <p:sp>
        <p:nvSpPr>
          <p:cNvPr id="62" name="CuadroTexto 6"/>
          <p:cNvSpPr txBox="1"/>
          <p:nvPr/>
        </p:nvSpPr>
        <p:spPr>
          <a:xfrm>
            <a:off x="881195" y="3378344"/>
            <a:ext cx="18569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El </a:t>
            </a:r>
            <a:r>
              <a:rPr lang="es-ES_tradnl" sz="1050" b="1" dirty="0">
                <a:latin typeface="Century Gothic" charset="0"/>
                <a:ea typeface="Century Gothic" charset="0"/>
                <a:cs typeface="Century Gothic" charset="0"/>
              </a:rPr>
              <a:t>12% </a:t>
            </a:r>
            <a:r>
              <a:rPr lang="es-ES_tradnl" sz="1050" dirty="0">
                <a:latin typeface="Century Gothic" charset="0"/>
                <a:ea typeface="Century Gothic" charset="0"/>
                <a:cs typeface="Century Gothic" charset="0"/>
              </a:rPr>
              <a:t>del gasto sanitario se destina a la diabetes</a:t>
            </a:r>
          </a:p>
        </p:txBody>
      </p:sp>
      <p:cxnSp>
        <p:nvCxnSpPr>
          <p:cNvPr id="68" name="Straight Connector 185"/>
          <p:cNvCxnSpPr/>
          <p:nvPr/>
        </p:nvCxnSpPr>
        <p:spPr>
          <a:xfrm flipV="1">
            <a:off x="705841" y="3149296"/>
            <a:ext cx="283490" cy="165239"/>
          </a:xfrm>
          <a:prstGeom prst="line">
            <a:avLst/>
          </a:prstGeom>
          <a:ln w="9525" cmpd="sng">
            <a:solidFill>
              <a:srgbClr val="056F8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" name="Rectangle 191"/>
          <p:cNvSpPr/>
          <p:nvPr/>
        </p:nvSpPr>
        <p:spPr>
          <a:xfrm>
            <a:off x="4829723" y="3294907"/>
            <a:ext cx="7040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2017</a:t>
            </a:r>
            <a:endParaRPr lang="en-US" dirty="0"/>
          </a:p>
        </p:txBody>
      </p:sp>
      <p:sp>
        <p:nvSpPr>
          <p:cNvPr id="71" name="Rectangle 192"/>
          <p:cNvSpPr/>
          <p:nvPr/>
        </p:nvSpPr>
        <p:spPr>
          <a:xfrm>
            <a:off x="3535581" y="3294907"/>
            <a:ext cx="701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b="1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2015</a:t>
            </a:r>
            <a:endParaRPr lang="en-US" dirty="0"/>
          </a:p>
        </p:txBody>
      </p:sp>
      <p:pic>
        <p:nvPicPr>
          <p:cNvPr id="77" name="Picture 219"/>
          <p:cNvPicPr>
            <a:picLocks noChangeAspect="1"/>
          </p:cNvPicPr>
          <p:nvPr/>
        </p:nvPicPr>
        <p:blipFill>
          <a:blip r:embed="rId5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662" y="3348175"/>
            <a:ext cx="420400" cy="381920"/>
          </a:xfrm>
          <a:prstGeom prst="rect">
            <a:avLst/>
          </a:prstGeom>
        </p:spPr>
      </p:pic>
      <p:pic>
        <p:nvPicPr>
          <p:cNvPr id="78" name="Picture 222"/>
          <p:cNvPicPr>
            <a:picLocks noChangeAspect="1"/>
          </p:cNvPicPr>
          <p:nvPr/>
        </p:nvPicPr>
        <p:blipFill>
          <a:blip r:embed="rId6" cstate="screen">
            <a:alphaModFix/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2753" y="2988877"/>
            <a:ext cx="554461" cy="651316"/>
          </a:xfrm>
          <a:prstGeom prst="rect">
            <a:avLst/>
          </a:prstGeom>
        </p:spPr>
      </p:pic>
      <p:grpSp>
        <p:nvGrpSpPr>
          <p:cNvPr id="32" name="Agrupar 31"/>
          <p:cNvGrpSpPr/>
          <p:nvPr/>
        </p:nvGrpSpPr>
        <p:grpSpPr>
          <a:xfrm>
            <a:off x="936166" y="2683636"/>
            <a:ext cx="669587" cy="499474"/>
            <a:chOff x="848997" y="2477094"/>
            <a:chExt cx="834028" cy="706016"/>
          </a:xfrm>
        </p:grpSpPr>
        <p:pic>
          <p:nvPicPr>
            <p:cNvPr id="85" name="Picture 145"/>
            <p:cNvPicPr>
              <a:picLocks noChangeAspect="1"/>
            </p:cNvPicPr>
            <p:nvPr/>
          </p:nvPicPr>
          <p:blipFill>
            <a:blip r:embed="rId4" cstate="screen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7" y="2477094"/>
              <a:ext cx="711760" cy="706016"/>
            </a:xfrm>
            <a:prstGeom prst="rect">
              <a:avLst/>
            </a:prstGeom>
          </p:spPr>
        </p:pic>
        <p:sp>
          <p:nvSpPr>
            <p:cNvPr id="86" name="Rectangle 148"/>
            <p:cNvSpPr/>
            <p:nvPr/>
          </p:nvSpPr>
          <p:spPr>
            <a:xfrm>
              <a:off x="848997" y="2590826"/>
              <a:ext cx="834028" cy="478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600" b="1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12%</a:t>
              </a:r>
              <a:endParaRPr lang="en-US" sz="1600" dirty="0">
                <a:solidFill>
                  <a:srgbClr val="056F8E"/>
                </a:solidFill>
              </a:endParaRPr>
            </a:p>
          </p:txBody>
        </p:sp>
      </p:grpSp>
      <p:pic>
        <p:nvPicPr>
          <p:cNvPr id="88" name="Imagen 8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140050">
            <a:off x="4503708" y="1332223"/>
            <a:ext cx="611093" cy="660308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8723">
            <a:off x="262025" y="3342367"/>
            <a:ext cx="611093" cy="660308"/>
          </a:xfrm>
          <a:prstGeom prst="rect">
            <a:avLst/>
          </a:prstGeom>
        </p:spPr>
      </p:pic>
      <p:sp>
        <p:nvSpPr>
          <p:cNvPr id="3" name="Elipse 2">
            <a:extLst>
              <a:ext uri="{FF2B5EF4-FFF2-40B4-BE49-F238E27FC236}">
                <a16:creationId xmlns:a16="http://schemas.microsoft.com/office/drawing/2014/main" id="{B6A2F885-DCD5-1742-903C-279CE9981A75}"/>
              </a:ext>
            </a:extLst>
          </p:cNvPr>
          <p:cNvSpPr/>
          <p:nvPr/>
        </p:nvSpPr>
        <p:spPr>
          <a:xfrm>
            <a:off x="1140178" y="987778"/>
            <a:ext cx="346284" cy="34623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55" name="Agrupar 29">
            <a:extLst>
              <a:ext uri="{FF2B5EF4-FFF2-40B4-BE49-F238E27FC236}">
                <a16:creationId xmlns:a16="http://schemas.microsoft.com/office/drawing/2014/main" id="{AD9CD725-4CC1-184F-A269-C251F682111E}"/>
              </a:ext>
            </a:extLst>
          </p:cNvPr>
          <p:cNvGrpSpPr/>
          <p:nvPr/>
        </p:nvGrpSpPr>
        <p:grpSpPr>
          <a:xfrm>
            <a:off x="1077474" y="928794"/>
            <a:ext cx="424338" cy="401161"/>
            <a:chOff x="330494" y="1081426"/>
            <a:chExt cx="424338" cy="401161"/>
          </a:xfrm>
        </p:grpSpPr>
        <p:pic>
          <p:nvPicPr>
            <p:cNvPr id="63" name="Picture 145">
              <a:extLst>
                <a:ext uri="{FF2B5EF4-FFF2-40B4-BE49-F238E27FC236}">
                  <a16:creationId xmlns:a16="http://schemas.microsoft.com/office/drawing/2014/main" id="{00CA7EA6-74E1-B84A-8D44-44985D2C4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0494" y="1081426"/>
              <a:ext cx="404425" cy="401161"/>
            </a:xfrm>
            <a:prstGeom prst="rect">
              <a:avLst/>
            </a:prstGeom>
          </p:spPr>
        </p:pic>
        <p:sp>
          <p:nvSpPr>
            <p:cNvPr id="64" name="Rectangle 148">
              <a:extLst>
                <a:ext uri="{FF2B5EF4-FFF2-40B4-BE49-F238E27FC236}">
                  <a16:creationId xmlns:a16="http://schemas.microsoft.com/office/drawing/2014/main" id="{B47BFD04-45C9-774E-94F4-E0FBD7C15FF7}"/>
                </a:ext>
              </a:extLst>
            </p:cNvPr>
            <p:cNvSpPr/>
            <p:nvPr/>
          </p:nvSpPr>
          <p:spPr>
            <a:xfrm>
              <a:off x="338924" y="1081426"/>
              <a:ext cx="41590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s-ES_tradnl" sz="1600" b="1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8s</a:t>
              </a:r>
              <a:endParaRPr lang="en-US" sz="1600" dirty="0">
                <a:solidFill>
                  <a:srgbClr val="056F8E"/>
                </a:solidFill>
              </a:endParaRPr>
            </a:p>
          </p:txBody>
        </p:sp>
      </p:grpSp>
      <p:sp>
        <p:nvSpPr>
          <p:cNvPr id="65" name="Elipse 64">
            <a:extLst>
              <a:ext uri="{FF2B5EF4-FFF2-40B4-BE49-F238E27FC236}">
                <a16:creationId xmlns:a16="http://schemas.microsoft.com/office/drawing/2014/main" id="{F96FCB56-7743-7A4F-9BCC-F1025DD65481}"/>
              </a:ext>
            </a:extLst>
          </p:cNvPr>
          <p:cNvSpPr/>
          <p:nvPr/>
        </p:nvSpPr>
        <p:spPr>
          <a:xfrm>
            <a:off x="4369778" y="2888099"/>
            <a:ext cx="468821" cy="42390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grpSp>
        <p:nvGrpSpPr>
          <p:cNvPr id="66" name="Agrupar 21">
            <a:extLst>
              <a:ext uri="{FF2B5EF4-FFF2-40B4-BE49-F238E27FC236}">
                <a16:creationId xmlns:a16="http://schemas.microsoft.com/office/drawing/2014/main" id="{6C8FEC7A-6FA5-DB49-9483-28770735C77F}"/>
              </a:ext>
            </a:extLst>
          </p:cNvPr>
          <p:cNvGrpSpPr/>
          <p:nvPr/>
        </p:nvGrpSpPr>
        <p:grpSpPr>
          <a:xfrm>
            <a:off x="4375635" y="2855307"/>
            <a:ext cx="462964" cy="459228"/>
            <a:chOff x="4368669" y="2738369"/>
            <a:chExt cx="462964" cy="459228"/>
          </a:xfrm>
        </p:grpSpPr>
        <p:sp>
          <p:nvSpPr>
            <p:cNvPr id="67" name="Rectangle 216">
              <a:extLst>
                <a:ext uri="{FF2B5EF4-FFF2-40B4-BE49-F238E27FC236}">
                  <a16:creationId xmlns:a16="http://schemas.microsoft.com/office/drawing/2014/main" id="{06156190-1E84-4443-9351-5913382FA12E}"/>
                </a:ext>
              </a:extLst>
            </p:cNvPr>
            <p:cNvSpPr/>
            <p:nvPr/>
          </p:nvSpPr>
          <p:spPr>
            <a:xfrm>
              <a:off x="4398012" y="2844616"/>
              <a:ext cx="404278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_tradnl" sz="1200" b="1" dirty="0">
                  <a:solidFill>
                    <a:srgbClr val="056F8E"/>
                  </a:solidFill>
                  <a:latin typeface="Century Gothic" charset="0"/>
                  <a:ea typeface="Century Gothic" charset="0"/>
                  <a:cs typeface="Century Gothic" charset="0"/>
                </a:rPr>
                <a:t>8%</a:t>
              </a:r>
              <a:endParaRPr lang="en-US" sz="1050" dirty="0">
                <a:solidFill>
                  <a:srgbClr val="056F8E"/>
                </a:solidFill>
              </a:endParaRPr>
            </a:p>
          </p:txBody>
        </p:sp>
        <p:pic>
          <p:nvPicPr>
            <p:cNvPr id="69" name="Picture 145">
              <a:extLst>
                <a:ext uri="{FF2B5EF4-FFF2-40B4-BE49-F238E27FC236}">
                  <a16:creationId xmlns:a16="http://schemas.microsoft.com/office/drawing/2014/main" id="{C24FEE15-6E59-1245-BD7B-9FB883F0E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alphaModFix amt="17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68669" y="2738369"/>
              <a:ext cx="462964" cy="4592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25709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07" y="1547018"/>
            <a:ext cx="184785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2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8938" y="1683543"/>
            <a:ext cx="1906588" cy="46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07" y="3292142"/>
            <a:ext cx="24003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484848"/>
              </a:clrFrom>
              <a:clrTo>
                <a:srgbClr val="48484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64301" y="3388186"/>
            <a:ext cx="245586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7281" y="1827213"/>
            <a:ext cx="1906588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altLang="es-ES_tradnl" dirty="0">
                <a:solidFill>
                  <a:srgbClr val="056F8E"/>
                </a:solidFill>
                <a:ea typeface="Arial" charset="0"/>
                <a:cs typeface="Arial" charset="0"/>
              </a:rPr>
              <a:t>Las principales </a:t>
            </a:r>
            <a:r>
              <a:rPr lang="es-ES_tradnl" altLang="es-ES_tradnl" dirty="0">
                <a:solidFill>
                  <a:srgbClr val="E18C0F"/>
                </a:solidFill>
                <a:ea typeface="Arial" charset="0"/>
                <a:cs typeface="Arial" charset="0"/>
              </a:rPr>
              <a:t>bases de datos bibliográficas </a:t>
            </a:r>
            <a:r>
              <a:rPr lang="es-ES_tradnl" altLang="es-ES_tradnl" dirty="0">
                <a:solidFill>
                  <a:srgbClr val="056F8E"/>
                </a:solidFill>
                <a:ea typeface="Arial" charset="0"/>
                <a:cs typeface="Arial" charset="0"/>
              </a:rPr>
              <a:t>visitadas en la red son</a:t>
            </a:r>
          </a:p>
          <a:p>
            <a:endParaRPr lang="es-ES_tradnl" dirty="0"/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45269131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2" y="3076576"/>
            <a:ext cx="2747963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2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26238" y="1351209"/>
            <a:ext cx="1187450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4725" y="2717801"/>
            <a:ext cx="27273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4" y="1401006"/>
            <a:ext cx="2747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D1D3D1"/>
              </a:clrFrom>
              <a:clrTo>
                <a:srgbClr val="D1D3D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03851" y="3634580"/>
            <a:ext cx="1916112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7"/>
          <p:cNvPicPr>
            <a:picLocks noChangeAspect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2" y="3775075"/>
            <a:ext cx="27479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9"/>
          <p:cNvPicPr>
            <a:picLocks noChangeAspect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3" y="2191958"/>
            <a:ext cx="2747963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11"/>
          <p:cNvPicPr>
            <a:picLocks noChangeAspect="1"/>
          </p:cNvPicPr>
          <p:nvPr/>
        </p:nvPicPr>
        <p:blipFill>
          <a:blip r:embed="rId10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8955" y="1401006"/>
            <a:ext cx="1293812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altLang="es-ES_tradnl" dirty="0">
                <a:solidFill>
                  <a:srgbClr val="056F8E"/>
                </a:solidFill>
                <a:ea typeface="Arial" charset="0"/>
                <a:cs typeface="Arial" charset="0"/>
              </a:rPr>
              <a:t>L</a:t>
            </a:r>
            <a:r>
              <a:rPr lang="es-ES_tradnl" altLang="es-ES_tradnl" dirty="0">
                <a:solidFill>
                  <a:srgbClr val="056F8E"/>
                </a:solidFill>
                <a:ea typeface="Arial" charset="0"/>
                <a:cs typeface="Arial" charset="0"/>
              </a:rPr>
              <a:t>os </a:t>
            </a:r>
            <a:r>
              <a:rPr lang="es-ES_tradnl" altLang="es-ES_tradnl" dirty="0">
                <a:solidFill>
                  <a:srgbClr val="E18C0F"/>
                </a:solidFill>
                <a:ea typeface="Arial" charset="0"/>
                <a:cs typeface="Arial" charset="0"/>
              </a:rPr>
              <a:t>directorios de revistas y libros</a:t>
            </a:r>
            <a:r>
              <a:rPr lang="es-ES_tradnl" altLang="es-ES_tradnl" dirty="0">
                <a:solidFill>
                  <a:srgbClr val="056F8E"/>
                </a:solidFill>
                <a:ea typeface="Arial" charset="0"/>
                <a:cs typeface="Arial" charset="0"/>
              </a:rPr>
              <a:t> más consultados son</a:t>
            </a:r>
            <a:endParaRPr lang="es-ES_tradnl" altLang="es-ES_tradnl" dirty="0"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sp>
        <p:nvSpPr>
          <p:cNvPr id="14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1915787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1412" y="2535238"/>
            <a:ext cx="22225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6281" y="3828281"/>
            <a:ext cx="3036887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6795" y="2543175"/>
            <a:ext cx="2371725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6"/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8050" y="1503363"/>
            <a:ext cx="2455862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9"/>
          <p:cNvPicPr>
            <a:picLocks noChangeAspect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504" y="2329426"/>
            <a:ext cx="14224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138" y="1516063"/>
            <a:ext cx="39116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eaLnBrk="1" hangingPunct="1"/>
            <a:r>
              <a:rPr lang="es-ES_tradnl" altLang="es-ES_tradnl" dirty="0">
                <a:solidFill>
                  <a:srgbClr val="056F8E"/>
                </a:solidFill>
                <a:ea typeface="Arial" charset="0"/>
                <a:cs typeface="Arial" charset="0"/>
              </a:rPr>
              <a:t>Las </a:t>
            </a:r>
            <a:r>
              <a:rPr lang="es-ES_tradnl" altLang="es-ES_tradnl" dirty="0">
                <a:solidFill>
                  <a:srgbClr val="E18C0F"/>
                </a:solidFill>
                <a:ea typeface="Arial" charset="0"/>
                <a:cs typeface="Arial" charset="0"/>
              </a:rPr>
              <a:t>paginas generales </a:t>
            </a:r>
            <a:r>
              <a:rPr lang="es-ES_tradnl" altLang="es-ES_tradnl" dirty="0">
                <a:solidFill>
                  <a:srgbClr val="056F8E"/>
                </a:solidFill>
                <a:ea typeface="Arial" charset="0"/>
                <a:cs typeface="Arial" charset="0"/>
              </a:rPr>
              <a:t>más consultadas son</a:t>
            </a:r>
          </a:p>
          <a:p>
            <a:pPr eaLnBrk="1" hangingPunct="1"/>
            <a:r>
              <a:rPr lang="es-ES_tradnl" altLang="es-ES_tradnl" dirty="0">
                <a:solidFill>
                  <a:srgbClr val="056F8E"/>
                </a:solidFill>
                <a:ea typeface="Arial" charset="0"/>
                <a:cs typeface="Arial" charset="0"/>
              </a:rPr>
              <a:t> </a:t>
            </a:r>
          </a:p>
          <a:p>
            <a:endParaRPr lang="es-ES_tradnl" dirty="0"/>
          </a:p>
        </p:txBody>
      </p: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20817692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779" y="1608487"/>
            <a:ext cx="7484384" cy="1853501"/>
          </a:xfrm>
        </p:spPr>
        <p:txBody>
          <a:bodyPr/>
          <a:lstStyle/>
          <a:p>
            <a:pPr marL="285750" indent="-285750">
              <a:buSzTx/>
              <a:buFont typeface="Arial" charset="0"/>
              <a:buChar char="•"/>
            </a:pPr>
            <a:r>
              <a:rPr lang="es-ES_tradnl" altLang="en-US" dirty="0">
                <a:solidFill>
                  <a:srgbClr val="056F8E"/>
                </a:solidFill>
              </a:rPr>
              <a:t>Ayuda a los pacientes a tomar </a:t>
            </a:r>
            <a:r>
              <a:rPr lang="es-ES_tradnl" altLang="en-US" b="1" dirty="0">
                <a:solidFill>
                  <a:srgbClr val="056F8E"/>
                </a:solidFill>
              </a:rPr>
              <a:t>decisiones de salud más informadas.</a:t>
            </a:r>
          </a:p>
          <a:p>
            <a:pPr marL="285750" indent="-285750">
              <a:buSzTx/>
              <a:buFont typeface="Arial" charset="0"/>
              <a:buChar char="•"/>
            </a:pPr>
            <a:r>
              <a:rPr lang="es-ES_tradnl" altLang="en-US" dirty="0">
                <a:solidFill>
                  <a:srgbClr val="056F8E"/>
                </a:solidFill>
              </a:rPr>
              <a:t>Aumenta la </a:t>
            </a:r>
            <a:r>
              <a:rPr lang="es-ES_tradnl" altLang="en-US" b="1" dirty="0">
                <a:solidFill>
                  <a:srgbClr val="056F8E"/>
                </a:solidFill>
              </a:rPr>
              <a:t>autonomía del paciente.</a:t>
            </a:r>
          </a:p>
          <a:p>
            <a:pPr marL="285750" indent="-285750">
              <a:buSzTx/>
              <a:buFont typeface="Arial" charset="0"/>
              <a:buChar char="•"/>
            </a:pPr>
            <a:r>
              <a:rPr lang="es-ES_tradnl" altLang="en-US" dirty="0">
                <a:solidFill>
                  <a:srgbClr val="056F8E"/>
                </a:solidFill>
              </a:rPr>
              <a:t>Refuerza los mensajes de promoción y prevención.</a:t>
            </a:r>
          </a:p>
          <a:p>
            <a:pPr marL="285750" indent="-285750">
              <a:buSzTx/>
              <a:buFont typeface="Arial" charset="0"/>
              <a:buChar char="•"/>
            </a:pPr>
            <a:r>
              <a:rPr lang="es-ES_tradnl" altLang="en-US" dirty="0">
                <a:solidFill>
                  <a:srgbClr val="056F8E"/>
                </a:solidFill>
              </a:rPr>
              <a:t>Refuerza la </a:t>
            </a:r>
            <a:r>
              <a:rPr lang="es-ES_tradnl" altLang="en-US" b="1" dirty="0">
                <a:solidFill>
                  <a:srgbClr val="056F8E"/>
                </a:solidFill>
              </a:rPr>
              <a:t>adherencia al tratamiento.</a:t>
            </a:r>
          </a:p>
          <a:p>
            <a:pPr marL="285750" indent="-285750">
              <a:buSzTx/>
              <a:buFont typeface="Arial" charset="0"/>
              <a:buChar char="•"/>
            </a:pPr>
            <a:r>
              <a:rPr lang="es-ES_tradnl" altLang="en-US" b="1" dirty="0">
                <a:solidFill>
                  <a:srgbClr val="056F8E"/>
                </a:solidFill>
              </a:rPr>
              <a:t>Mejora la gestión sanitaria</a:t>
            </a:r>
            <a:r>
              <a:rPr lang="es-ES_tradnl" altLang="en-US" dirty="0">
                <a:solidFill>
                  <a:srgbClr val="056F8E"/>
                </a:solidFill>
              </a:rPr>
              <a:t>,  el ahorro en costes y la optimización de procesos</a:t>
            </a:r>
          </a:p>
          <a:p>
            <a:pPr marL="180975" indent="-180975">
              <a:buSzTx/>
              <a:buFont typeface="+mj-lt" charset="0"/>
              <a:buNone/>
            </a:pPr>
            <a:endParaRPr lang="es-ES_tradnl" altLang="en-US" sz="1200" dirty="0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altLang="en-US" b="1" dirty="0">
                <a:solidFill>
                  <a:srgbClr val="00B050"/>
                </a:solidFill>
              </a:rPr>
              <a:t>Ventajas de Internet en Salud</a:t>
            </a:r>
          </a:p>
          <a:p>
            <a:endParaRPr lang="es-ES_trad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79" y="2072482"/>
            <a:ext cx="1042987" cy="925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11716906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altLang="en-US" b="1" dirty="0">
                <a:solidFill>
                  <a:srgbClr val="C00000"/>
                </a:solidFill>
                <a:ea typeface="Arial" charset="0"/>
                <a:cs typeface="Arial" charset="0"/>
              </a:rPr>
              <a:t>Inconvenientes de Internet en Salud</a:t>
            </a:r>
          </a:p>
          <a:p>
            <a:endParaRPr lang="es-ES_tradnl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  <p:pic>
        <p:nvPicPr>
          <p:cNvPr id="10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972" y="2082314"/>
            <a:ext cx="995362" cy="925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1435779" y="1608487"/>
            <a:ext cx="7484384" cy="1853501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600" kern="12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90000"/>
              </a:lnSpc>
              <a:buSzTx/>
              <a:buFont typeface="Arial" charset="0"/>
              <a:buChar char="•"/>
            </a:pPr>
            <a:r>
              <a:rPr lang="es-ES_tradnl" altLang="en-US" b="1" dirty="0">
                <a:solidFill>
                  <a:srgbClr val="056F8E"/>
                </a:solidFill>
              </a:rPr>
              <a:t>Fuente de desinformación </a:t>
            </a:r>
            <a:r>
              <a:rPr lang="es-ES_tradnl" altLang="en-US" dirty="0">
                <a:solidFill>
                  <a:srgbClr val="056F8E"/>
                </a:solidFill>
              </a:rPr>
              <a:t>por la variabilidad en la calidad de los contenidos web.</a:t>
            </a:r>
          </a:p>
          <a:p>
            <a:pPr marL="285750" indent="-285750">
              <a:lnSpc>
                <a:spcPct val="90000"/>
              </a:lnSpc>
              <a:buSzTx/>
              <a:buFont typeface="Arial" charset="0"/>
              <a:buChar char="•"/>
            </a:pPr>
            <a:r>
              <a:rPr lang="en-US" altLang="en-US" dirty="0" err="1">
                <a:solidFill>
                  <a:srgbClr val="056F8E"/>
                </a:solidFill>
              </a:rPr>
              <a:t>Puede</a:t>
            </a:r>
            <a:r>
              <a:rPr lang="en-US" altLang="en-US" dirty="0">
                <a:solidFill>
                  <a:srgbClr val="056F8E"/>
                </a:solidFill>
              </a:rPr>
              <a:t> </a:t>
            </a:r>
            <a:r>
              <a:rPr lang="en-US" altLang="en-US" dirty="0" err="1">
                <a:solidFill>
                  <a:srgbClr val="056F8E"/>
                </a:solidFill>
              </a:rPr>
              <a:t>causar</a:t>
            </a:r>
            <a:r>
              <a:rPr lang="es-ES_tradnl" altLang="en-US" dirty="0">
                <a:solidFill>
                  <a:srgbClr val="056F8E"/>
                </a:solidFill>
              </a:rPr>
              <a:t> </a:t>
            </a:r>
            <a:r>
              <a:rPr lang="es-ES_tradnl" altLang="en-US" b="1" dirty="0">
                <a:solidFill>
                  <a:srgbClr val="056F8E"/>
                </a:solidFill>
              </a:rPr>
              <a:t>ansiedad por las diferencias </a:t>
            </a:r>
            <a:r>
              <a:rPr lang="es-ES_tradnl" altLang="en-US" dirty="0">
                <a:solidFill>
                  <a:srgbClr val="056F8E"/>
                </a:solidFill>
              </a:rPr>
              <a:t>de consejos, testimonios y opiniones.</a:t>
            </a:r>
          </a:p>
          <a:p>
            <a:pPr marL="285750" indent="-285750">
              <a:lnSpc>
                <a:spcPct val="90000"/>
              </a:lnSpc>
              <a:buSzTx/>
              <a:buFont typeface="Arial" charset="0"/>
              <a:buChar char="•"/>
            </a:pPr>
            <a:r>
              <a:rPr lang="en-US" altLang="en-US" dirty="0" err="1">
                <a:solidFill>
                  <a:srgbClr val="056F8E"/>
                </a:solidFill>
              </a:rPr>
              <a:t>Puede</a:t>
            </a:r>
            <a:r>
              <a:rPr lang="en-US" altLang="en-US" dirty="0">
                <a:solidFill>
                  <a:srgbClr val="056F8E"/>
                </a:solidFill>
              </a:rPr>
              <a:t> </a:t>
            </a:r>
            <a:r>
              <a:rPr lang="en-US" altLang="en-US" b="1" dirty="0">
                <a:solidFill>
                  <a:srgbClr val="056F8E"/>
                </a:solidFill>
              </a:rPr>
              <a:t>a</a:t>
            </a:r>
            <a:r>
              <a:rPr lang="es-ES_tradnl" altLang="en-US" b="1" dirty="0" err="1">
                <a:solidFill>
                  <a:srgbClr val="056F8E"/>
                </a:solidFill>
              </a:rPr>
              <a:t>umentar</a:t>
            </a:r>
            <a:r>
              <a:rPr lang="es-ES_tradnl" altLang="en-US" b="1" dirty="0">
                <a:solidFill>
                  <a:srgbClr val="056F8E"/>
                </a:solidFill>
              </a:rPr>
              <a:t> las expectativas </a:t>
            </a:r>
            <a:r>
              <a:rPr lang="es-ES_tradnl" altLang="en-US" dirty="0">
                <a:solidFill>
                  <a:srgbClr val="056F8E"/>
                </a:solidFill>
              </a:rPr>
              <a:t>y demandas de los pacientes respecto a nuevos tratamientos </a:t>
            </a:r>
          </a:p>
          <a:p>
            <a:pPr marL="285750" indent="-285750">
              <a:lnSpc>
                <a:spcPct val="90000"/>
              </a:lnSpc>
              <a:buSzTx/>
              <a:buFont typeface="Arial" charset="0"/>
              <a:buChar char="•"/>
            </a:pPr>
            <a:r>
              <a:rPr lang="es-ES_tradnl" altLang="en-US" dirty="0">
                <a:solidFill>
                  <a:srgbClr val="056F8E"/>
                </a:solidFill>
              </a:rPr>
              <a:t>No suelen comprobar la </a:t>
            </a:r>
            <a:r>
              <a:rPr lang="es-ES_tradnl" altLang="en-US" b="1" dirty="0">
                <a:solidFill>
                  <a:srgbClr val="056F8E"/>
                </a:solidFill>
              </a:rPr>
              <a:t>procedencia de la información.</a:t>
            </a:r>
          </a:p>
          <a:p>
            <a:pPr marL="180975" indent="-180975">
              <a:buSzTx/>
              <a:buFont typeface="+mj-lt" charset="0"/>
              <a:buNone/>
            </a:pPr>
            <a:endParaRPr lang="es-ES_tradnl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802493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Box 3"/>
          <p:cNvSpPr txBox="1">
            <a:spLocks noChangeArrowheads="1"/>
          </p:cNvSpPr>
          <p:nvPr/>
        </p:nvSpPr>
        <p:spPr bwMode="auto">
          <a:xfrm>
            <a:off x="1922976" y="1665530"/>
            <a:ext cx="6021489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1800" b="1" dirty="0">
                <a:solidFill>
                  <a:srgbClr val="E5810A"/>
                </a:solidFill>
                <a:latin typeface="Century Gothic" charset="0"/>
                <a:ea typeface="Century Gothic" charset="0"/>
                <a:cs typeface="Century Gothic" charset="0"/>
              </a:rPr>
              <a:t>I</a:t>
            </a:r>
            <a:r>
              <a:rPr lang="es-ES_tradnl" altLang="en-US" sz="1600" b="1" dirty="0" err="1">
                <a:solidFill>
                  <a:srgbClr val="E5810A"/>
                </a:solidFill>
                <a:latin typeface="Century Gothic" charset="0"/>
                <a:ea typeface="Century Gothic" charset="0"/>
                <a:cs typeface="Century Gothic" charset="0"/>
              </a:rPr>
              <a:t>nternet</a:t>
            </a:r>
            <a:r>
              <a:rPr lang="es-ES_tradnl" altLang="en-US" sz="1600" b="1" dirty="0">
                <a:solidFill>
                  <a:srgbClr val="E5810A"/>
                </a:solidFill>
                <a:latin typeface="Century Gothic" charset="0"/>
                <a:ea typeface="Century Gothic" charset="0"/>
                <a:cs typeface="Century Gothic" charset="0"/>
              </a:rPr>
              <a:t> no reemplaza al médico</a:t>
            </a:r>
            <a:r>
              <a:rPr lang="es-ES_tradnl" altLang="en-US" sz="16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, sino que cambia el tipo de relación </a:t>
            </a:r>
            <a:r>
              <a:rPr lang="es-ES_tradnl" altLang="en-US" sz="160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aumentando la participación del paciente</a:t>
            </a:r>
            <a:r>
              <a:rPr lang="es-ES_tradnl" altLang="en-US" sz="1600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.</a:t>
            </a:r>
          </a:p>
          <a:p>
            <a:pPr algn="ctr" eaLnBrk="1" hangingPunct="1"/>
            <a:endParaRPr lang="es-ES_tradnl" altLang="en-US" sz="1600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algn="ctr" eaLnBrk="1" hangingPunct="1"/>
            <a:r>
              <a:rPr lang="es-ES_tradnl" altLang="en-US" sz="16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Los </a:t>
            </a:r>
            <a:r>
              <a:rPr lang="es-ES_tradnl" altLang="en-US" sz="1600" b="1" dirty="0">
                <a:solidFill>
                  <a:srgbClr val="E5810A"/>
                </a:solidFill>
                <a:latin typeface="Century Gothic" charset="0"/>
                <a:ea typeface="Century Gothic" charset="0"/>
                <a:cs typeface="Century Gothic" charset="0"/>
              </a:rPr>
              <a:t>pacientes mejor informados </a:t>
            </a:r>
            <a:r>
              <a:rPr lang="es-ES_tradnl" altLang="en-US" sz="1600" b="1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siguen mejor las directrices </a:t>
            </a:r>
            <a:r>
              <a:rPr lang="es-ES_tradnl" altLang="en-US" sz="16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de sus médicos.</a:t>
            </a:r>
            <a:br>
              <a:rPr lang="es-ES_tradnl" altLang="en-US" sz="16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br>
              <a:rPr lang="es-ES_tradnl" altLang="en-US" sz="16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</a:br>
            <a:r>
              <a:rPr lang="es-ES_tradnl" altLang="en-US" sz="16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Se obtienen </a:t>
            </a:r>
            <a:r>
              <a:rPr lang="es-ES_tradnl" altLang="en-US" sz="1600" b="1" dirty="0">
                <a:solidFill>
                  <a:srgbClr val="E5810A"/>
                </a:solidFill>
                <a:latin typeface="Century Gothic" charset="0"/>
                <a:ea typeface="Century Gothic" charset="0"/>
                <a:cs typeface="Century Gothic" charset="0"/>
              </a:rPr>
              <a:t>tasas más elevadas de cumplimiento </a:t>
            </a:r>
            <a:r>
              <a:rPr lang="es-ES_tradnl" altLang="en-US" sz="1600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de tratamientos, y por tanto, la obtención de </a:t>
            </a:r>
            <a:r>
              <a:rPr lang="es-ES_tradnl" altLang="en-US" sz="1600" b="1" dirty="0">
                <a:solidFill>
                  <a:srgbClr val="086589"/>
                </a:solidFill>
                <a:latin typeface="Century Gothic" charset="0"/>
                <a:ea typeface="Century Gothic" charset="0"/>
                <a:cs typeface="Century Gothic" charset="0"/>
              </a:rPr>
              <a:t>mejores resultados con pacientes informados</a:t>
            </a:r>
          </a:p>
          <a:p>
            <a:pPr algn="ctr" eaLnBrk="1" hangingPunct="1"/>
            <a:endParaRPr lang="es-ES_tradnl" altLang="en-US" sz="1600" b="1" dirty="0"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811" y="1665530"/>
            <a:ext cx="1447165" cy="1622579"/>
          </a:xfrm>
          <a:prstGeom prst="rect">
            <a:avLst/>
          </a:prstGeom>
        </p:spPr>
      </p:pic>
      <p:sp>
        <p:nvSpPr>
          <p:cNvPr id="6" name="Marcador de contenido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Cual es el papel del </a:t>
            </a:r>
            <a:r>
              <a:rPr lang="es-ES_tradnl" altLang="en-US" sz="2000" dirty="0">
                <a:solidFill>
                  <a:srgbClr val="E5810A"/>
                </a:solidFill>
                <a:ea typeface="Arial" charset="0"/>
                <a:cs typeface="Arial" charset="0"/>
              </a:rPr>
              <a:t>profesional sanitario </a:t>
            </a:r>
            <a:r>
              <a:rPr lang="es-ES_tradnl" altLang="en-US" dirty="0">
                <a:solidFill>
                  <a:srgbClr val="056F8E"/>
                </a:solidFill>
                <a:ea typeface="Arial" charset="0"/>
                <a:cs typeface="Arial" charset="0"/>
              </a:rPr>
              <a:t>en este nuevo entorno?</a:t>
            </a:r>
          </a:p>
          <a:p>
            <a:endParaRPr lang="es-ES_tradnl" dirty="0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14994546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10 CONSEJOS para tus pacientes sobre cómo buscar información fiable sobre diabetes en Internet </a:t>
            </a: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3918" y="1401004"/>
            <a:ext cx="2665163" cy="343631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ED58C74-43A2-ED4D-8F4D-11AF564348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19217" y="1708765"/>
            <a:ext cx="5670633" cy="3434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7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Marcador de contenido 2"/>
          <p:cNvSpPr>
            <a:spLocks noGrp="1"/>
          </p:cNvSpPr>
          <p:nvPr>
            <p:ph idx="1"/>
          </p:nvPr>
        </p:nvSpPr>
        <p:spPr>
          <a:ln w="9525"/>
          <a:extLs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/>
          <a:lstStyle/>
          <a:p>
            <a:pPr indent="-333375" eaLnBrk="1" hangingPunct="1">
              <a:lnSpc>
                <a:spcPct val="130000"/>
              </a:lnSpc>
              <a:buClr>
                <a:srgbClr val="F79646"/>
              </a:buClr>
              <a:buSzTx/>
              <a:buFont typeface="Wingdings" charset="2"/>
              <a:buChar char="ü"/>
            </a:pPr>
            <a:r>
              <a:rPr lang="en-US" altLang="en-US" sz="1400" dirty="0">
                <a:solidFill>
                  <a:srgbClr val="056F8E"/>
                </a:solidFill>
              </a:rPr>
              <a:t>C</a:t>
            </a:r>
            <a:r>
              <a:rPr lang="es-ES_tradnl" altLang="en-US" sz="1400" dirty="0" err="1">
                <a:solidFill>
                  <a:srgbClr val="056F8E"/>
                </a:solidFill>
              </a:rPr>
              <a:t>ontenidos</a:t>
            </a:r>
            <a:r>
              <a:rPr lang="es-ES_tradnl" altLang="en-US" sz="1400" dirty="0">
                <a:solidFill>
                  <a:srgbClr val="056F8E"/>
                </a:solidFill>
              </a:rPr>
              <a:t> elaborados por un profesional sanitario</a:t>
            </a:r>
          </a:p>
          <a:p>
            <a:pPr indent="-333375" eaLnBrk="1" hangingPunct="1">
              <a:lnSpc>
                <a:spcPct val="130000"/>
              </a:lnSpc>
              <a:buClr>
                <a:srgbClr val="F79646"/>
              </a:buClr>
              <a:buSzTx/>
              <a:buFont typeface="Wingdings" charset="2"/>
              <a:buChar char="ü"/>
            </a:pPr>
            <a:r>
              <a:rPr lang="es-ES_tradnl" altLang="en-US" sz="1400" dirty="0">
                <a:solidFill>
                  <a:srgbClr val="056F8E"/>
                </a:solidFill>
              </a:rPr>
              <a:t>Respuestas amplias </a:t>
            </a:r>
          </a:p>
          <a:p>
            <a:pPr indent="-333375" eaLnBrk="1" hangingPunct="1">
              <a:lnSpc>
                <a:spcPct val="130000"/>
              </a:lnSpc>
              <a:buClr>
                <a:srgbClr val="F79646"/>
              </a:buClr>
              <a:buSzTx/>
              <a:buFont typeface="Wingdings" charset="2"/>
              <a:buChar char="ü"/>
            </a:pPr>
            <a:r>
              <a:rPr lang="es-ES_tradnl" altLang="en-US" sz="1400" dirty="0">
                <a:solidFill>
                  <a:srgbClr val="056F8E"/>
                </a:solidFill>
              </a:rPr>
              <a:t>Fácil de encontrar</a:t>
            </a:r>
          </a:p>
          <a:p>
            <a:pPr indent="-333375" eaLnBrk="1" hangingPunct="1">
              <a:lnSpc>
                <a:spcPct val="130000"/>
              </a:lnSpc>
              <a:buClr>
                <a:srgbClr val="F79646"/>
              </a:buClr>
              <a:buSzTx/>
              <a:buFont typeface="Wingdings" charset="2"/>
              <a:buChar char="ü"/>
            </a:pPr>
            <a:r>
              <a:rPr lang="es-ES_tradnl" altLang="en-US" sz="1400" dirty="0">
                <a:solidFill>
                  <a:srgbClr val="056F8E"/>
                </a:solidFill>
              </a:rPr>
              <a:t>Contacto para preguntar online de forma anónima</a:t>
            </a:r>
          </a:p>
          <a:p>
            <a:pPr indent="-333375" eaLnBrk="1" hangingPunct="1">
              <a:lnSpc>
                <a:spcPct val="130000"/>
              </a:lnSpc>
              <a:buClr>
                <a:srgbClr val="F79646"/>
              </a:buClr>
              <a:buSzTx/>
              <a:buFont typeface="Wingdings" charset="2"/>
              <a:buChar char="ü"/>
            </a:pPr>
            <a:r>
              <a:rPr lang="es-ES_tradnl" altLang="en-US" sz="1400" dirty="0">
                <a:solidFill>
                  <a:srgbClr val="056F8E"/>
                </a:solidFill>
              </a:rPr>
              <a:t>Calidad en el diseño de la web </a:t>
            </a:r>
          </a:p>
          <a:p>
            <a:pPr indent="-333375" eaLnBrk="1" hangingPunct="1">
              <a:lnSpc>
                <a:spcPct val="130000"/>
              </a:lnSpc>
              <a:buClr>
                <a:srgbClr val="F79646"/>
              </a:buClr>
              <a:buSzTx/>
              <a:buFont typeface="Wingdings" charset="2"/>
              <a:buChar char="ü"/>
            </a:pPr>
            <a:r>
              <a:rPr lang="es-ES_tradnl" altLang="en-US" sz="1400" dirty="0">
                <a:solidFill>
                  <a:srgbClr val="056F8E"/>
                </a:solidFill>
              </a:rPr>
              <a:t>Que el texto profundice sobre el tema en cuestión</a:t>
            </a:r>
          </a:p>
          <a:p>
            <a:pPr indent="-333375" eaLnBrk="1" hangingPunct="1">
              <a:lnSpc>
                <a:spcPct val="130000"/>
              </a:lnSpc>
              <a:buClr>
                <a:srgbClr val="F79646"/>
              </a:buClr>
              <a:buSzTx/>
              <a:buFont typeface="Wingdings" charset="2"/>
              <a:buChar char="ü"/>
            </a:pPr>
            <a:r>
              <a:rPr lang="es-ES_tradnl" altLang="en-US" sz="1400" dirty="0">
                <a:solidFill>
                  <a:srgbClr val="056F8E"/>
                </a:solidFill>
              </a:rPr>
              <a:t>Que no tenga mucha publicidad porque eso les resta credibilidad.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s-ES_tradnl" dirty="0"/>
              <a:t>¿Qué debería contener la página ideal?</a:t>
            </a:r>
          </a:p>
        </p:txBody>
      </p:sp>
      <p:sp>
        <p:nvSpPr>
          <p:cNvPr id="54275" name="TextBox 1"/>
          <p:cNvSpPr txBox="1">
            <a:spLocks noChangeArrowheads="1"/>
          </p:cNvSpPr>
          <p:nvPr/>
        </p:nvSpPr>
        <p:spPr bwMode="auto">
          <a:xfrm>
            <a:off x="1822740" y="4824136"/>
            <a:ext cx="55547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500" i="1" dirty="0">
                <a:latin typeface="Century Gothic" charset="0"/>
                <a:ea typeface="Century Gothic" charset="0"/>
                <a:cs typeface="Century Gothic" charset="0"/>
              </a:rPr>
              <a:t>Estudio de la información de salud en las páginas webs, en español y euskera, dirigidas a jóvenes y adolescentes</a:t>
            </a:r>
            <a:r>
              <a:rPr lang="es-ES_tradnl" altLang="en-US" sz="500" b="1" i="1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es-ES_tradnl" altLang="en-US" sz="500" dirty="0">
                <a:latin typeface="Century Gothic" charset="0"/>
                <a:ea typeface="Century Gothic" charset="0"/>
                <a:cs typeface="Century Gothic" charset="0"/>
              </a:rPr>
              <a:t>Universidad del País Vasco/</a:t>
            </a:r>
            <a:r>
              <a:rPr lang="es-ES_tradnl" altLang="en-US" sz="500" dirty="0" err="1">
                <a:latin typeface="Century Gothic" charset="0"/>
                <a:ea typeface="Century Gothic" charset="0"/>
                <a:cs typeface="Century Gothic" charset="0"/>
              </a:rPr>
              <a:t>Euskal</a:t>
            </a:r>
            <a:r>
              <a:rPr lang="es-ES_tradnl" altLang="en-US" sz="5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_tradnl" altLang="en-US" sz="500" dirty="0" err="1">
                <a:latin typeface="Century Gothic" charset="0"/>
                <a:ea typeface="Century Gothic" charset="0"/>
                <a:cs typeface="Century Gothic" charset="0"/>
              </a:rPr>
              <a:t>Herriko</a:t>
            </a:r>
            <a:r>
              <a:rPr lang="es-ES_tradnl" altLang="en-US" sz="5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_tradnl" altLang="en-US" sz="500" dirty="0" err="1">
                <a:latin typeface="Century Gothic" charset="0"/>
                <a:ea typeface="Century Gothic" charset="0"/>
                <a:cs typeface="Century Gothic" charset="0"/>
              </a:rPr>
              <a:t>Unibertsitatea</a:t>
            </a:r>
            <a:r>
              <a:rPr lang="es-ES_tradnl" altLang="en-US" sz="500" dirty="0">
                <a:latin typeface="Century Gothic" charset="0"/>
                <a:ea typeface="Century Gothic" charset="0"/>
                <a:cs typeface="Century Gothic" charset="0"/>
              </a:rPr>
              <a:t> (UPV/EHU) Código: EHU 12/12,.</a:t>
            </a:r>
            <a:endParaRPr lang="en-US" altLang="en-US" sz="5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pic>
        <p:nvPicPr>
          <p:cNvPr id="54276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1268" y="897695"/>
            <a:ext cx="3568282" cy="262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Rectangle 1"/>
          <p:cNvSpPr>
            <a:spLocks noChangeArrowheads="1"/>
          </p:cNvSpPr>
          <p:nvPr/>
        </p:nvSpPr>
        <p:spPr bwMode="auto">
          <a:xfrm>
            <a:off x="280669" y="3801934"/>
            <a:ext cx="84553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_tradnl" altLang="en-US" sz="1600" dirty="0">
                <a:solidFill>
                  <a:srgbClr val="E5810A"/>
                </a:solidFill>
                <a:latin typeface="Century Gothic" charset="0"/>
                <a:ea typeface="Century Gothic" charset="0"/>
                <a:cs typeface="Century Gothic" charset="0"/>
              </a:rPr>
              <a:t>Si queremos que nuestros pacientes accedan a páginas de calidad tenemos que implicarnos en este hecho, ayudándoles a seleccionarlas</a:t>
            </a:r>
          </a:p>
        </p:txBody>
      </p:sp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INTERNET Y EL PROFESIONAL SANITARIO</a:t>
            </a:r>
          </a:p>
        </p:txBody>
      </p:sp>
    </p:spTree>
    <p:extLst>
      <p:ext uri="{BB962C8B-B14F-4D97-AF65-F5344CB8AC3E}">
        <p14:creationId xmlns:p14="http://schemas.microsoft.com/office/powerpoint/2010/main" val="187427276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420938" y="762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951421" y="1224261"/>
            <a:ext cx="7666608" cy="2621953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Diabetes en cifras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Salud e </a:t>
            </a:r>
            <a:r>
              <a:rPr lang="es-ES_tradnl" altLang="en-US" sz="2000" dirty="0">
                <a:solidFill>
                  <a:srgbClr val="BFBFBF"/>
                </a:solidFill>
              </a:rPr>
              <a:t>I</a:t>
            </a: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nternet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Internet y el profesional sanitario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b="1" dirty="0" err="1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Diabeweb</a:t>
            </a:r>
            <a:endParaRPr lang="es-ES_tradnl" altLang="en-US" sz="2000" b="1" dirty="0">
              <a:solidFill>
                <a:srgbClr val="056F8E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Lo mejor de Diabetes en la red</a:t>
            </a:r>
            <a:endParaRPr lang="es-ES_tradnl" sz="2000" dirty="0">
              <a:solidFill>
                <a:srgbClr val="BFBFB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8239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9265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/>
          <p:cNvGrpSpPr/>
          <p:nvPr/>
        </p:nvGrpSpPr>
        <p:grpSpPr>
          <a:xfrm>
            <a:off x="112225" y="1838161"/>
            <a:ext cx="8919550" cy="1324304"/>
            <a:chOff x="2573557" y="3012206"/>
            <a:chExt cx="8919550" cy="1324304"/>
          </a:xfrm>
        </p:grpSpPr>
        <p:pic>
          <p:nvPicPr>
            <p:cNvPr id="8" name="Imagen 2"/>
            <p:cNvPicPr>
              <a:picLocks noChangeAspect="1"/>
            </p:cNvPicPr>
            <p:nvPr/>
          </p:nvPicPr>
          <p:blipFill rotWithShape="1"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598"/>
            <a:stretch/>
          </p:blipFill>
          <p:spPr>
            <a:xfrm>
              <a:off x="8636506" y="3012206"/>
              <a:ext cx="1413298" cy="131987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Imagen 4"/>
            <p:cNvPicPr>
              <a:picLocks noChangeAspect="1"/>
            </p:cNvPicPr>
            <p:nvPr/>
          </p:nvPicPr>
          <p:blipFill rotWithShape="1">
            <a:blip r:embed="rId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073198" y="3012206"/>
              <a:ext cx="1419909" cy="1318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4672" y="3019561"/>
              <a:ext cx="1546313" cy="131405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03999" y="3019561"/>
              <a:ext cx="1443052" cy="131405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6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73557" y="3019561"/>
              <a:ext cx="1518101" cy="13140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16"/>
            <a:stretch/>
          </p:blipFill>
          <p:spPr>
            <a:xfrm>
              <a:off x="7174131" y="3012206"/>
              <a:ext cx="1435295" cy="1324304"/>
            </a:xfrm>
            <a:prstGeom prst="rect">
              <a:avLst/>
            </a:prstGeom>
          </p:spPr>
        </p:pic>
      </p:grpSp>
      <p:sp>
        <p:nvSpPr>
          <p:cNvPr id="12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/>
              <a:t>DIABETES EN CIFRAS</a:t>
            </a:r>
            <a:endParaRPr lang="es-ES_tradnl" dirty="0"/>
          </a:p>
        </p:txBody>
      </p:sp>
      <p:sp>
        <p:nvSpPr>
          <p:cNvPr id="11" name="Marcador de contenido 6"/>
          <p:cNvSpPr>
            <a:spLocks noGrp="1"/>
          </p:cNvSpPr>
          <p:nvPr>
            <p:ph sz="quarter" idx="10"/>
          </p:nvPr>
        </p:nvSpPr>
        <p:spPr>
          <a:xfrm>
            <a:off x="280988" y="969963"/>
            <a:ext cx="8639175" cy="358775"/>
          </a:xfrm>
        </p:spPr>
        <p:txBody>
          <a:bodyPr/>
          <a:lstStyle/>
          <a:p>
            <a:r>
              <a:rPr lang="es-ES" dirty="0">
                <a:solidFill>
                  <a:srgbClr val="FF9300"/>
                </a:solidFill>
              </a:rPr>
              <a:t>La diabetes </a:t>
            </a:r>
            <a:r>
              <a:rPr lang="es-ES" dirty="0">
                <a:solidFill>
                  <a:srgbClr val="056F8E"/>
                </a:solidFill>
              </a:rPr>
              <a:t>no discrimina, actuemos contra la diabetes ¡YA!</a:t>
            </a:r>
            <a:endParaRPr lang="en-US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238077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3"/>
          <p:cNvSpPr>
            <a:spLocks noGrp="1"/>
          </p:cNvSpPr>
          <p:nvPr>
            <p:ph idx="1"/>
          </p:nvPr>
        </p:nvSpPr>
        <p:spPr>
          <a:xfrm>
            <a:off x="4372198" y="1944045"/>
            <a:ext cx="4547353" cy="2174574"/>
          </a:xfrm>
        </p:spPr>
        <p:txBody>
          <a:bodyPr/>
          <a:lstStyle/>
          <a:p>
            <a:r>
              <a:rPr lang="es-ES_tradnl" dirty="0">
                <a:solidFill>
                  <a:srgbClr val="135379"/>
                </a:solidFill>
              </a:rPr>
              <a:t>Ofrece una selección de las mejores webs, apps y blogs sobre diabetes en Internet. Cada una de ellas cuenta con una </a:t>
            </a:r>
            <a:r>
              <a:rPr lang="es-ES_tradnl" b="1" dirty="0">
                <a:solidFill>
                  <a:srgbClr val="135379"/>
                </a:solidFill>
              </a:rPr>
              <a:t>ficha técnica personalizada </a:t>
            </a:r>
            <a:r>
              <a:rPr lang="es-ES_tradnl" dirty="0">
                <a:solidFill>
                  <a:srgbClr val="135379"/>
                </a:solidFill>
              </a:rPr>
              <a:t>con imágenes propias dónde se describe la información más relevante y se recomiendan los apartados más útiles para el usuario así como webs, apps y blogs similares.</a:t>
            </a:r>
            <a:endParaRPr lang="es-ES_tradnl" dirty="0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1094318" y="969963"/>
            <a:ext cx="7825845" cy="358775"/>
          </a:xfrm>
        </p:spPr>
        <p:txBody>
          <a:bodyPr/>
          <a:lstStyle/>
          <a:p>
            <a:pPr algn="just" eaLnBrk="1" hangingPunct="1"/>
            <a:r>
              <a:rPr lang="es-ES_tradnl" altLang="en-US" dirty="0">
                <a:solidFill>
                  <a:srgbClr val="056F8E"/>
                </a:solidFill>
              </a:rPr>
              <a:t>MÁS DE </a:t>
            </a:r>
            <a:r>
              <a:rPr lang="es-ES_tradnl" altLang="en-US" b="1" dirty="0">
                <a:solidFill>
                  <a:srgbClr val="056F8E"/>
                </a:solidFill>
              </a:rPr>
              <a:t>300</a:t>
            </a:r>
            <a:r>
              <a:rPr lang="es-ES_tradnl" altLang="en-US" dirty="0">
                <a:solidFill>
                  <a:srgbClr val="056F8E"/>
                </a:solidFill>
              </a:rPr>
              <a:t> WEB’S APP’S Y BLOG’S</a:t>
            </a:r>
            <a:endParaRPr lang="es-ES_tradnl" altLang="en-US" sz="1600" dirty="0">
              <a:solidFill>
                <a:srgbClr val="056F8E"/>
              </a:solidFill>
            </a:endParaRPr>
          </a:p>
        </p:txBody>
      </p:sp>
      <p:pic>
        <p:nvPicPr>
          <p:cNvPr id="58370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686" y="1430981"/>
            <a:ext cx="4300512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255" y="790575"/>
            <a:ext cx="881063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ítulo 1"/>
          <p:cNvSpPr txBox="1">
            <a:spLocks/>
          </p:cNvSpPr>
          <p:nvPr/>
        </p:nvSpPr>
        <p:spPr bwMode="auto">
          <a:xfrm>
            <a:off x="4372198" y="1593173"/>
            <a:ext cx="4129087" cy="451301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just" eaLnBrk="1" hangingPunct="1">
              <a:buFont typeface="+mj-lt" charset="0"/>
              <a:buNone/>
            </a:pPr>
            <a:endParaRPr lang="es-ES_tradnl" altLang="en-US" sz="1400" dirty="0">
              <a:solidFill>
                <a:srgbClr val="E5810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  <p:sp>
        <p:nvSpPr>
          <p:cNvPr id="11" name="Marcador de contenido 4"/>
          <p:cNvSpPr txBox="1">
            <a:spLocks/>
          </p:cNvSpPr>
          <p:nvPr/>
        </p:nvSpPr>
        <p:spPr bwMode="auto">
          <a:xfrm>
            <a:off x="1162051" y="1328738"/>
            <a:ext cx="8639175" cy="3587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rgbClr val="135379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 err="1">
                <a:solidFill>
                  <a:srgbClr val="E5810A"/>
                </a:solidFill>
              </a:rPr>
              <a:t>Diabeweb</a:t>
            </a:r>
            <a:r>
              <a:rPr lang="es-ES_tradnl" dirty="0">
                <a:solidFill>
                  <a:srgbClr val="E5810A"/>
                </a:solidFill>
              </a:rPr>
              <a:t> es tu buscador de referencia en el ámbito de la Diabetes. </a:t>
            </a:r>
            <a:br>
              <a:rPr lang="es-ES_tradnl" dirty="0">
                <a:solidFill>
                  <a:srgbClr val="E5810A"/>
                </a:solidFill>
              </a:rPr>
            </a:br>
            <a:endParaRPr lang="es-ES_tradnl" dirty="0">
              <a:solidFill>
                <a:srgbClr val="E581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72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1085850" y="969963"/>
            <a:ext cx="7834313" cy="358775"/>
          </a:xfrm>
        </p:spPr>
        <p:txBody>
          <a:bodyPr/>
          <a:lstStyle/>
          <a:p>
            <a:r>
              <a:rPr lang="es-ES_tradnl" altLang="en-US">
                <a:solidFill>
                  <a:srgbClr val="086589"/>
                </a:solidFill>
                <a:ea typeface="Arial" charset="0"/>
                <a:cs typeface="Arial" charset="0"/>
              </a:rPr>
              <a:t>COMITÉ CIENTÍFICO</a:t>
            </a:r>
            <a:endParaRPr lang="es-ES_tradnl" altLang="en-US" sz="1600">
              <a:solidFill>
                <a:srgbClr val="086589"/>
              </a:solidFill>
              <a:ea typeface="Arial" charset="0"/>
              <a:cs typeface="Arial" charset="0"/>
            </a:endParaRPr>
          </a:p>
          <a:p>
            <a:r>
              <a:rPr lang="es-ES_tradnl" dirty="0"/>
              <a:t>	</a:t>
            </a:r>
          </a:p>
        </p:txBody>
      </p:sp>
      <p:pic>
        <p:nvPicPr>
          <p:cNvPr id="5939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" y="758031"/>
            <a:ext cx="819150" cy="78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1" descr="Captura de pantalla 2016-01-05 a la(s) 17.10.37.pn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2" b="83427" l="9894" r="97527">
                        <a14:foregroundMark x1="33392" y1="62335" x2="46113" y2="70056"/>
                        <a14:foregroundMark x1="41343" y1="53861" x2="32155" y2="72881"/>
                        <a14:foregroundMark x1="55654" y1="54426" x2="52297" y2="72128"/>
                        <a14:foregroundMark x1="67138" y1="55179" x2="64664" y2="69492"/>
                        <a14:foregroundMark x1="87633" y1="56121" x2="84099" y2="69868"/>
                        <a14:foregroundMark x1="86572" y1="52542" x2="94876" y2="66478"/>
                        <a14:foregroundMark x1="79859" y1="71186" x2="93993" y2="70810"/>
                        <a14:foregroundMark x1="78622" y1="72128" x2="93640" y2="72881"/>
                        <a14:foregroundMark x1="94523" y1="67797" x2="95936" y2="73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6277"/>
          <a:stretch>
            <a:fillRect/>
          </a:stretch>
        </p:blipFill>
        <p:spPr bwMode="auto">
          <a:xfrm>
            <a:off x="676275" y="1658938"/>
            <a:ext cx="25860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3"/>
          <p:cNvSpPr txBox="1">
            <a:spLocks/>
          </p:cNvSpPr>
          <p:nvPr/>
        </p:nvSpPr>
        <p:spPr bwMode="auto">
          <a:xfrm>
            <a:off x="4372198" y="1944045"/>
            <a:ext cx="4547353" cy="217457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600" kern="12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>
                <a:solidFill>
                  <a:srgbClr val="135379"/>
                </a:solidFill>
              </a:rPr>
              <a:t>Para asegurar el acceso a una información de calidad, </a:t>
            </a:r>
            <a:r>
              <a:rPr lang="es-ES_tradnl" dirty="0" err="1">
                <a:solidFill>
                  <a:srgbClr val="135379"/>
                </a:solidFill>
              </a:rPr>
              <a:t>Diabeweb</a:t>
            </a:r>
            <a:r>
              <a:rPr lang="es-ES_tradnl" dirty="0">
                <a:solidFill>
                  <a:srgbClr val="135379"/>
                </a:solidFill>
              </a:rPr>
              <a:t> cuenta con un </a:t>
            </a:r>
            <a:r>
              <a:rPr lang="es-ES_tradnl" b="1" dirty="0">
                <a:solidFill>
                  <a:srgbClr val="135379"/>
                </a:solidFill>
              </a:rPr>
              <a:t>comité científico encargado de seleccionar las webs, apps y blogs</a:t>
            </a:r>
            <a:r>
              <a:rPr lang="es-ES_tradnl" dirty="0">
                <a:solidFill>
                  <a:srgbClr val="135379"/>
                </a:solidFill>
              </a:rPr>
              <a:t>, así como describir y recomendar los apartados más útiles para el usuario.</a:t>
            </a:r>
            <a:br>
              <a:rPr lang="es-ES_tradnl" dirty="0">
                <a:solidFill>
                  <a:srgbClr val="135379"/>
                </a:solidFill>
              </a:rPr>
            </a:br>
            <a:endParaRPr lang="es-ES_tradnl" dirty="0"/>
          </a:p>
        </p:txBody>
      </p:sp>
      <p:sp>
        <p:nvSpPr>
          <p:cNvPr id="10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48374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1154430" y="969963"/>
            <a:ext cx="7765733" cy="358775"/>
          </a:xfrm>
        </p:spPr>
        <p:txBody>
          <a:bodyPr/>
          <a:lstStyle/>
          <a:p>
            <a:r>
              <a:rPr lang="es-ES_tradnl" altLang="en-US">
                <a:solidFill>
                  <a:srgbClr val="086589"/>
                </a:solidFill>
                <a:ea typeface="Arial" charset="0"/>
                <a:cs typeface="Arial" charset="0"/>
              </a:rPr>
              <a:t>BUSCADOR INTELIGENTE</a:t>
            </a:r>
            <a:endParaRPr lang="es-ES_tradnl" altLang="en-US" sz="1600">
              <a:solidFill>
                <a:srgbClr val="086589"/>
              </a:solidFill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pic>
        <p:nvPicPr>
          <p:cNvPr id="60418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0330" y="1544320"/>
            <a:ext cx="4058209" cy="227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7805" y="767556"/>
            <a:ext cx="936625" cy="76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arcador de contenido 3"/>
          <p:cNvSpPr txBox="1">
            <a:spLocks/>
          </p:cNvSpPr>
          <p:nvPr/>
        </p:nvSpPr>
        <p:spPr bwMode="auto">
          <a:xfrm>
            <a:off x="4372198" y="1944045"/>
            <a:ext cx="4547353" cy="217457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600" kern="12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dirty="0">
                <a:solidFill>
                  <a:srgbClr val="135379"/>
                </a:solidFill>
              </a:rPr>
              <a:t>La plataforma cuenta con un </a:t>
            </a:r>
            <a:r>
              <a:rPr lang="es-ES_tradnl" b="1" dirty="0">
                <a:solidFill>
                  <a:srgbClr val="135379"/>
                </a:solidFill>
              </a:rPr>
              <a:t>buscador inteligente</a:t>
            </a:r>
            <a:r>
              <a:rPr lang="es-ES_tradnl" dirty="0">
                <a:solidFill>
                  <a:srgbClr val="135379"/>
                </a:solidFill>
              </a:rPr>
              <a:t> que permite, además de buscar por palabras clave, agilizar la búsqueda filtrando por tipos de diabetes, temáticas, valoraciones, recomendaciones y fecha de actualización.</a:t>
            </a:r>
          </a:p>
        </p:txBody>
      </p:sp>
      <p:sp>
        <p:nvSpPr>
          <p:cNvPr id="10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1497100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1210944" y="969963"/>
            <a:ext cx="7709219" cy="358775"/>
          </a:xfrm>
        </p:spPr>
        <p:txBody>
          <a:bodyPr/>
          <a:lstStyle/>
          <a:p>
            <a:r>
              <a:rPr lang="es-ES_tradnl" altLang="en-US" dirty="0">
                <a:solidFill>
                  <a:srgbClr val="086589"/>
                </a:solidFill>
                <a:ea typeface="Arial" charset="0"/>
                <a:cs typeface="Arial" charset="0"/>
              </a:rPr>
              <a:t>VALORACIONES</a:t>
            </a:r>
            <a:endParaRPr lang="es-ES_tradnl" altLang="en-US" sz="1600" dirty="0">
              <a:solidFill>
                <a:srgbClr val="086589"/>
              </a:solidFill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pic>
        <p:nvPicPr>
          <p:cNvPr id="61442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3206" y="1563688"/>
            <a:ext cx="4278275" cy="239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69" y="769937"/>
            <a:ext cx="930275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contenido 3"/>
          <p:cNvSpPr txBox="1">
            <a:spLocks/>
          </p:cNvSpPr>
          <p:nvPr/>
        </p:nvSpPr>
        <p:spPr bwMode="auto">
          <a:xfrm>
            <a:off x="4372198" y="1944045"/>
            <a:ext cx="4547353" cy="217457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600" kern="12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altLang="en-US" dirty="0" err="1">
                <a:solidFill>
                  <a:srgbClr val="056F8E"/>
                </a:solidFill>
              </a:rPr>
              <a:t>Diabeweb</a:t>
            </a:r>
            <a:r>
              <a:rPr lang="es-ES_tradnl" altLang="en-US" dirty="0">
                <a:solidFill>
                  <a:srgbClr val="056F8E"/>
                </a:solidFill>
              </a:rPr>
              <a:t> contiene un </a:t>
            </a:r>
            <a:r>
              <a:rPr lang="es-ES_tradnl" altLang="en-US" b="1" dirty="0">
                <a:solidFill>
                  <a:srgbClr val="056F8E"/>
                </a:solidFill>
              </a:rPr>
              <a:t>doble sistema de valoración</a:t>
            </a:r>
            <a:r>
              <a:rPr lang="es-ES_tradnl" altLang="en-US" dirty="0">
                <a:solidFill>
                  <a:srgbClr val="056F8E"/>
                </a:solidFill>
              </a:rPr>
              <a:t>: </a:t>
            </a:r>
            <a:r>
              <a:rPr lang="es-ES_tradnl" altLang="en-US" b="1" dirty="0">
                <a:solidFill>
                  <a:srgbClr val="056F8E"/>
                </a:solidFill>
              </a:rPr>
              <a:t>uno inicial </a:t>
            </a:r>
            <a:r>
              <a:rPr lang="es-ES_tradnl" altLang="en-US" dirty="0">
                <a:solidFill>
                  <a:srgbClr val="056F8E"/>
                </a:solidFill>
              </a:rPr>
              <a:t>establecido a través de criterios estandarizados por parte del comité científico y </a:t>
            </a:r>
            <a:r>
              <a:rPr lang="es-ES_tradnl" altLang="en-US" b="1" dirty="0">
                <a:solidFill>
                  <a:srgbClr val="056F8E"/>
                </a:solidFill>
              </a:rPr>
              <a:t>otro por parte de los usuarios</a:t>
            </a:r>
            <a:r>
              <a:rPr lang="es-ES_tradnl" altLang="en-US" dirty="0">
                <a:solidFill>
                  <a:srgbClr val="056F8E"/>
                </a:solidFill>
              </a:rPr>
              <a:t> ofreciéndoles la posibilidad de valorar la selección de contenidos presentados y/o compartirlos en las redes sociales para conocer su opinión.</a:t>
            </a:r>
            <a:endParaRPr lang="es-ES_tradnl" dirty="0">
              <a:solidFill>
                <a:srgbClr val="056F8E"/>
              </a:solidFill>
            </a:endParaRPr>
          </a:p>
        </p:txBody>
      </p:sp>
      <p:sp>
        <p:nvSpPr>
          <p:cNvPr id="10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55157901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1049019" y="969963"/>
            <a:ext cx="7871144" cy="358775"/>
          </a:xfrm>
        </p:spPr>
        <p:txBody>
          <a:bodyPr/>
          <a:lstStyle/>
          <a:p>
            <a:r>
              <a:rPr lang="es-ES_tradnl" altLang="en-US" dirty="0">
                <a:solidFill>
                  <a:srgbClr val="086589"/>
                </a:solidFill>
                <a:ea typeface="Arial" charset="0"/>
                <a:cs typeface="Arial" charset="0"/>
              </a:rPr>
              <a:t>DIABEWEB PRO</a:t>
            </a:r>
            <a:endParaRPr lang="es-ES_tradnl" altLang="en-US" sz="1600" dirty="0">
              <a:solidFill>
                <a:srgbClr val="086589"/>
              </a:solidFill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pic>
        <p:nvPicPr>
          <p:cNvPr id="62467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69" y="804069"/>
            <a:ext cx="768350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6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120" y="1586185"/>
            <a:ext cx="4114800" cy="230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Marcador de contenido 3"/>
          <p:cNvSpPr txBox="1">
            <a:spLocks/>
          </p:cNvSpPr>
          <p:nvPr/>
        </p:nvSpPr>
        <p:spPr bwMode="auto">
          <a:xfrm>
            <a:off x="4372198" y="1944045"/>
            <a:ext cx="4547353" cy="217457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600" kern="12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altLang="en-US" dirty="0" err="1">
                <a:solidFill>
                  <a:srgbClr val="056F8E"/>
                </a:solidFill>
              </a:rPr>
              <a:t>Diabeweb</a:t>
            </a:r>
            <a:r>
              <a:rPr lang="es-ES_tradnl" altLang="en-US" dirty="0">
                <a:solidFill>
                  <a:srgbClr val="056F8E"/>
                </a:solidFill>
              </a:rPr>
              <a:t> PRO es el </a:t>
            </a:r>
            <a:r>
              <a:rPr lang="es-ES_tradnl" altLang="en-US" b="1" dirty="0">
                <a:solidFill>
                  <a:srgbClr val="056F8E"/>
                </a:solidFill>
              </a:rPr>
              <a:t>espacio exclusivo para profesionales </a:t>
            </a:r>
            <a:r>
              <a:rPr lang="es-ES_tradnl" altLang="en-US" dirty="0">
                <a:solidFill>
                  <a:srgbClr val="056F8E"/>
                </a:solidFill>
              </a:rPr>
              <a:t>sanitarios, donde encontrarás enlaces seleccionados y recomendaciones para ayudar a tus pacientes. Además, podrás crear tu perfil personalizado con ‘Favoritos’ y acceder a </a:t>
            </a:r>
            <a:r>
              <a:rPr lang="es-ES_tradnl" altLang="en-US" b="1" dirty="0">
                <a:solidFill>
                  <a:srgbClr val="056F8E"/>
                </a:solidFill>
              </a:rPr>
              <a:t>contenidos únicos sobre formación, eventos, noticias y publicaciones.</a:t>
            </a:r>
            <a:br>
              <a:rPr lang="es-ES_tradnl" altLang="en-US" dirty="0">
                <a:solidFill>
                  <a:srgbClr val="056F8E"/>
                </a:solidFill>
              </a:rPr>
            </a:br>
            <a:endParaRPr lang="es-ES_tradnl" dirty="0">
              <a:solidFill>
                <a:srgbClr val="056F8E"/>
              </a:solidFill>
            </a:endParaRPr>
          </a:p>
        </p:txBody>
      </p:sp>
      <p:sp>
        <p:nvSpPr>
          <p:cNvPr id="10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449554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121" y="1586185"/>
            <a:ext cx="4114798" cy="2307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1098759" y="969963"/>
            <a:ext cx="7821404" cy="358775"/>
          </a:xfrm>
        </p:spPr>
        <p:txBody>
          <a:bodyPr/>
          <a:lstStyle/>
          <a:p>
            <a:r>
              <a:rPr lang="es-ES_tradnl" altLang="en-US" dirty="0">
                <a:solidFill>
                  <a:srgbClr val="086589"/>
                </a:solidFill>
                <a:ea typeface="Arial" charset="0"/>
                <a:cs typeface="Arial" charset="0"/>
              </a:rPr>
              <a:t>MIS LISTAS</a:t>
            </a:r>
            <a:endParaRPr lang="es-ES_tradnl" altLang="en-US" sz="1600" dirty="0">
              <a:solidFill>
                <a:srgbClr val="086589"/>
              </a:solidFill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35" y="824971"/>
            <a:ext cx="648758" cy="648758"/>
          </a:xfrm>
          <a:prstGeom prst="rect">
            <a:avLst/>
          </a:prstGeom>
        </p:spPr>
      </p:pic>
      <p:sp>
        <p:nvSpPr>
          <p:cNvPr id="9" name="Marcador de contenido 3"/>
          <p:cNvSpPr txBox="1">
            <a:spLocks/>
          </p:cNvSpPr>
          <p:nvPr/>
        </p:nvSpPr>
        <p:spPr bwMode="auto">
          <a:xfrm>
            <a:off x="4372198" y="1944045"/>
            <a:ext cx="4547353" cy="2174574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600" kern="1200">
                <a:solidFill>
                  <a:srgbClr val="3D3D3D"/>
                </a:solidFill>
                <a:latin typeface="Century Gothic" charset="0"/>
                <a:ea typeface="Century Gothic" charset="0"/>
                <a:cs typeface="Century Gothic" charset="0"/>
              </a:defRPr>
            </a:lvl1pPr>
            <a:lvl2pPr marL="971550" indent="-5143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3716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828800" indent="-4572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AutoNum type="arabicPeriod"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+mj-lt"/>
              <a:buNone/>
              <a:defRPr sz="1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altLang="en-US" b="1" dirty="0">
                <a:solidFill>
                  <a:srgbClr val="056F8E"/>
                </a:solidFill>
              </a:rPr>
              <a:t>Mis listas </a:t>
            </a:r>
            <a:r>
              <a:rPr lang="es-ES_tradnl" altLang="en-US" dirty="0">
                <a:solidFill>
                  <a:srgbClr val="056F8E"/>
                </a:solidFill>
              </a:rPr>
              <a:t>es una </a:t>
            </a:r>
            <a:r>
              <a:rPr lang="es-ES_tradnl" altLang="en-US" b="1" dirty="0">
                <a:solidFill>
                  <a:srgbClr val="056F8E"/>
                </a:solidFill>
              </a:rPr>
              <a:t>herramienta</a:t>
            </a:r>
            <a:r>
              <a:rPr lang="es-ES_tradnl" altLang="en-US" dirty="0">
                <a:solidFill>
                  <a:srgbClr val="056F8E"/>
                </a:solidFill>
              </a:rPr>
              <a:t> con la que los </a:t>
            </a:r>
            <a:r>
              <a:rPr lang="es-ES_tradnl" altLang="en-US" b="1" dirty="0">
                <a:solidFill>
                  <a:srgbClr val="056F8E"/>
                </a:solidFill>
              </a:rPr>
              <a:t>profesionales sanitarios </a:t>
            </a:r>
            <a:r>
              <a:rPr lang="es-ES_tradnl" altLang="en-US" dirty="0">
                <a:solidFill>
                  <a:srgbClr val="056F8E"/>
                </a:solidFill>
              </a:rPr>
              <a:t>pueden orientar a sus pacientes recetando aquellos recursos online que se adecuen más a sus necesidades. </a:t>
            </a:r>
          </a:p>
          <a:p>
            <a:br>
              <a:rPr lang="es-ES_tradnl" altLang="en-US" dirty="0">
                <a:solidFill>
                  <a:srgbClr val="056F8E"/>
                </a:solidFill>
              </a:rPr>
            </a:br>
            <a:endParaRPr lang="es-ES_tradnl" dirty="0">
              <a:solidFill>
                <a:srgbClr val="056F8E"/>
              </a:solidFill>
            </a:endParaRPr>
          </a:p>
        </p:txBody>
      </p:sp>
      <p:sp>
        <p:nvSpPr>
          <p:cNvPr id="10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072691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668" y="1477911"/>
            <a:ext cx="5638800" cy="11562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267" y="1354579"/>
            <a:ext cx="1829540" cy="15012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668" y="2375630"/>
            <a:ext cx="4267199" cy="42203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5586" y="2994269"/>
            <a:ext cx="4253086" cy="31652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538" y="2918070"/>
            <a:ext cx="4724462" cy="2542930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1103337" y="969963"/>
            <a:ext cx="7816826" cy="358775"/>
          </a:xfrm>
        </p:spPr>
        <p:txBody>
          <a:bodyPr/>
          <a:lstStyle/>
          <a:p>
            <a:r>
              <a:rPr lang="es-ES_tradnl" dirty="0"/>
              <a:t>¿Cómo funciona?</a:t>
            </a:r>
          </a:p>
        </p:txBody>
      </p:sp>
      <p:sp>
        <p:nvSpPr>
          <p:cNvPr id="14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335" y="824971"/>
            <a:ext cx="648758" cy="64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525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1103337" y="969963"/>
            <a:ext cx="7816826" cy="358775"/>
          </a:xfrm>
        </p:spPr>
        <p:txBody>
          <a:bodyPr/>
          <a:lstStyle/>
          <a:p>
            <a:r>
              <a:rPr lang="es-ES_tradnl" dirty="0"/>
              <a:t>¿Cómo funciona?</a:t>
            </a:r>
          </a:p>
        </p:txBody>
      </p:sp>
      <p:sp>
        <p:nvSpPr>
          <p:cNvPr id="14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35" y="824971"/>
            <a:ext cx="648758" cy="6487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77" y="1473729"/>
            <a:ext cx="4379574" cy="433144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490" y="1851675"/>
            <a:ext cx="5495239" cy="1759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5644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1103337" y="969963"/>
            <a:ext cx="7816826" cy="358775"/>
          </a:xfrm>
        </p:spPr>
        <p:txBody>
          <a:bodyPr/>
          <a:lstStyle/>
          <a:p>
            <a:r>
              <a:rPr lang="es-ES_tradnl" dirty="0"/>
              <a:t>¿Cómo funciona?</a:t>
            </a:r>
          </a:p>
        </p:txBody>
      </p:sp>
      <p:sp>
        <p:nvSpPr>
          <p:cNvPr id="14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35" y="824971"/>
            <a:ext cx="648758" cy="6487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2977" y="1473729"/>
            <a:ext cx="4371876" cy="43238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0813" y="1689921"/>
            <a:ext cx="5332800" cy="608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88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1103337" y="969963"/>
            <a:ext cx="7816826" cy="358775"/>
          </a:xfrm>
        </p:spPr>
        <p:txBody>
          <a:bodyPr/>
          <a:lstStyle/>
          <a:p>
            <a:r>
              <a:rPr lang="es-ES_tradnl" dirty="0"/>
              <a:t>¿Cómo funciona?</a:t>
            </a:r>
          </a:p>
        </p:txBody>
      </p:sp>
      <p:sp>
        <p:nvSpPr>
          <p:cNvPr id="14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  <p:pic>
        <p:nvPicPr>
          <p:cNvPr id="15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35" y="824971"/>
            <a:ext cx="648758" cy="64875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1486" y="1972829"/>
            <a:ext cx="4677448" cy="3677487"/>
          </a:xfrm>
          <a:prstGeom prst="rect">
            <a:avLst/>
          </a:prstGeom>
        </p:spPr>
      </p:pic>
      <p:pic>
        <p:nvPicPr>
          <p:cNvPr id="10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744" y="1473729"/>
            <a:ext cx="4964543" cy="43733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757" y="1911062"/>
            <a:ext cx="3369348" cy="48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90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TextBox 1"/>
          <p:cNvSpPr txBox="1">
            <a:spLocks noChangeArrowheads="1"/>
          </p:cNvSpPr>
          <p:nvPr/>
        </p:nvSpPr>
        <p:spPr bwMode="auto">
          <a:xfrm>
            <a:off x="2420938" y="76200"/>
            <a:ext cx="1857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s-ES_tradnl" altLang="en-US" sz="180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951421" y="1224261"/>
            <a:ext cx="7666608" cy="2621953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Diabetes en cifras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Salud e </a:t>
            </a:r>
            <a:r>
              <a:rPr lang="es-ES_tradnl" altLang="en-US" sz="2000" b="1" dirty="0">
                <a:solidFill>
                  <a:srgbClr val="056F8E"/>
                </a:solidFill>
              </a:rPr>
              <a:t>I</a:t>
            </a:r>
            <a:r>
              <a:rPr lang="es-ES_tradnl" altLang="en-US" sz="200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nternet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Internet y el profesional sanitario</a:t>
            </a: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 err="1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Diabeweb</a:t>
            </a:r>
            <a:endParaRPr lang="es-ES_tradnl" altLang="en-US" sz="2000" dirty="0">
              <a:solidFill>
                <a:srgbClr val="BFBFBF"/>
              </a:solidFill>
              <a:latin typeface="Century Gothic" charset="0"/>
              <a:ea typeface="Century Gothic" charset="0"/>
              <a:cs typeface="Century Gothic" charset="0"/>
            </a:endParaRPr>
          </a:p>
          <a:p>
            <a:pPr marL="342900" indent="-342900">
              <a:lnSpc>
                <a:spcPct val="150000"/>
              </a:lnSpc>
              <a:buBlip>
                <a:blip r:embed="rId2"/>
              </a:buBlip>
            </a:pPr>
            <a:r>
              <a:rPr lang="es-ES_tradnl" altLang="en-US" sz="2000" dirty="0">
                <a:solidFill>
                  <a:srgbClr val="BFBFBF"/>
                </a:solidFill>
                <a:latin typeface="Century Gothic" charset="0"/>
                <a:ea typeface="Century Gothic" charset="0"/>
                <a:cs typeface="Century Gothic" charset="0"/>
              </a:rPr>
              <a:t>Lo mejor de Diabetes en la red</a:t>
            </a:r>
            <a:endParaRPr lang="es-ES_tradnl" sz="2000" dirty="0">
              <a:solidFill>
                <a:srgbClr val="BFBFBF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419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0280" y="1473729"/>
            <a:ext cx="6705461" cy="2941728"/>
          </a:xfrm>
          <a:prstGeom prst="rect">
            <a:avLst/>
          </a:prstGeom>
        </p:spPr>
      </p:pic>
      <p:sp>
        <p:nvSpPr>
          <p:cNvPr id="4" name="Marcador de contenido 3"/>
          <p:cNvSpPr>
            <a:spLocks noGrp="1"/>
          </p:cNvSpPr>
          <p:nvPr>
            <p:ph sz="quarter" idx="10"/>
          </p:nvPr>
        </p:nvSpPr>
        <p:spPr>
          <a:xfrm>
            <a:off x="1160280" y="969963"/>
            <a:ext cx="7759883" cy="358775"/>
          </a:xfrm>
        </p:spPr>
        <p:txBody>
          <a:bodyPr/>
          <a:lstStyle/>
          <a:p>
            <a:r>
              <a:rPr lang="es-ES_tradnl" b="1" dirty="0">
                <a:solidFill>
                  <a:srgbClr val="E5810A"/>
                </a:solidFill>
              </a:rPr>
              <a:t>¡Anímate y crea tu primera lista de recursos online sobre diabetes!</a:t>
            </a:r>
          </a:p>
        </p:txBody>
      </p:sp>
      <p:pic>
        <p:nvPicPr>
          <p:cNvPr id="6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35" y="824971"/>
            <a:ext cx="648758" cy="648758"/>
          </a:xfrm>
          <a:prstGeom prst="rect">
            <a:avLst/>
          </a:prstGeom>
        </p:spPr>
      </p:pic>
      <p:sp>
        <p:nvSpPr>
          <p:cNvPr id="7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3973621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Un apartado exclusivo dónde podrás descargar materiales para ti y para tu paciente.</a:t>
            </a:r>
            <a:br>
              <a:rPr lang="es-ES_tradnl" dirty="0"/>
            </a:br>
            <a:br>
              <a:rPr lang="es-ES_tradnl" dirty="0"/>
            </a:br>
            <a:br>
              <a:rPr lang="es-ES_tradnl" dirty="0"/>
            </a:br>
            <a:endParaRPr lang="es-ES_tradnl" dirty="0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0"/>
          </p:nvPr>
        </p:nvSpPr>
        <p:spPr>
          <a:xfrm>
            <a:off x="1101407" y="969963"/>
            <a:ext cx="7818756" cy="358775"/>
          </a:xfrm>
        </p:spPr>
        <p:txBody>
          <a:bodyPr/>
          <a:lstStyle/>
          <a:p>
            <a:r>
              <a:rPr lang="es-ES_tradnl" altLang="en-US" dirty="0">
                <a:solidFill>
                  <a:srgbClr val="086589"/>
                </a:solidFill>
                <a:ea typeface="Arial" charset="0"/>
                <a:cs typeface="Arial" charset="0"/>
              </a:rPr>
              <a:t>MATERIALES</a:t>
            </a:r>
            <a:endParaRPr lang="es-ES_tradnl" altLang="en-US" sz="1600" dirty="0">
              <a:solidFill>
                <a:srgbClr val="086589"/>
              </a:solidFill>
              <a:ea typeface="Arial" charset="0"/>
              <a:cs typeface="Arial" charset="0"/>
            </a:endParaRPr>
          </a:p>
          <a:p>
            <a:endParaRPr lang="es-ES_tradnl" dirty="0"/>
          </a:p>
        </p:txBody>
      </p:sp>
      <p:pic>
        <p:nvPicPr>
          <p:cNvPr id="6349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669" y="810418"/>
            <a:ext cx="820738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15A54C2-B70B-2144-8691-0BEAB411A7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01173" y="897695"/>
            <a:ext cx="5753100" cy="431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C52579-91D7-6849-A0B7-601E53D1758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1245" y="1328738"/>
            <a:ext cx="5275531" cy="375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7815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57534"/>
            <a:ext cx="8678990" cy="4304499"/>
          </a:xfrm>
          <a:prstGeom prst="rect">
            <a:avLst/>
          </a:prstGeom>
        </p:spPr>
      </p:pic>
      <p:sp>
        <p:nvSpPr>
          <p:cNvPr id="8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0656724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629" y="2653987"/>
            <a:ext cx="1444686" cy="11745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48384" y="1442371"/>
            <a:ext cx="246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056F8E"/>
                </a:solidFill>
                <a:latin typeface="Century Gothic" charset="0"/>
                <a:ea typeface="Century Gothic" charset="0"/>
                <a:cs typeface="Century Gothic" charset="0"/>
              </a:rPr>
              <a:t>¡Y Twitter!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84065" y="1845855"/>
            <a:ext cx="2463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solidFill>
                  <a:srgbClr val="E5810A"/>
                </a:solidFill>
                <a:latin typeface="Century Gothic" charset="0"/>
                <a:ea typeface="Century Gothic" charset="0"/>
                <a:cs typeface="Century Gothic" charset="0"/>
              </a:rPr>
              <a:t>@</a:t>
            </a:r>
            <a:r>
              <a:rPr lang="es-ES_tradnl" sz="2400" b="1" dirty="0" err="1">
                <a:solidFill>
                  <a:srgbClr val="E5810A"/>
                </a:solidFill>
                <a:latin typeface="Century Gothic" charset="0"/>
                <a:ea typeface="Century Gothic" charset="0"/>
                <a:cs typeface="Century Gothic" charset="0"/>
              </a:rPr>
              <a:t>diabeweb</a:t>
            </a:r>
            <a:endParaRPr lang="es-ES_tradnl" sz="2400" b="1" dirty="0">
              <a:solidFill>
                <a:srgbClr val="E5810A"/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82860" y="1100667"/>
            <a:ext cx="4428067" cy="3437467"/>
            <a:chOff x="3167448" y="798699"/>
            <a:chExt cx="5391666" cy="41474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67448" y="798699"/>
              <a:ext cx="5391666" cy="414743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63758" y="976799"/>
              <a:ext cx="4294909" cy="2594595"/>
            </a:xfrm>
            <a:prstGeom prst="rect">
              <a:avLst/>
            </a:prstGeom>
          </p:spPr>
        </p:pic>
      </p:grpSp>
      <p:sp>
        <p:nvSpPr>
          <p:cNvPr id="11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331343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B1B9EA06-7213-9C42-9259-C5500B6E92AB}"/>
              </a:ext>
            </a:extLst>
          </p:cNvPr>
          <p:cNvSpPr/>
          <p:nvPr/>
        </p:nvSpPr>
        <p:spPr>
          <a:xfrm>
            <a:off x="2376893" y="3279139"/>
            <a:ext cx="6767107" cy="684019"/>
          </a:xfrm>
          <a:prstGeom prst="rect">
            <a:avLst/>
          </a:prstGeom>
          <a:solidFill>
            <a:srgbClr val="3332CB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2088715-DCA3-A54D-95BE-2BB6A53AD207}"/>
              </a:ext>
            </a:extLst>
          </p:cNvPr>
          <p:cNvSpPr/>
          <p:nvPr/>
        </p:nvSpPr>
        <p:spPr>
          <a:xfrm>
            <a:off x="2376892" y="1580488"/>
            <a:ext cx="6767107" cy="1472882"/>
          </a:xfrm>
          <a:prstGeom prst="rect">
            <a:avLst/>
          </a:prstGeom>
          <a:solidFill>
            <a:srgbClr val="DC0832">
              <a:alpha val="1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10"/>
          </p:nvPr>
        </p:nvSpPr>
        <p:spPr>
          <a:xfrm>
            <a:off x="1101726" y="969963"/>
            <a:ext cx="7818437" cy="358775"/>
          </a:xfrm>
        </p:spPr>
        <p:txBody>
          <a:bodyPr/>
          <a:lstStyle/>
          <a:p>
            <a:r>
              <a:rPr lang="es-ES_tradnl" dirty="0">
                <a:solidFill>
                  <a:srgbClr val="DD0832"/>
                </a:solidFill>
              </a:rPr>
              <a:t>Avalado por</a:t>
            </a:r>
          </a:p>
        </p:txBody>
      </p:sp>
      <p:sp>
        <p:nvSpPr>
          <p:cNvPr id="7" name="Título 5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 err="1"/>
              <a:t>Diabeweb</a:t>
            </a:r>
            <a:endParaRPr lang="es-ES_tradnl" dirty="0"/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8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988" y="849463"/>
            <a:ext cx="820738" cy="67710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0B7CDFC-6B0B-0A4D-9CC4-FB3E6BFC09F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105" y="1938895"/>
            <a:ext cx="1028608" cy="6919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824C037-5EA8-3F4F-A372-2E0D7EBBCE9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6931" y="3205329"/>
            <a:ext cx="710956" cy="75086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E1A4C8D-9046-5C45-973F-13F103D54CCE}"/>
              </a:ext>
            </a:extLst>
          </p:cNvPr>
          <p:cNvSpPr txBox="1"/>
          <p:nvPr/>
        </p:nvSpPr>
        <p:spPr>
          <a:xfrm>
            <a:off x="2376895" y="3313143"/>
            <a:ext cx="64180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Century Gothic" panose="020B0502020202020204" pitchFamily="34" charset="0"/>
              </a:rPr>
              <a:t>Diabeweb</a:t>
            </a:r>
            <a:r>
              <a:rPr lang="es-ES" sz="1400" dirty="0">
                <a:latin typeface="Century Gothic" panose="020B0502020202020204" pitchFamily="34" charset="0"/>
              </a:rPr>
              <a:t> cuenta con el aval de FEDE, Federación Española de Diabetes, el órgano representativo del colectivo diabético en España.</a:t>
            </a:r>
            <a:endParaRPr lang="es-ES" sz="140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5D1E21E-BEED-BB4D-9FB7-0C7F5472E421}"/>
              </a:ext>
            </a:extLst>
          </p:cNvPr>
          <p:cNvSpPr txBox="1"/>
          <p:nvPr/>
        </p:nvSpPr>
        <p:spPr>
          <a:xfrm>
            <a:off x="2376892" y="1700094"/>
            <a:ext cx="64180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latin typeface="Century Gothic" panose="020B0502020202020204" pitchFamily="34" charset="0"/>
              </a:rPr>
              <a:t>Diabeweb</a:t>
            </a:r>
            <a:r>
              <a:rPr lang="es-ES" sz="1400" dirty="0">
                <a:latin typeface="Century Gothic" panose="020B0502020202020204" pitchFamily="34" charset="0"/>
              </a:rPr>
              <a:t> cuenta con el aval de la Fundación </a:t>
            </a:r>
            <a:r>
              <a:rPr lang="es-ES" sz="1400" dirty="0" err="1">
                <a:latin typeface="Century Gothic" panose="020B0502020202020204" pitchFamily="34" charset="0"/>
              </a:rPr>
              <a:t>redGDPS</a:t>
            </a:r>
            <a:r>
              <a:rPr lang="es-ES" sz="1400" dirty="0">
                <a:latin typeface="Century Gothic" panose="020B0502020202020204" pitchFamily="34" charset="0"/>
              </a:rPr>
              <a:t> y su colaboración en la selección y descripción del contenido.</a:t>
            </a:r>
          </a:p>
          <a:p>
            <a:endParaRPr lang="es-ES" sz="1400" dirty="0">
              <a:latin typeface="Century Gothic" panose="020B0502020202020204" pitchFamily="34" charset="0"/>
            </a:endParaRPr>
          </a:p>
          <a:p>
            <a:pPr lvl="2"/>
            <a:r>
              <a:rPr lang="es-ES" sz="1400" dirty="0">
                <a:latin typeface="Century Gothic" panose="020B0502020202020204" pitchFamily="34" charset="0"/>
              </a:rPr>
              <a:t>Además, establece un sello distintivo y una recomendación de aquellas páginas que considera más relevantes </a:t>
            </a:r>
            <a:endParaRPr lang="es-ES" sz="1400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F824AF79-7ED4-AF45-AF5F-B42095335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1113" y="2411212"/>
            <a:ext cx="448701" cy="4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571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609" y="1048334"/>
            <a:ext cx="8765865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3" invalidUrl="http://www.ncbi.nlm.nih.gov/pubmed/?term=Hasty RT[Author]&amp;cauthor=true&amp;cauthor_uid=24778001"/>
              </a:rPr>
              <a:t>Hasty RT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4" invalidUrl="http://www.ncbi.nlm.nih.gov/pubmed/?term=Garbalosa RC[Author]&amp;cauthor=true&amp;cauthor_uid=24778001"/>
              </a:rPr>
              <a:t>Garbalosa RC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5" invalidUrl="http://www.ncbi.nlm.nih.gov/pubmed/?term=Barbato VA[Author]&amp;cauthor=true&amp;cauthor_uid=24778001"/>
              </a:rPr>
              <a:t>Barbato VA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6" invalidUrl="http://www.ncbi.nlm.nih.gov/pubmed/?term=Valdes PJ Jr[Author]&amp;cauthor=true&amp;cauthor_uid=24778001"/>
              </a:rPr>
              <a:t>Valdes PJ Jr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7" invalidUrl="http://www.ncbi.nlm.nih.gov/pubmed/?term=Powers DW[Author]&amp;cauthor=true&amp;cauthor_uid=24778001"/>
              </a:rPr>
              <a:t>Powers DW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8" invalidUrl="http://www.ncbi.nlm.nih.gov/pubmed/?term=Hernandez E[Author]&amp;cauthor=true&amp;cauthor_uid=24778001"/>
              </a:rPr>
              <a:t>Hernandez 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9" invalidUrl="http://www.ncbi.nlm.nih.gov/pubmed/?term=John JS[Author]&amp;cauthor=true&amp;cauthor_uid=24778001"/>
              </a:rPr>
              <a:t>John JS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et al. Wikipedia vs peer-reviewed medical literature for information about the 10 most costly medical conditions. J Am Osteopath Assoc. 2014 May;114(5):368-73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10" invalidUrl="http://www.ncbi.nlm.nih.gov/pubmed/?term=Ortego Centeno N[Author]&amp;cauthor=true&amp;cauthor_uid=19376539"/>
              </a:rPr>
              <a:t>Ortego Centeno 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11" invalidUrl="http://www.ncbi.nlm.nih.gov/pubmed/?term=Barnosi Mar%C3%ADn AC[Author]&amp;cauthor=true&amp;cauthor_uid=19376539"/>
              </a:rPr>
              <a:t>Barnosi Marín AC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12" invalidUrl="http://www.ncbi.nlm.nih.gov/pubmed/?term=Sime%C3%B3n Aznar CP[Author]&amp;cauthor=true&amp;cauthor_uid=19376539"/>
              </a:rPr>
              <a:t>Simeón Aznar CP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,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13" invalidUrl="http://www.ncbi.nlm.nih.gov/pubmed/?term=Ortego Jurado M[Author]&amp;cauthor=true&amp;cauthor_uid=19376539"/>
              </a:rPr>
              <a:t>Ortego Jurado M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Búsqueda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información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en Internet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por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parte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pacientes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diferentes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Comunidades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Autónomas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con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enfermedades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autoinmunitarias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crónicas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Med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Clin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(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Barc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). 2009 Oct 3;133(12):467-71. 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S Donna, J M Lee. Mobile Health Applications for Diabetes and Endocrinology: Promise and Peril?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Pediatr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Diabetes. 2013 June ; 14(4) 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Marin-Torres V,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Valverde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J, Sánchez M,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Sáenz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M I,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Polentinos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-Castro E,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Garrido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A. Internet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como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fuente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información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sobre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salud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en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pacientes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atención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primaria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y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su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influencia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en la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relación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médico-paciente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. Aten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Primaria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. 2013;45(1):46-53 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Aleixandre-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Benavent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R. Fuentes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Información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en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Ciencias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la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salud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en Internet.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Panace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@ 2011;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vol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XII (33 ): 112-120.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Iñesta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García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A. Webs y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buscadores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en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Ciencias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la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Salud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[Internet]. 2. ª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edición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. Madrid: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Escuela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Nacional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Sanidad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-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Instituto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Salud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Carlos III; 2012 [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acceso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13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febrero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2014].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Disponible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en: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14"/>
              </a:rPr>
              <a:t>http://gesdoc.isciii.es/gesdoccontroller?action=download&amp;id=20/12/2012- c4cf662b7d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Joan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Carles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Juárez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Giménez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JC. Fuentes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Información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Biomédica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CedimCat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2009[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acceso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13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febrero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2014]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Disponible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en: 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  <a:hlinkClick r:id="rId15"/>
              </a:rPr>
              <a:t>http://www.cedimcat.info/html/es/dir2471/doc26734.html#Bloc3</a:t>
            </a:r>
            <a:endParaRPr lang="en-US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Di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Censo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A,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Bayley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L, Haynes B.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Accesing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pre-appraised evidence: fine-tuning the 5S model into a 6S model EBN 2009; 12 (4): 99-101.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Muñoz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Nuñez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CF,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Sendra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Portero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F. Google y PubMed para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médicos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: ¿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cómo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buscar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información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sin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perderse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?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Radiología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. 2013; 55(S1):S37-S46.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>
              <a:spcBef>
                <a:spcPts val="600"/>
              </a:spcBef>
            </a:pPr>
            <a:endParaRPr lang="es-ES_tradnl" sz="1050" dirty="0"/>
          </a:p>
          <a:p>
            <a:pPr marL="171450" lvl="0" indent="-171450">
              <a:buFont typeface="Arial" charset="0"/>
              <a:buChar char="•"/>
            </a:pPr>
            <a:endParaRPr lang="es-ES_tradnl" sz="105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BIBLIOGRAFÍA</a:t>
            </a:r>
          </a:p>
        </p:txBody>
      </p:sp>
    </p:spTree>
    <p:extLst>
      <p:ext uri="{BB962C8B-B14F-4D97-AF65-F5344CB8AC3E}">
        <p14:creationId xmlns:p14="http://schemas.microsoft.com/office/powerpoint/2010/main" val="122230018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7609" y="1048334"/>
            <a:ext cx="8765865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Marqués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Sánchez P,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Fernández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Peña R, Cabrera León A et al. La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sostenibilidad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del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sistema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sanitario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desde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una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perspectiva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redes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sociales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una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propuesta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para la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promoción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hábitos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saludables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y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apoyo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social. Rev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Esp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Salud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Pública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2013; 87:307-315. 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Balkhi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A M, Olsen B, 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Lazaroe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L, Silverstein J,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Geffken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G R. Paging Dr. Google: Parents’ Report  of Internet Use for Type 1 Diabetes Management. Diabetes Care 2015;38:e18–e19 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IDF Diabetes Atlas 7</a:t>
            </a:r>
            <a:r>
              <a:rPr lang="en-US" sz="1000" baseline="30000" dirty="0">
                <a:latin typeface="Century Gothic" charset="0"/>
                <a:ea typeface="Century Gothic" charset="0"/>
                <a:cs typeface="Century Gothic" charset="0"/>
              </a:rPr>
              <a:t>th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Edition (2015).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Producido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por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International Diabetes Federation.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Disponible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en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: http://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diabetesatlas.org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/resources/2015-atlas.html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e-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pacientes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: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cómo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nos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pueden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ayudar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a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cuidar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major la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salud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(2007).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Producido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por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Dr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Tom Ferguson con el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Grupo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Trabajo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Aceadémico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de e-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Pacientes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. 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Informe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50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mejores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apps de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salud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en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español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(2015).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Producido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n-US" sz="1000" dirty="0" err="1">
                <a:latin typeface="Century Gothic" charset="0"/>
                <a:ea typeface="Century Gothic" charset="0"/>
                <a:cs typeface="Century Gothic" charset="0"/>
              </a:rPr>
              <a:t>por</a:t>
            </a:r>
            <a:r>
              <a:rPr lang="en-US" sz="1000" dirty="0">
                <a:latin typeface="Century Gothic" charset="0"/>
                <a:ea typeface="Century Gothic" charset="0"/>
                <a:cs typeface="Century Gothic" charset="0"/>
              </a:rPr>
              <a:t> The app intelligence. 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Diabetes en las redes sociales (2014). Informe producido por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Janssen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Observer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2.0.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ocumentos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disponible en: 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  <a:hlinkClick r:id="rId3"/>
              </a:rPr>
              <a:t>www.janssen.es/janssen-observer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Engaging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patients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through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social media.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Is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healthcare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ready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for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empowered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and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digitally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demanding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patients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? (2014). Producido por IMS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Institute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for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Healthcare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Informatics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.  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Last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night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the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internet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saved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my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life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(2015). Digital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Health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Report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producido por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PushDoctor.co.uk</a:t>
            </a:r>
            <a:endParaRPr lang="es-ES" sz="1000" dirty="0">
              <a:latin typeface="Century Gothic" charset="0"/>
              <a:ea typeface="Century Gothic" charset="0"/>
              <a:cs typeface="Century Gothic" charset="0"/>
            </a:endParaRP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s-ES_tradnl" sz="1000" dirty="0" err="1">
                <a:latin typeface="Century Gothic" charset="0"/>
                <a:ea typeface="Century Gothic" charset="0"/>
                <a:cs typeface="Century Gothic" charset="0"/>
              </a:rPr>
              <a:t>Insight</a:t>
            </a:r>
            <a:r>
              <a:rPr lang="es-ES_tradnl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_tradnl" sz="1000" dirty="0" err="1">
                <a:latin typeface="Century Gothic" charset="0"/>
                <a:ea typeface="Century Gothic" charset="0"/>
                <a:cs typeface="Century Gothic" charset="0"/>
              </a:rPr>
              <a:t>Driven</a:t>
            </a:r>
            <a:r>
              <a:rPr lang="es-ES_tradnl" sz="1000" dirty="0">
                <a:latin typeface="Century Gothic" charset="0"/>
                <a:ea typeface="Century Gothic" charset="0"/>
                <a:cs typeface="Century Gothic" charset="0"/>
              </a:rPr>
              <a:t> </a:t>
            </a:r>
            <a:r>
              <a:rPr lang="es-ES_tradnl" sz="1000" dirty="0" err="1">
                <a:latin typeface="Century Gothic" charset="0"/>
                <a:ea typeface="Century Gothic" charset="0"/>
                <a:cs typeface="Century Gothic" charset="0"/>
              </a:rPr>
              <a:t>Health</a:t>
            </a:r>
            <a:r>
              <a:rPr lang="es-ES_tradnl" sz="1000" dirty="0">
                <a:latin typeface="Century Gothic" charset="0"/>
                <a:ea typeface="Century Gothic" charset="0"/>
                <a:cs typeface="Century Gothic" charset="0"/>
              </a:rPr>
              <a:t> tomando el pulso a los médicos (digitales) de hoy, 2013, Accenture.</a:t>
            </a:r>
          </a:p>
          <a:p>
            <a:pPr marL="171450" lvl="0" indent="-171450">
              <a:spcBef>
                <a:spcPts val="600"/>
              </a:spcBef>
              <a:buFont typeface="Arial" charset="0"/>
              <a:buChar char="•"/>
            </a:pPr>
            <a:r>
              <a:rPr lang="es-ES_tradnl" sz="1000" dirty="0">
                <a:latin typeface="Century Gothic" charset="0"/>
                <a:ea typeface="Century Gothic" charset="0"/>
                <a:cs typeface="Century Gothic" charset="0"/>
              </a:rPr>
              <a:t>Estudio realizado por Canal Diabetes en colaboración con </a:t>
            </a:r>
            <a:r>
              <a:rPr lang="es-ES_tradnl" sz="1000" dirty="0" err="1">
                <a:latin typeface="Century Gothic" charset="0"/>
                <a:ea typeface="Century Gothic" charset="0"/>
                <a:cs typeface="Century Gothic" charset="0"/>
              </a:rPr>
              <a:t>DiabeWeb</a:t>
            </a:r>
            <a:r>
              <a:rPr lang="es-ES_tradnl" sz="1000" dirty="0">
                <a:latin typeface="Century Gothic" charset="0"/>
                <a:ea typeface="Century Gothic" charset="0"/>
                <a:cs typeface="Century Gothic" charset="0"/>
              </a:rPr>
              <a:t>. 3ª </a:t>
            </a:r>
            <a:r>
              <a:rPr lang="es-ES_tradnl" sz="1000" dirty="0" err="1">
                <a:latin typeface="Century Gothic" charset="0"/>
                <a:ea typeface="Century Gothic" charset="0"/>
                <a:cs typeface="Century Gothic" charset="0"/>
              </a:rPr>
              <a:t>Edici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ón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Diabetes </a:t>
            </a:r>
            <a:r>
              <a:rPr lang="es-ES" sz="1000" dirty="0" err="1">
                <a:latin typeface="Century Gothic" charset="0"/>
                <a:ea typeface="Century Gothic" charset="0"/>
                <a:cs typeface="Century Gothic" charset="0"/>
              </a:rPr>
              <a:t>Experience</a:t>
            </a:r>
            <a:r>
              <a:rPr lang="es-ES" sz="1000" dirty="0">
                <a:latin typeface="Century Gothic" charset="0"/>
                <a:ea typeface="Century Gothic" charset="0"/>
                <a:cs typeface="Century Gothic" charset="0"/>
              </a:rPr>
              <a:t> Day.</a:t>
            </a:r>
            <a:endParaRPr lang="es-ES_tradnl" sz="10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BIBLIOGRAFÍA</a:t>
            </a:r>
          </a:p>
        </p:txBody>
      </p:sp>
    </p:spTree>
    <p:extLst>
      <p:ext uri="{BB962C8B-B14F-4D97-AF65-F5344CB8AC3E}">
        <p14:creationId xmlns:p14="http://schemas.microsoft.com/office/powerpoint/2010/main" val="14197995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40884" y="1244198"/>
            <a:ext cx="3462232" cy="664778"/>
          </a:xfrm>
        </p:spPr>
        <p:txBody>
          <a:bodyPr/>
          <a:lstStyle/>
          <a:p>
            <a:r>
              <a:rPr lang="es-ES_tradnl" dirty="0">
                <a:solidFill>
                  <a:srgbClr val="056F8E"/>
                </a:solidFill>
              </a:rPr>
              <a:t>MUCHAS GRACIAS</a:t>
            </a:r>
          </a:p>
        </p:txBody>
      </p:sp>
      <p:sp>
        <p:nvSpPr>
          <p:cNvPr id="4" name="Rectangle 8"/>
          <p:cNvSpPr/>
          <p:nvPr/>
        </p:nvSpPr>
        <p:spPr>
          <a:xfrm>
            <a:off x="3360956" y="1908976"/>
            <a:ext cx="2422087" cy="278163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3445457" y="2081760"/>
            <a:ext cx="2253083" cy="1844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274214" y="4007783"/>
            <a:ext cx="2595567" cy="425326"/>
          </a:xfrm>
        </p:spPr>
        <p:txBody>
          <a:bodyPr/>
          <a:lstStyle/>
          <a:p>
            <a:r>
              <a:rPr lang="en-US" sz="1400" dirty="0" err="1">
                <a:solidFill>
                  <a:srgbClr val="056F8E"/>
                </a:solidFill>
              </a:rPr>
              <a:t>Delegado</a:t>
            </a:r>
            <a:r>
              <a:rPr lang="en-US" sz="1400" dirty="0">
                <a:solidFill>
                  <a:srgbClr val="056F8E"/>
                </a:solidFill>
              </a:rPr>
              <a:t>/a:__________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21267771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1727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28260" y="118574"/>
            <a:ext cx="3659039" cy="252893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49" y="2589766"/>
            <a:ext cx="3659151" cy="243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8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0871" y="3060679"/>
            <a:ext cx="4358475" cy="1354812"/>
          </a:xfrm>
          <a:prstGeom prst="rect">
            <a:avLst/>
          </a:prstGeom>
        </p:spPr>
      </p:pic>
      <p:sp>
        <p:nvSpPr>
          <p:cNvPr id="13" name="Título 1"/>
          <p:cNvSpPr>
            <a:spLocks noGrp="1"/>
          </p:cNvSpPr>
          <p:nvPr>
            <p:ph type="title"/>
          </p:nvPr>
        </p:nvSpPr>
        <p:spPr>
          <a:xfrm>
            <a:off x="1922977" y="58555"/>
            <a:ext cx="6996574" cy="839140"/>
          </a:xfrm>
        </p:spPr>
        <p:txBody>
          <a:bodyPr/>
          <a:lstStyle/>
          <a:p>
            <a:r>
              <a:rPr lang="es-ES_tradnl" dirty="0"/>
              <a:t>SALUD E INTERNET</a:t>
            </a:r>
          </a:p>
        </p:txBody>
      </p:sp>
      <p:sp>
        <p:nvSpPr>
          <p:cNvPr id="15" name="Marcador de contenido 1"/>
          <p:cNvSpPr>
            <a:spLocks noGrp="1"/>
          </p:cNvSpPr>
          <p:nvPr>
            <p:ph idx="1"/>
          </p:nvPr>
        </p:nvSpPr>
        <p:spPr>
          <a:xfrm>
            <a:off x="280669" y="1430473"/>
            <a:ext cx="8638881" cy="2985018"/>
          </a:xfrm>
        </p:spPr>
        <p:txBody>
          <a:bodyPr/>
          <a:lstStyle/>
          <a:p>
            <a:r>
              <a:rPr lang="es-ES_tradnl" dirty="0">
                <a:solidFill>
                  <a:srgbClr val="056F8E"/>
                </a:solidFill>
              </a:rPr>
              <a:t>La búsqueda de información de salud en Internet se da en el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>
                <a:solidFill>
                  <a:srgbClr val="056F8E"/>
                </a:solidFill>
              </a:rPr>
              <a:t>	</a:t>
            </a:r>
            <a:r>
              <a:rPr lang="es-ES_tradnl" b="1" dirty="0">
                <a:solidFill>
                  <a:srgbClr val="FF9300"/>
                </a:solidFill>
              </a:rPr>
              <a:t>53%</a:t>
            </a:r>
            <a:r>
              <a:rPr lang="es-ES_tradnl" dirty="0">
                <a:solidFill>
                  <a:srgbClr val="FF9300"/>
                </a:solidFill>
              </a:rPr>
              <a:t> </a:t>
            </a:r>
            <a:r>
              <a:rPr lang="es-ES_tradnl" dirty="0">
                <a:solidFill>
                  <a:srgbClr val="056F8E"/>
                </a:solidFill>
              </a:rPr>
              <a:t>de la población adulta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>
                <a:solidFill>
                  <a:srgbClr val="056F8E"/>
                </a:solidFill>
              </a:rPr>
              <a:t>	</a:t>
            </a:r>
            <a:r>
              <a:rPr lang="es-ES_tradnl" b="1" dirty="0">
                <a:solidFill>
                  <a:srgbClr val="FF9300"/>
                </a:solidFill>
              </a:rPr>
              <a:t>83%</a:t>
            </a:r>
            <a:r>
              <a:rPr lang="es-ES_tradnl" dirty="0">
                <a:solidFill>
                  <a:srgbClr val="056F8E"/>
                </a:solidFill>
              </a:rPr>
              <a:t> de la población de 25-44 años</a:t>
            </a:r>
          </a:p>
          <a:p>
            <a:endParaRPr lang="es-ES_tradnl" dirty="0">
              <a:solidFill>
                <a:srgbClr val="056F8E"/>
              </a:solidFill>
            </a:endParaRPr>
          </a:p>
          <a:p>
            <a:r>
              <a:rPr lang="es-ES_tradnl" dirty="0">
                <a:solidFill>
                  <a:srgbClr val="056F8E"/>
                </a:solidFill>
              </a:rPr>
              <a:t>Un </a:t>
            </a:r>
            <a:r>
              <a:rPr lang="es-ES_tradnl" b="1" dirty="0">
                <a:solidFill>
                  <a:srgbClr val="FF9300"/>
                </a:solidFill>
              </a:rPr>
              <a:t>62%</a:t>
            </a:r>
            <a:r>
              <a:rPr lang="es-ES_tradnl" dirty="0">
                <a:solidFill>
                  <a:srgbClr val="FF9300"/>
                </a:solidFill>
              </a:rPr>
              <a:t> </a:t>
            </a:r>
            <a:r>
              <a:rPr lang="es-ES_tradnl" dirty="0">
                <a:solidFill>
                  <a:srgbClr val="056F8E"/>
                </a:solidFill>
              </a:rPr>
              <a:t>considera que Internet es una buena fuente de información médica</a:t>
            </a:r>
          </a:p>
        </p:txBody>
      </p:sp>
    </p:spTree>
    <p:extLst>
      <p:ext uri="{BB962C8B-B14F-4D97-AF65-F5344CB8AC3E}">
        <p14:creationId xmlns:p14="http://schemas.microsoft.com/office/powerpoint/2010/main" val="119268460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5146</TotalTime>
  <Words>2608</Words>
  <Application>Microsoft Macintosh PowerPoint</Application>
  <PresentationFormat>Presentación en pantalla (16:9)</PresentationFormat>
  <Paragraphs>330</Paragraphs>
  <Slides>78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3</vt:i4>
      </vt:variant>
      <vt:variant>
        <vt:lpstr>Títulos de diapositiva</vt:lpstr>
      </vt:variant>
      <vt:variant>
        <vt:i4>78</vt:i4>
      </vt:variant>
    </vt:vector>
  </HeadingPairs>
  <TitlesOfParts>
    <vt:vector size="89" baseType="lpstr">
      <vt:lpstr>ＭＳ Ｐゴシック</vt:lpstr>
      <vt:lpstr>Arial</vt:lpstr>
      <vt:lpstr>Calibri</vt:lpstr>
      <vt:lpstr>Century Gothic</vt:lpstr>
      <vt:lpstr>Courier New</vt:lpstr>
      <vt:lpstr>Helvetica Light</vt:lpstr>
      <vt:lpstr>Wingdings</vt:lpstr>
      <vt:lpstr>Default Theme</vt:lpstr>
      <vt:lpstr>Hoja de cálculo</vt:lpstr>
      <vt:lpstr>Worksheet</vt:lpstr>
      <vt:lpstr>Excel.Chart.8</vt:lpstr>
      <vt:lpstr>Presentación de PowerPoint</vt:lpstr>
      <vt:lpstr>Presentación de PowerPoint</vt:lpstr>
      <vt:lpstr>Presentación de PowerPoint</vt:lpstr>
      <vt:lpstr>DIABETES EN CIFRAS</vt:lpstr>
      <vt:lpstr>DIABETES EN CIFRAS</vt:lpstr>
      <vt:lpstr>DIABETES EN CIFRAS</vt:lpstr>
      <vt:lpstr>Presentación de PowerPoint</vt:lpstr>
      <vt:lpstr>Presentación de PowerPoint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SALUT E INTERNET</vt:lpstr>
      <vt:lpstr>SALUD E INTERNET</vt:lpstr>
      <vt:lpstr>SALUD E INTERNET</vt:lpstr>
      <vt:lpstr> 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SALUD E INTERNET</vt:lpstr>
      <vt:lpstr>Presentación de PowerPoint</vt:lpstr>
      <vt:lpstr>Presentación de PowerPoint</vt:lpstr>
      <vt:lpstr>Presentación de PowerPoint</vt:lpstr>
      <vt:lpstr>Presentación de PowerPoint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INTERNET Y EL PROFESIONAL SANITARIO</vt:lpstr>
      <vt:lpstr>Presentación de PowerPoint</vt:lpstr>
      <vt:lpstr>Presentación de PowerPoint</vt:lpstr>
      <vt:lpstr>Diabeweb</vt:lpstr>
      <vt:lpstr>Diabeweb</vt:lpstr>
      <vt:lpstr>Diabeweb</vt:lpstr>
      <vt:lpstr>Diabeweb</vt:lpstr>
      <vt:lpstr>Diabeweb</vt:lpstr>
      <vt:lpstr>Diabeweb</vt:lpstr>
      <vt:lpstr>Diabeweb</vt:lpstr>
      <vt:lpstr>Diabeweb</vt:lpstr>
      <vt:lpstr>Diabeweb</vt:lpstr>
      <vt:lpstr>Diabeweb</vt:lpstr>
      <vt:lpstr>Diabeweb</vt:lpstr>
      <vt:lpstr>Diabeweb</vt:lpstr>
      <vt:lpstr>Diabeweb</vt:lpstr>
      <vt:lpstr>Diabeweb</vt:lpstr>
      <vt:lpstr>Diabeweb</vt:lpstr>
      <vt:lpstr>BIBLIOGRAFÍA</vt:lpstr>
      <vt:lpstr>BIBLIOGRAFÍA</vt:lpstr>
      <vt:lpstr>MUCHAS GRACIAS</vt:lpstr>
      <vt:lpstr>Presentación de PowerPoint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Martí Solà</dc:creator>
  <cp:lastModifiedBy>Usuario de Microsoft Office</cp:lastModifiedBy>
  <cp:revision>318</cp:revision>
  <cp:lastPrinted>2016-01-05T14:53:28Z</cp:lastPrinted>
  <dcterms:created xsi:type="dcterms:W3CDTF">2016-01-21T15:56:44Z</dcterms:created>
  <dcterms:modified xsi:type="dcterms:W3CDTF">2018-07-03T13:10:27Z</dcterms:modified>
</cp:coreProperties>
</file>