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3"/>
  </p:notesMasterIdLst>
  <p:handoutMasterIdLst>
    <p:handoutMasterId r:id="rId224"/>
  </p:handoutMasterIdLst>
  <p:sldIdLst>
    <p:sldId id="567" r:id="rId2"/>
    <p:sldId id="568" r:id="rId3"/>
    <p:sldId id="767" r:id="rId4"/>
    <p:sldId id="864" r:id="rId5"/>
    <p:sldId id="865" r:id="rId6"/>
    <p:sldId id="572" r:id="rId7"/>
    <p:sldId id="768" r:id="rId8"/>
    <p:sldId id="866" r:id="rId9"/>
    <p:sldId id="577" r:id="rId10"/>
    <p:sldId id="578" r:id="rId11"/>
    <p:sldId id="579" r:id="rId12"/>
    <p:sldId id="732" r:id="rId13"/>
    <p:sldId id="733" r:id="rId14"/>
    <p:sldId id="580" r:id="rId15"/>
    <p:sldId id="581" r:id="rId16"/>
    <p:sldId id="582" r:id="rId17"/>
    <p:sldId id="583" r:id="rId18"/>
    <p:sldId id="734" r:id="rId19"/>
    <p:sldId id="735" r:id="rId20"/>
    <p:sldId id="584" r:id="rId21"/>
    <p:sldId id="585" r:id="rId22"/>
    <p:sldId id="586" r:id="rId23"/>
    <p:sldId id="587" r:id="rId24"/>
    <p:sldId id="588" r:id="rId25"/>
    <p:sldId id="736" r:id="rId26"/>
    <p:sldId id="589" r:id="rId27"/>
    <p:sldId id="590" r:id="rId28"/>
    <p:sldId id="591" r:id="rId29"/>
    <p:sldId id="592" r:id="rId30"/>
    <p:sldId id="593" r:id="rId31"/>
    <p:sldId id="594" r:id="rId32"/>
    <p:sldId id="595" r:id="rId33"/>
    <p:sldId id="596" r:id="rId34"/>
    <p:sldId id="597" r:id="rId35"/>
    <p:sldId id="598" r:id="rId36"/>
    <p:sldId id="628" r:id="rId37"/>
    <p:sldId id="635" r:id="rId38"/>
    <p:sldId id="636" r:id="rId39"/>
    <p:sldId id="638" r:id="rId40"/>
    <p:sldId id="639" r:id="rId41"/>
    <p:sldId id="640" r:id="rId42"/>
    <p:sldId id="599" r:id="rId43"/>
    <p:sldId id="737" r:id="rId44"/>
    <p:sldId id="769" r:id="rId45"/>
    <p:sldId id="649" r:id="rId46"/>
    <p:sldId id="650" r:id="rId47"/>
    <p:sldId id="605" r:id="rId48"/>
    <p:sldId id="606" r:id="rId49"/>
    <p:sldId id="607" r:id="rId50"/>
    <p:sldId id="651" r:id="rId51"/>
    <p:sldId id="652" r:id="rId52"/>
    <p:sldId id="653" r:id="rId53"/>
    <p:sldId id="611" r:id="rId54"/>
    <p:sldId id="612" r:id="rId55"/>
    <p:sldId id="613" r:id="rId56"/>
    <p:sldId id="614" r:id="rId57"/>
    <p:sldId id="615" r:id="rId58"/>
    <p:sldId id="770" r:id="rId59"/>
    <p:sldId id="618" r:id="rId60"/>
    <p:sldId id="619" r:id="rId61"/>
    <p:sldId id="620" r:id="rId62"/>
    <p:sldId id="621" r:id="rId63"/>
    <p:sldId id="622" r:id="rId64"/>
    <p:sldId id="623" r:id="rId65"/>
    <p:sldId id="761" r:id="rId66"/>
    <p:sldId id="762" r:id="rId67"/>
    <p:sldId id="772" r:id="rId68"/>
    <p:sldId id="773" r:id="rId69"/>
    <p:sldId id="774" r:id="rId70"/>
    <p:sldId id="766" r:id="rId71"/>
    <p:sldId id="624" r:id="rId72"/>
    <p:sldId id="686" r:id="rId73"/>
    <p:sldId id="685" r:id="rId74"/>
    <p:sldId id="730" r:id="rId75"/>
    <p:sldId id="771" r:id="rId76"/>
    <p:sldId id="627" r:id="rId77"/>
    <p:sldId id="775" r:id="rId78"/>
    <p:sldId id="358" r:id="rId79"/>
    <p:sldId id="776" r:id="rId80"/>
    <p:sldId id="777" r:id="rId81"/>
    <p:sldId id="362" r:id="rId82"/>
    <p:sldId id="363" r:id="rId83"/>
    <p:sldId id="365" r:id="rId84"/>
    <p:sldId id="368" r:id="rId85"/>
    <p:sldId id="778" r:id="rId86"/>
    <p:sldId id="369" r:id="rId87"/>
    <p:sldId id="779" r:id="rId88"/>
    <p:sldId id="780" r:id="rId89"/>
    <p:sldId id="376" r:id="rId90"/>
    <p:sldId id="781" r:id="rId91"/>
    <p:sldId id="782" r:id="rId92"/>
    <p:sldId id="783" r:id="rId93"/>
    <p:sldId id="784" r:id="rId94"/>
    <p:sldId id="786" r:id="rId95"/>
    <p:sldId id="787" r:id="rId96"/>
    <p:sldId id="788" r:id="rId97"/>
    <p:sldId id="663" r:id="rId98"/>
    <p:sldId id="785" r:id="rId99"/>
    <p:sldId id="387" r:id="rId100"/>
    <p:sldId id="390" r:id="rId101"/>
    <p:sldId id="789" r:id="rId102"/>
    <p:sldId id="790" r:id="rId103"/>
    <p:sldId id="791" r:id="rId104"/>
    <p:sldId id="399" r:id="rId105"/>
    <p:sldId id="792" r:id="rId106"/>
    <p:sldId id="793" r:id="rId107"/>
    <p:sldId id="415" r:id="rId108"/>
    <p:sldId id="794" r:id="rId109"/>
    <p:sldId id="795" r:id="rId110"/>
    <p:sldId id="796" r:id="rId111"/>
    <p:sldId id="797" r:id="rId112"/>
    <p:sldId id="422" r:id="rId113"/>
    <p:sldId id="798" r:id="rId114"/>
    <p:sldId id="799" r:id="rId115"/>
    <p:sldId id="426" r:id="rId116"/>
    <p:sldId id="800" r:id="rId117"/>
    <p:sldId id="801" r:id="rId118"/>
    <p:sldId id="430" r:id="rId119"/>
    <p:sldId id="802" r:id="rId120"/>
    <p:sldId id="803" r:id="rId121"/>
    <p:sldId id="804" r:id="rId122"/>
    <p:sldId id="439" r:id="rId123"/>
    <p:sldId id="805" r:id="rId124"/>
    <p:sldId id="806" r:id="rId125"/>
    <p:sldId id="754" r:id="rId126"/>
    <p:sldId id="807" r:id="rId127"/>
    <p:sldId id="809" r:id="rId128"/>
    <p:sldId id="672" r:id="rId129"/>
    <p:sldId id="810" r:id="rId130"/>
    <p:sldId id="811" r:id="rId131"/>
    <p:sldId id="812" r:id="rId132"/>
    <p:sldId id="696" r:id="rId133"/>
    <p:sldId id="813" r:id="rId134"/>
    <p:sldId id="814" r:id="rId135"/>
    <p:sldId id="815" r:id="rId136"/>
    <p:sldId id="819" r:id="rId137"/>
    <p:sldId id="700" r:id="rId138"/>
    <p:sldId id="820" r:id="rId139"/>
    <p:sldId id="821" r:id="rId140"/>
    <p:sldId id="535" r:id="rId141"/>
    <p:sldId id="822" r:id="rId142"/>
    <p:sldId id="823" r:id="rId143"/>
    <p:sldId id="543" r:id="rId144"/>
    <p:sldId id="824" r:id="rId145"/>
    <p:sldId id="547" r:id="rId146"/>
    <p:sldId id="825" r:id="rId147"/>
    <p:sldId id="551" r:id="rId148"/>
    <p:sldId id="826" r:id="rId149"/>
    <p:sldId id="758" r:id="rId150"/>
    <p:sldId id="827" r:id="rId151"/>
    <p:sldId id="881" r:id="rId152"/>
    <p:sldId id="882" r:id="rId153"/>
    <p:sldId id="711" r:id="rId154"/>
    <p:sldId id="831" r:id="rId155"/>
    <p:sldId id="883" r:id="rId156"/>
    <p:sldId id="884" r:id="rId157"/>
    <p:sldId id="832" r:id="rId158"/>
    <p:sldId id="456" r:id="rId159"/>
    <p:sldId id="833" r:id="rId160"/>
    <p:sldId id="834" r:id="rId161"/>
    <p:sldId id="460" r:id="rId162"/>
    <p:sldId id="835" r:id="rId163"/>
    <p:sldId id="462" r:id="rId164"/>
    <p:sldId id="836" r:id="rId165"/>
    <p:sldId id="837" r:id="rId166"/>
    <p:sldId id="467" r:id="rId167"/>
    <p:sldId id="838" r:id="rId168"/>
    <p:sldId id="713" r:id="rId169"/>
    <p:sldId id="839" r:id="rId170"/>
    <p:sldId id="715" r:id="rId171"/>
    <p:sldId id="840" r:id="rId172"/>
    <p:sldId id="745" r:id="rId173"/>
    <p:sldId id="841" r:id="rId174"/>
    <p:sldId id="873" r:id="rId175"/>
    <p:sldId id="874" r:id="rId176"/>
    <p:sldId id="875" r:id="rId177"/>
    <p:sldId id="876" r:id="rId178"/>
    <p:sldId id="877" r:id="rId179"/>
    <p:sldId id="878" r:id="rId180"/>
    <p:sldId id="879" r:id="rId181"/>
    <p:sldId id="842" r:id="rId182"/>
    <p:sldId id="741" r:id="rId183"/>
    <p:sldId id="880" r:id="rId184"/>
    <p:sldId id="738" r:id="rId185"/>
    <p:sldId id="844" r:id="rId186"/>
    <p:sldId id="845" r:id="rId187"/>
    <p:sldId id="846" r:id="rId188"/>
    <p:sldId id="403" r:id="rId189"/>
    <p:sldId id="847" r:id="rId190"/>
    <p:sldId id="848" r:id="rId191"/>
    <p:sldId id="500" r:id="rId192"/>
    <p:sldId id="849" r:id="rId193"/>
    <p:sldId id="851" r:id="rId194"/>
    <p:sldId id="509" r:id="rId195"/>
    <p:sldId id="850" r:id="rId196"/>
    <p:sldId id="744" r:id="rId197"/>
    <p:sldId id="743" r:id="rId198"/>
    <p:sldId id="518" r:id="rId199"/>
    <p:sldId id="852" r:id="rId200"/>
    <p:sldId id="853" r:id="rId201"/>
    <p:sldId id="854" r:id="rId202"/>
    <p:sldId id="717" r:id="rId203"/>
    <p:sldId id="855" r:id="rId204"/>
    <p:sldId id="720" r:id="rId205"/>
    <p:sldId id="856" r:id="rId206"/>
    <p:sldId id="723" r:id="rId207"/>
    <p:sldId id="857" r:id="rId208"/>
    <p:sldId id="858" r:id="rId209"/>
    <p:sldId id="726" r:id="rId210"/>
    <p:sldId id="859" r:id="rId211"/>
    <p:sldId id="860" r:id="rId212"/>
    <p:sldId id="867" r:id="rId213"/>
    <p:sldId id="868" r:id="rId214"/>
    <p:sldId id="869" r:id="rId215"/>
    <p:sldId id="870" r:id="rId216"/>
    <p:sldId id="871" r:id="rId217"/>
    <p:sldId id="872" r:id="rId218"/>
    <p:sldId id="647" r:id="rId219"/>
    <p:sldId id="861" r:id="rId220"/>
    <p:sldId id="863" r:id="rId221"/>
    <p:sldId id="862" r:id="rId22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575"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3332CB"/>
    <a:srgbClr val="DC0832"/>
    <a:srgbClr val="FF9300"/>
    <a:srgbClr val="E9ECF4"/>
    <a:srgbClr val="056F8E"/>
    <a:srgbClr val="E5810A"/>
    <a:srgbClr val="BFBFBF"/>
    <a:srgbClr val="DD0832"/>
    <a:srgbClr val="135379"/>
    <a:srgbClr val="3D3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44"/>
    <p:restoredTop sz="87794"/>
  </p:normalViewPr>
  <p:slideViewPr>
    <p:cSldViewPr snapToGrid="0" snapToObjects="1">
      <p:cViewPr varScale="1">
        <p:scale>
          <a:sx n="201" d="100"/>
          <a:sy n="201" d="100"/>
        </p:scale>
        <p:origin x="208" y="200"/>
      </p:cViewPr>
      <p:guideLst>
        <p:guide orient="horz" pos="1575"/>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9" d="100"/>
          <a:sy n="139" d="100"/>
        </p:scale>
        <p:origin x="5776"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handoutMaster" Target="handoutMasters/handout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charts/_rels/chart1.xml.rels><?xml version="1.0" encoding="UTF-8" standalone="yes"?>
<Relationships xmlns="http://schemas.openxmlformats.org/package/2006/relationships"><Relationship Id="rId3" Type="http://schemas.openxmlformats.org/officeDocument/2006/relationships/oleObject" Target="file:////Users/carlavarona/Desktop/Datos_Encuesta_D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arlavarona/Desktop/Datos_Encuesta_D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arlavarona/Desktop/Datos_Encuesta_DED.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08E1D"/>
            </a:solidFill>
            <a:ln>
              <a:noFill/>
            </a:ln>
            <a:effectLst/>
          </c:spPr>
          <c:invertIfNegative val="0"/>
          <c:dPt>
            <c:idx val="0"/>
            <c:invertIfNegative val="0"/>
            <c:bubble3D val="0"/>
            <c:spPr>
              <a:solidFill>
                <a:srgbClr val="F08E1D">
                  <a:alpha val="0"/>
                </a:srgbClr>
              </a:solidFill>
              <a:ln>
                <a:noFill/>
              </a:ln>
              <a:effectLst/>
            </c:spPr>
            <c:extLst>
              <c:ext xmlns:c16="http://schemas.microsoft.com/office/drawing/2014/chart" uri="{C3380CC4-5D6E-409C-BE32-E72D297353CC}">
                <c16:uniqueId val="{00000001-1F3E-EB46-88C4-4824699EF4CC}"/>
              </c:ext>
            </c:extLst>
          </c:dPt>
          <c:dPt>
            <c:idx val="1"/>
            <c:invertIfNegative val="0"/>
            <c:bubble3D val="0"/>
            <c:spPr>
              <a:solidFill>
                <a:srgbClr val="F08E1D">
                  <a:alpha val="0"/>
                </a:srgbClr>
              </a:solidFill>
              <a:ln>
                <a:noFill/>
              </a:ln>
              <a:effectLst/>
            </c:spPr>
            <c:extLst>
              <c:ext xmlns:c16="http://schemas.microsoft.com/office/drawing/2014/chart" uri="{C3380CC4-5D6E-409C-BE32-E72D297353CC}">
                <c16:uniqueId val="{00000003-1F3E-EB46-88C4-4824699EF4CC}"/>
              </c:ext>
            </c:extLst>
          </c:dPt>
          <c:dPt>
            <c:idx val="2"/>
            <c:invertIfNegative val="0"/>
            <c:bubble3D val="0"/>
            <c:spPr>
              <a:solidFill>
                <a:srgbClr val="F08E1D">
                  <a:alpha val="0"/>
                </a:srgbClr>
              </a:solidFill>
              <a:ln>
                <a:noFill/>
              </a:ln>
              <a:effectLst/>
            </c:spPr>
            <c:extLst>
              <c:ext xmlns:c16="http://schemas.microsoft.com/office/drawing/2014/chart" uri="{C3380CC4-5D6E-409C-BE32-E72D297353CC}">
                <c16:uniqueId val="{00000005-1F3E-EB46-88C4-4824699EF4CC}"/>
              </c:ext>
            </c:extLst>
          </c:dPt>
          <c:dPt>
            <c:idx val="3"/>
            <c:invertIfNegative val="0"/>
            <c:bubble3D val="0"/>
            <c:spPr>
              <a:solidFill>
                <a:srgbClr val="F08E1D">
                  <a:alpha val="0"/>
                </a:srgbClr>
              </a:solidFill>
              <a:ln>
                <a:noFill/>
              </a:ln>
              <a:effectLst/>
            </c:spPr>
            <c:extLst>
              <c:ext xmlns:c16="http://schemas.microsoft.com/office/drawing/2014/chart" uri="{C3380CC4-5D6E-409C-BE32-E72D297353CC}">
                <c16:uniqueId val="{00000007-1F3E-EB46-88C4-4824699EF4CC}"/>
              </c:ext>
            </c:extLst>
          </c:dPt>
          <c:dPt>
            <c:idx val="4"/>
            <c:invertIfNegative val="0"/>
            <c:bubble3D val="0"/>
            <c:spPr>
              <a:solidFill>
                <a:srgbClr val="F08E1D">
                  <a:alpha val="0"/>
                </a:srgbClr>
              </a:solidFill>
              <a:ln>
                <a:noFill/>
              </a:ln>
              <a:effectLst/>
            </c:spPr>
            <c:extLst>
              <c:ext xmlns:c16="http://schemas.microsoft.com/office/drawing/2014/chart" uri="{C3380CC4-5D6E-409C-BE32-E72D297353CC}">
                <c16:uniqueId val="{00000009-1F3E-EB46-88C4-4824699EF4CC}"/>
              </c:ext>
            </c:extLst>
          </c:dPt>
          <c:dPt>
            <c:idx val="5"/>
            <c:invertIfNegative val="0"/>
            <c:bubble3D val="0"/>
            <c:spPr>
              <a:solidFill>
                <a:srgbClr val="F08E1D">
                  <a:alpha val="0"/>
                </a:srgbClr>
              </a:solidFill>
              <a:ln>
                <a:noFill/>
              </a:ln>
              <a:effectLst/>
            </c:spPr>
            <c:extLst>
              <c:ext xmlns:c16="http://schemas.microsoft.com/office/drawing/2014/chart" uri="{C3380CC4-5D6E-409C-BE32-E72D297353CC}">
                <c16:uniqueId val="{0000000B-1F3E-EB46-88C4-4824699EF4CC}"/>
              </c:ext>
            </c:extLst>
          </c:dPt>
          <c:dPt>
            <c:idx val="6"/>
            <c:invertIfNegative val="0"/>
            <c:bubble3D val="0"/>
            <c:spPr>
              <a:solidFill>
                <a:schemeClr val="bg1">
                  <a:alpha val="0"/>
                </a:schemeClr>
              </a:solidFill>
              <a:ln>
                <a:noFill/>
              </a:ln>
              <a:effectLst/>
            </c:spPr>
            <c:extLst>
              <c:ext xmlns:c16="http://schemas.microsoft.com/office/drawing/2014/chart" uri="{C3380CC4-5D6E-409C-BE32-E72D297353CC}">
                <c16:uniqueId val="{0000000D-1F3E-EB46-88C4-4824699EF4CC}"/>
              </c:ext>
            </c:extLst>
          </c:dPt>
          <c:cat>
            <c:strRef>
              <c:f>'¿Cómo buscas información sob'!$H$60:$H$66</c:f>
              <c:strCache>
                <c:ptCount val="7"/>
                <c:pt idx="0">
                  <c:v>Otros</c:v>
                </c:pt>
                <c:pt idx="1">
                  <c:v>Artículos curiosos sobre diabetes</c:v>
                </c:pt>
                <c:pt idx="2">
                  <c:v>Estilo de vida (Nutrición, ejercicio)</c:v>
                </c:pt>
                <c:pt idx="3">
                  <c:v>Opciones de tratamiento</c:v>
                </c:pt>
                <c:pt idx="4">
                  <c:v>Opinión de profesionales sanitarios</c:v>
                </c:pt>
                <c:pt idx="5">
                  <c:v>Avances científicos y novedades</c:v>
                </c:pt>
                <c:pt idx="6">
                  <c:v>Testimonios de otros pacientes</c:v>
                </c:pt>
              </c:strCache>
            </c:strRef>
          </c:cat>
          <c:val>
            <c:numRef>
              <c:f>'¿Cómo buscas información sob'!$I$60:$I$66</c:f>
              <c:numCache>
                <c:formatCode>General</c:formatCode>
                <c:ptCount val="7"/>
                <c:pt idx="0">
                  <c:v>3</c:v>
                </c:pt>
                <c:pt idx="1">
                  <c:v>20</c:v>
                </c:pt>
                <c:pt idx="2">
                  <c:v>27</c:v>
                </c:pt>
                <c:pt idx="3">
                  <c:v>21</c:v>
                </c:pt>
                <c:pt idx="4">
                  <c:v>22</c:v>
                </c:pt>
                <c:pt idx="5">
                  <c:v>92</c:v>
                </c:pt>
                <c:pt idx="6">
                  <c:v>40</c:v>
                </c:pt>
              </c:numCache>
            </c:numRef>
          </c:val>
          <c:extLst>
            <c:ext xmlns:c16="http://schemas.microsoft.com/office/drawing/2014/chart" uri="{C3380CC4-5D6E-409C-BE32-E72D297353CC}">
              <c16:uniqueId val="{0000000E-1F3E-EB46-88C4-4824699EF4CC}"/>
            </c:ext>
          </c:extLst>
        </c:ser>
        <c:dLbls>
          <c:showLegendKey val="0"/>
          <c:showVal val="0"/>
          <c:showCatName val="0"/>
          <c:showSerName val="0"/>
          <c:showPercent val="0"/>
          <c:showBubbleSize val="0"/>
        </c:dLbls>
        <c:gapWidth val="182"/>
        <c:axId val="-38738816"/>
        <c:axId val="-204091856"/>
      </c:barChart>
      <c:catAx>
        <c:axId val="-38738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Century Gothic" charset="0"/>
                <a:ea typeface="Century Gothic" charset="0"/>
                <a:cs typeface="Century Gothic" charset="0"/>
              </a:defRPr>
            </a:pPr>
            <a:endParaRPr lang="es-ES"/>
          </a:p>
        </c:txPr>
        <c:crossAx val="-204091856"/>
        <c:crosses val="autoZero"/>
        <c:auto val="1"/>
        <c:lblAlgn val="ctr"/>
        <c:lblOffset val="100"/>
        <c:noMultiLvlLbl val="0"/>
      </c:catAx>
      <c:valAx>
        <c:axId val="-204091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charset="0"/>
                <a:ea typeface="Century Gothic" charset="0"/>
                <a:cs typeface="Century Gothic" charset="0"/>
              </a:defRPr>
            </a:pPr>
            <a:endParaRPr lang="es-ES"/>
          </a:p>
        </c:txPr>
        <c:crossAx val="-387388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entury Gothic" charset="0"/>
          <a:ea typeface="Century Gothic" charset="0"/>
          <a:cs typeface="Century Gothic"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08E1D"/>
            </a:solidFill>
            <a:ln>
              <a:noFill/>
            </a:ln>
            <a:effectLst/>
          </c:spPr>
          <c:invertIfNegative val="0"/>
          <c:cat>
            <c:strRef>
              <c:f>'¿Cómo buscas información sob'!$H$60:$H$66</c:f>
              <c:strCache>
                <c:ptCount val="7"/>
                <c:pt idx="0">
                  <c:v>Otros</c:v>
                </c:pt>
                <c:pt idx="1">
                  <c:v>Artículos curiosos sobre diabetes</c:v>
                </c:pt>
                <c:pt idx="2">
                  <c:v>Estilo de vida (Nutrición, ejercicio)</c:v>
                </c:pt>
                <c:pt idx="3">
                  <c:v>Opciones de tratamiento</c:v>
                </c:pt>
                <c:pt idx="4">
                  <c:v>Opinión de profesionales sanitarios</c:v>
                </c:pt>
                <c:pt idx="5">
                  <c:v>Avances científicos y novedades</c:v>
                </c:pt>
                <c:pt idx="6">
                  <c:v>Testimonios de otros pacientes</c:v>
                </c:pt>
              </c:strCache>
            </c:strRef>
          </c:cat>
          <c:val>
            <c:numRef>
              <c:f>'¿Cómo buscas información sob'!$I$60:$I$66</c:f>
              <c:numCache>
                <c:formatCode>General</c:formatCode>
                <c:ptCount val="7"/>
                <c:pt idx="0">
                  <c:v>3</c:v>
                </c:pt>
                <c:pt idx="1">
                  <c:v>20</c:v>
                </c:pt>
                <c:pt idx="2">
                  <c:v>27</c:v>
                </c:pt>
                <c:pt idx="3">
                  <c:v>21</c:v>
                </c:pt>
                <c:pt idx="4">
                  <c:v>22</c:v>
                </c:pt>
                <c:pt idx="5">
                  <c:v>92</c:v>
                </c:pt>
                <c:pt idx="6">
                  <c:v>40</c:v>
                </c:pt>
              </c:numCache>
            </c:numRef>
          </c:val>
          <c:extLst>
            <c:ext xmlns:c16="http://schemas.microsoft.com/office/drawing/2014/chart" uri="{C3380CC4-5D6E-409C-BE32-E72D297353CC}">
              <c16:uniqueId val="{00000000-6185-5B41-A992-E0CEA33782F9}"/>
            </c:ext>
          </c:extLst>
        </c:ser>
        <c:dLbls>
          <c:showLegendKey val="0"/>
          <c:showVal val="0"/>
          <c:showCatName val="0"/>
          <c:showSerName val="0"/>
          <c:showPercent val="0"/>
          <c:showBubbleSize val="0"/>
        </c:dLbls>
        <c:gapWidth val="182"/>
        <c:axId val="-108313936"/>
        <c:axId val="-108831184"/>
      </c:barChart>
      <c:catAx>
        <c:axId val="-10831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Century Gothic" charset="0"/>
                <a:ea typeface="Century Gothic" charset="0"/>
                <a:cs typeface="Century Gothic" charset="0"/>
              </a:defRPr>
            </a:pPr>
            <a:endParaRPr lang="es-ES"/>
          </a:p>
        </c:txPr>
        <c:crossAx val="-108831184"/>
        <c:crosses val="autoZero"/>
        <c:auto val="1"/>
        <c:lblAlgn val="ctr"/>
        <c:lblOffset val="100"/>
        <c:noMultiLvlLbl val="0"/>
      </c:catAx>
      <c:valAx>
        <c:axId val="-108831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charset="0"/>
                <a:ea typeface="Century Gothic" charset="0"/>
                <a:cs typeface="Century Gothic" charset="0"/>
              </a:defRPr>
            </a:pPr>
            <a:endParaRPr lang="es-ES"/>
          </a:p>
        </c:txPr>
        <c:crossAx val="-10831393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entury Gothic" charset="0"/>
          <a:ea typeface="Century Gothic" charset="0"/>
          <a:cs typeface="Century Gothic"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'¿Cómo buscas información sob'!$B$22:$B$26</c:f>
              <c:strCache>
                <c:ptCount val="5"/>
                <c:pt idx="0">
                  <c:v>Nada informado</c:v>
                </c:pt>
                <c:pt idx="1">
                  <c:v>Poco informado</c:v>
                </c:pt>
                <c:pt idx="2">
                  <c:v>Suficientemente informado</c:v>
                </c:pt>
                <c:pt idx="3">
                  <c:v>Bien informado</c:v>
                </c:pt>
                <c:pt idx="4">
                  <c:v>Súper informado</c:v>
                </c:pt>
              </c:strCache>
            </c:strRef>
          </c:cat>
          <c:val>
            <c:numRef>
              <c:f>'¿Cómo buscas información sob'!$C$22:$C$26</c:f>
            </c:numRef>
          </c:val>
          <c:extLst>
            <c:ext xmlns:c16="http://schemas.microsoft.com/office/drawing/2014/chart" uri="{C3380CC4-5D6E-409C-BE32-E72D297353CC}">
              <c16:uniqueId val="{00000000-9F9D-B143-9621-A74D213AC4F2}"/>
            </c:ext>
          </c:extLst>
        </c:ser>
        <c:ser>
          <c:idx val="1"/>
          <c:order val="1"/>
          <c:spPr>
            <a:solidFill>
              <a:schemeClr val="accent2"/>
            </a:solidFill>
            <a:ln>
              <a:noFill/>
            </a:ln>
            <a:effectLst/>
          </c:spPr>
          <c:invertIfNegative val="0"/>
          <c:cat>
            <c:strRef>
              <c:f>'¿Cómo buscas información sob'!$B$22:$B$26</c:f>
              <c:strCache>
                <c:ptCount val="5"/>
                <c:pt idx="0">
                  <c:v>Nada informado</c:v>
                </c:pt>
                <c:pt idx="1">
                  <c:v>Poco informado</c:v>
                </c:pt>
                <c:pt idx="2">
                  <c:v>Suficientemente informado</c:v>
                </c:pt>
                <c:pt idx="3">
                  <c:v>Bien informado</c:v>
                </c:pt>
                <c:pt idx="4">
                  <c:v>Súper informado</c:v>
                </c:pt>
              </c:strCache>
            </c:strRef>
          </c:cat>
          <c:val>
            <c:numRef>
              <c:f>'¿Cómo buscas información sob'!$D$22:$D$26</c:f>
            </c:numRef>
          </c:val>
          <c:extLst>
            <c:ext xmlns:c16="http://schemas.microsoft.com/office/drawing/2014/chart" uri="{C3380CC4-5D6E-409C-BE32-E72D297353CC}">
              <c16:uniqueId val="{00000001-9F9D-B143-9621-A74D213AC4F2}"/>
            </c:ext>
          </c:extLst>
        </c:ser>
        <c:ser>
          <c:idx val="2"/>
          <c:order val="2"/>
          <c:spPr>
            <a:solidFill>
              <a:srgbClr val="F08E1D"/>
            </a:solidFill>
            <a:ln>
              <a:noFill/>
            </a:ln>
            <a:effectLst/>
          </c:spPr>
          <c:invertIfNegative val="0"/>
          <c:cat>
            <c:strRef>
              <c:f>'¿Cómo buscas información sob'!$B$22:$B$26</c:f>
              <c:strCache>
                <c:ptCount val="5"/>
                <c:pt idx="0">
                  <c:v>Nada informado</c:v>
                </c:pt>
                <c:pt idx="1">
                  <c:v>Poco informado</c:v>
                </c:pt>
                <c:pt idx="2">
                  <c:v>Suficientemente informado</c:v>
                </c:pt>
                <c:pt idx="3">
                  <c:v>Bien informado</c:v>
                </c:pt>
                <c:pt idx="4">
                  <c:v>Súper informado</c:v>
                </c:pt>
              </c:strCache>
            </c:strRef>
          </c:cat>
          <c:val>
            <c:numRef>
              <c:f>'¿Cómo buscas información sob'!$E$22:$E$26</c:f>
              <c:numCache>
                <c:formatCode>General</c:formatCode>
                <c:ptCount val="5"/>
                <c:pt idx="0">
                  <c:v>2</c:v>
                </c:pt>
                <c:pt idx="1">
                  <c:v>24</c:v>
                </c:pt>
                <c:pt idx="2">
                  <c:v>22</c:v>
                </c:pt>
                <c:pt idx="3">
                  <c:v>73</c:v>
                </c:pt>
                <c:pt idx="4">
                  <c:v>20</c:v>
                </c:pt>
              </c:numCache>
            </c:numRef>
          </c:val>
          <c:extLst>
            <c:ext xmlns:c16="http://schemas.microsoft.com/office/drawing/2014/chart" uri="{C3380CC4-5D6E-409C-BE32-E72D297353CC}">
              <c16:uniqueId val="{00000002-9F9D-B143-9621-A74D213AC4F2}"/>
            </c:ext>
          </c:extLst>
        </c:ser>
        <c:dLbls>
          <c:showLegendKey val="0"/>
          <c:showVal val="0"/>
          <c:showCatName val="0"/>
          <c:showSerName val="0"/>
          <c:showPercent val="0"/>
          <c:showBubbleSize val="0"/>
        </c:dLbls>
        <c:gapWidth val="182"/>
        <c:axId val="-105757664"/>
        <c:axId val="-40725792"/>
      </c:barChart>
      <c:catAx>
        <c:axId val="-105757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Century Gothic" charset="0"/>
                <a:ea typeface="Century Gothic" charset="0"/>
                <a:cs typeface="Century Gothic" charset="0"/>
              </a:defRPr>
            </a:pPr>
            <a:endParaRPr lang="es-ES"/>
          </a:p>
        </c:txPr>
        <c:crossAx val="-40725792"/>
        <c:crosses val="autoZero"/>
        <c:auto val="1"/>
        <c:lblAlgn val="ctr"/>
        <c:lblOffset val="100"/>
        <c:noMultiLvlLbl val="0"/>
      </c:catAx>
      <c:valAx>
        <c:axId val="-40725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charset="0"/>
                <a:ea typeface="Century Gothic" charset="0"/>
                <a:cs typeface="Century Gothic" charset="0"/>
              </a:defRPr>
            </a:pPr>
            <a:endParaRPr lang="es-ES"/>
          </a:p>
        </c:txPr>
        <c:crossAx val="-105757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entury Gothic" charset="0"/>
          <a:ea typeface="Century Gothic" charset="0"/>
          <a:cs typeface="Century Gothic"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Marcador de encabezado 1"/>
          <p:cNvSpPr>
            <a:spLocks noGrp="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atin typeface="Calibri" charset="0"/>
                <a:ea typeface="ＭＳ Ｐゴシック" charset="0"/>
                <a:cs typeface="ＭＳ Ｐゴシック" charset="0"/>
              </a:defRPr>
            </a:lvl1pPr>
          </a:lstStyle>
          <a:p>
            <a:pPr>
              <a:defRPr/>
            </a:pPr>
            <a:endParaRPr lang="es-ES_tradnl"/>
          </a:p>
        </p:txBody>
      </p:sp>
      <p:sp>
        <p:nvSpPr>
          <p:cNvPr id="3" name="Marcador de fech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376235F-76B7-4A40-9DC4-BA053AC31121}" type="datetimeFigureOut">
              <a:rPr lang="es-ES_tradnl" altLang="es-ES_tradnl"/>
              <a:pPr/>
              <a:t>3/7/18</a:t>
            </a:fld>
            <a:endParaRPr lang="es-ES_tradnl" altLang="es-ES_tradnl"/>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_tradnl"/>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2A050D0-90C7-5E48-AB58-1BFE770A3369}" type="slidenum">
              <a:rPr lang="es-ES_tradnl" altLang="es-ES_tradnl"/>
              <a:pPr/>
              <a:t>‹Nº›</a:t>
            </a:fld>
            <a:endParaRPr lang="es-ES_tradnl" altLang="es-ES_tradnl"/>
          </a:p>
        </p:txBody>
      </p:sp>
    </p:spTree>
    <p:extLst>
      <p:ext uri="{BB962C8B-B14F-4D97-AF65-F5344CB8AC3E}">
        <p14:creationId xmlns:p14="http://schemas.microsoft.com/office/powerpoint/2010/main" val="1725306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EAED21-E370-1340-BFB6-28E3C92ADE5C}" type="datetimeFigureOut">
              <a:rPr lang="en-US" altLang="es-ES_tradnl"/>
              <a:pPr/>
              <a:t>7/3/18</a:t>
            </a:fld>
            <a:endParaRPr lang="es-ES_tradnl" altLang="es-ES_trad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S_tradnl"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5965A87-EB92-294A-AF14-344090BBBE0B}" type="slidenum">
              <a:rPr lang="es-ES_tradnl" altLang="es-ES_tradnl"/>
              <a:pPr/>
              <a:t>‹Nº›</a:t>
            </a:fld>
            <a:endParaRPr lang="es-ES_tradnl" altLang="es-ES_tradnl"/>
          </a:p>
        </p:txBody>
      </p:sp>
    </p:spTree>
    <p:extLst>
      <p:ext uri="{BB962C8B-B14F-4D97-AF65-F5344CB8AC3E}">
        <p14:creationId xmlns:p14="http://schemas.microsoft.com/office/powerpoint/2010/main" val="88978722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4</a:t>
            </a:r>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a:t>
            </a:fld>
            <a:endParaRPr lang="es-ES_tradnl" altLang="es-ES_tradnl"/>
          </a:p>
        </p:txBody>
      </p:sp>
    </p:spTree>
    <p:extLst>
      <p:ext uri="{BB962C8B-B14F-4D97-AF65-F5344CB8AC3E}">
        <p14:creationId xmlns:p14="http://schemas.microsoft.com/office/powerpoint/2010/main" val="1857952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webs de España para gestionar la alimentación diaria de pacientes con diabetes. Este proyecto liderado por </a:t>
            </a:r>
            <a:r>
              <a:rPr lang="es-ES_tradnl" altLang="es-ES_tradnl" b="1" dirty="0">
                <a:ea typeface="ＭＳ Ｐゴシック" charset="-128"/>
              </a:rPr>
              <a:t>Fundación Alicia</a:t>
            </a:r>
            <a:r>
              <a:rPr lang="es-ES_tradnl" altLang="es-ES_tradnl" dirty="0">
                <a:ea typeface="ＭＳ Ｐゴシック" charset="-128"/>
              </a:rPr>
              <a:t> y IDIBAPS, con la colaboración de Esteve, tiene como característica más relevante su interactivo </a:t>
            </a:r>
            <a:r>
              <a:rPr lang="es-ES_tradnl" altLang="es-ES_tradnl" b="1" dirty="0">
                <a:ea typeface="ＭＳ Ｐゴシック" charset="-128"/>
              </a:rPr>
              <a:t>Método del plato</a:t>
            </a:r>
            <a:r>
              <a:rPr lang="es-ES_tradnl" altLang="es-ES_tradnl" dirty="0">
                <a:ea typeface="ＭＳ Ｐゴシック" charset="-128"/>
              </a:rPr>
              <a:t>, donde podrás realizar infinidad de combinaciones de platos aptos para personas diabéticas simplemente seleccionando los alimentos que aparecen en pantalla e idear una dieta variada siguiendo los estándares recomendados (medio plato de verduras, un cuarto de proteínas y otro de hidratos de carbono). Su funcionamiento fácil e intuitivo permite planificar menús con agilidad mientras te diviertes.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de contar con un diseño web actualizado y de navegación fluida, incluye herramientas gratuitas muy útiles para personas con diabetes: </a:t>
            </a:r>
            <a:r>
              <a:rPr lang="es-ES_tradnl" altLang="es-ES_tradnl" b="1" dirty="0">
                <a:ea typeface="ＭＳ Ｐゴシック" charset="-128"/>
              </a:rPr>
              <a:t>calculadora de hidratos de carbono, </a:t>
            </a:r>
            <a:r>
              <a:rPr lang="es-ES_tradnl" altLang="es-ES_tradnl" dirty="0">
                <a:ea typeface="ＭＳ Ｐゴシック" charset="-128"/>
              </a:rPr>
              <a:t>descargables con equivalencias de alimentos, cartillas para tener un control diario de los alimentos ingeridos, </a:t>
            </a:r>
            <a:r>
              <a:rPr lang="es-ES_tradnl" altLang="es-ES_tradnl" b="1" dirty="0">
                <a:ea typeface="ＭＳ Ｐゴシック" charset="-128"/>
              </a:rPr>
              <a:t>vídeo recetas </a:t>
            </a:r>
            <a:r>
              <a:rPr lang="es-ES_tradnl" altLang="es-ES_tradnl" dirty="0">
                <a:ea typeface="ＭＳ Ｐゴシック" charset="-128"/>
              </a:rPr>
              <a:t>para descubrir nuevos platos y múltiples tutoriales audiovisuales con contenidos de interés como </a:t>
            </a:r>
            <a:r>
              <a:rPr lang="es-ES_tradnl" altLang="es-ES_tradnl" b="1" dirty="0">
                <a:ea typeface="ＭＳ Ｐゴシック" charset="-128"/>
              </a:rPr>
              <a:t>tablas de ejercicios </a:t>
            </a:r>
            <a:r>
              <a:rPr lang="es-ES_tradnl" altLang="es-ES_tradnl" dirty="0">
                <a:ea typeface="ＭＳ Ｐゴシック" charset="-128"/>
              </a:rPr>
              <a:t>para realizar en casa, etc. Cuenta también con una </a:t>
            </a:r>
            <a:r>
              <a:rPr lang="es-ES_tradnl" altLang="es-ES_tradnl" b="1" dirty="0">
                <a:ea typeface="ＭＳ Ｐゴシック" charset="-128"/>
              </a:rPr>
              <a:t>tienda online</a:t>
            </a:r>
            <a:r>
              <a:rPr lang="es-ES_tradnl" altLang="es-ES_tradnl" dirty="0">
                <a:ea typeface="ＭＳ Ｐゴシック" charset="-128"/>
              </a:rPr>
              <a:t> para completar el material facilitado con contenidos didácticos más específicos.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Dispone de App tanto para iOS como Android y canal en </a:t>
            </a:r>
            <a:r>
              <a:rPr lang="es-ES_tradnl" altLang="es-ES_tradnl" dirty="0" err="1">
                <a:ea typeface="ＭＳ Ｐゴシック" charset="-128"/>
              </a:rPr>
              <a:t>Vimeo</a:t>
            </a:r>
            <a:r>
              <a:rPr lang="es-ES_tradnl" altLang="es-ES_tradnl" dirty="0">
                <a:ea typeface="ＭＳ Ｐゴシック" charset="-128"/>
              </a:rPr>
              <a:t> con un importante recetario audiovisual.</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web servirá de apoyo a tus a pacientes diabéticos para gestionar sus menús diarios y conocer mejor cómo se comporta su organismo frente a la diabetes.</a:t>
            </a: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07E628-281C-0D49-9BB6-D42FFC149B67}" type="slidenum">
              <a:rPr lang="es-ES_tradnl" altLang="es-ES_tradnl" sz="1200"/>
              <a:pPr eaLnBrk="1" hangingPunct="1"/>
              <a:t>81</a:t>
            </a:fld>
            <a:endParaRPr lang="es-ES_tradnl" altLang="es-ES_tradnl" sz="1200"/>
          </a:p>
        </p:txBody>
      </p:sp>
    </p:spTree>
    <p:extLst>
      <p:ext uri="{BB962C8B-B14F-4D97-AF65-F5344CB8AC3E}">
        <p14:creationId xmlns:p14="http://schemas.microsoft.com/office/powerpoint/2010/main" val="14040494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ＭＳ Ｐゴシック" charset="0"/>
                <a:cs typeface="ＭＳ Ｐゴシック" charset="0"/>
              </a:rPr>
              <a:t>El creador de este inspirador blog es Adrián, un enfermero volcado en el mundo de la pediatría y diagnosticado con diabetes tipo 1 a los 15 años. Aunque su página va dirigida principalmente a la población infantil y a sus familias el autor invita a cualquier persona a entrar y disfrutar aprendiendo. El objetivo de este espacio es ayudar a sobrellevar mejor la diabetes, concienciar sobre la importancia de la alimentación y el ejercicio físico y hacer de la enfermedad algo más natural, ameno y flexible. </a:t>
            </a:r>
            <a:endParaRPr lang="es-ES_tradnl" sz="1200" kern="1200" dirty="0">
              <a:solidFill>
                <a:schemeClr val="tx1"/>
              </a:solidFill>
              <a:effectLst/>
              <a:latin typeface="+mn-lt"/>
              <a:ea typeface="ＭＳ Ｐゴシック" charset="0"/>
              <a:cs typeface="ＭＳ Ｐゴシック" charset="0"/>
            </a:endParaRPr>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180</a:t>
            </a:fld>
            <a:endParaRPr lang="es-ES_tradnl" altLang="es-ES_tradnl"/>
          </a:p>
        </p:txBody>
      </p:sp>
    </p:spTree>
    <p:extLst>
      <p:ext uri="{BB962C8B-B14F-4D97-AF65-F5344CB8AC3E}">
        <p14:creationId xmlns:p14="http://schemas.microsoft.com/office/powerpoint/2010/main" val="3315070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La Federación Española de Diabetes (FEDE), ESTEVE y </a:t>
            </a:r>
            <a:r>
              <a:rPr lang="es-ES_tradnl" sz="1200" b="0" i="0" kern="1200" dirty="0" err="1">
                <a:solidFill>
                  <a:schemeClr val="tx1"/>
                </a:solidFill>
                <a:effectLst/>
                <a:latin typeface="+mn-lt"/>
                <a:ea typeface="ＭＳ Ｐゴシック" charset="0"/>
                <a:cs typeface="ＭＳ Ｐゴシック" charset="0"/>
              </a:rPr>
              <a:t>redGDPS</a:t>
            </a:r>
            <a:r>
              <a:rPr lang="es-ES_tradnl" sz="1200" b="0" i="0" kern="1200" dirty="0">
                <a:solidFill>
                  <a:schemeClr val="tx1"/>
                </a:solidFill>
                <a:effectLst/>
                <a:latin typeface="+mn-lt"/>
                <a:ea typeface="ＭＳ Ｐゴシック" charset="0"/>
                <a:cs typeface="ＭＳ Ｐゴシック" charset="0"/>
              </a:rPr>
              <a:t> han puesto en marcha el proyecto Diabetes EON. Este curso formativo, que integra a pacientes y profesionales sanitarios, da respuesta a las principales inquietudes de diabéticos fomentando su bienestar a través del autocuidado.</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El objetivo no es otro que ayudar a la persona con esta patología a gestionarla adecuadamente, haciéndola responsable de su dolencia y, así, mejorar su calidad de vida.</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Para lograr esta meta, el proyecto EON ofrece un programa formativo exclusivo para profesionales sanitarios en el que se potenciarán tanto aptitudes para mejorar la intervención clínica, como actitudes tales como la empatía y la comunicación cara a cara con el paciente. Además, facilitará herramientas prácticas para interconectar al farmacéutico comunitario con el médico y el paciente.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Aunque el diagnóstico de la diabetes se centra en los valores glucémicos, el impacto principal que sufren los pacientes con esta enfermedad reside en la aparición de complicaciones. Por este motivo, diabetes EON ofrece 7 módulos con contenidos teórico-prácticos para trabajar a fondo cada una de estas complicaciones.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Desde </a:t>
            </a:r>
            <a:r>
              <a:rPr lang="es-ES_tradnl" sz="1200" b="0" i="0" kern="1200" dirty="0" err="1">
                <a:solidFill>
                  <a:schemeClr val="tx1"/>
                </a:solidFill>
                <a:effectLst/>
                <a:latin typeface="+mn-lt"/>
                <a:ea typeface="ＭＳ Ｐゴシック" charset="0"/>
                <a:cs typeface="ＭＳ Ｐゴシック" charset="0"/>
              </a:rPr>
              <a:t>DiabeWeb</a:t>
            </a:r>
            <a:r>
              <a:rPr lang="es-ES_tradnl" sz="1200" b="0" i="0" kern="1200" dirty="0">
                <a:solidFill>
                  <a:schemeClr val="tx1"/>
                </a:solidFill>
                <a:effectLst/>
                <a:latin typeface="+mn-lt"/>
                <a:ea typeface="ＭＳ Ｐゴシック" charset="0"/>
                <a:cs typeface="ＭＳ Ｐゴシック" charset="0"/>
              </a:rPr>
              <a:t> queríamos destacar el último recurso que han lanzado, la web-serie “24 horas”. Durante 10 capítulos, la trama argumental nos permitirá observar cómo se desenvuelve el Dr. Enrique en su entorno profesional y personal. A través de cada capítulo podremos aprender nuevas habilidades para enfrentarte a las situaciones planteadas.</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182</a:t>
            </a:fld>
            <a:endParaRPr lang="es-ES_tradnl" altLang="es-ES_tradnl"/>
          </a:p>
        </p:txBody>
      </p:sp>
    </p:spTree>
    <p:extLst>
      <p:ext uri="{BB962C8B-B14F-4D97-AF65-F5344CB8AC3E}">
        <p14:creationId xmlns:p14="http://schemas.microsoft.com/office/powerpoint/2010/main" val="2345614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La Federación Española de Diabetes (FEDE), ESTEVE y </a:t>
            </a:r>
            <a:r>
              <a:rPr lang="es-ES_tradnl" sz="1200" b="0" i="0" kern="1200" dirty="0" err="1">
                <a:solidFill>
                  <a:schemeClr val="tx1"/>
                </a:solidFill>
                <a:effectLst/>
                <a:latin typeface="+mn-lt"/>
                <a:ea typeface="ＭＳ Ｐゴシック" charset="0"/>
                <a:cs typeface="ＭＳ Ｐゴシック" charset="0"/>
              </a:rPr>
              <a:t>redGDPS</a:t>
            </a:r>
            <a:r>
              <a:rPr lang="es-ES_tradnl" sz="1200" b="0" i="0" kern="1200" dirty="0">
                <a:solidFill>
                  <a:schemeClr val="tx1"/>
                </a:solidFill>
                <a:effectLst/>
                <a:latin typeface="+mn-lt"/>
                <a:ea typeface="ＭＳ Ｐゴシック" charset="0"/>
                <a:cs typeface="ＭＳ Ｐゴシック" charset="0"/>
              </a:rPr>
              <a:t> han puesto en marcha el proyecto Diabetes EON. Este curso formativo, que integra a pacientes y profesionales sanitarios, da respuesta a las principales inquietudes de diabéticos fomentando su bienestar a través del autocuidado.</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El objetivo no es otro que ayudar a la persona con esta patología a gestionarla adecuadamente, haciéndola responsable de su dolencia y, así, mejorar su calidad de vida.</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Para lograr esta meta, el proyecto EON ofrece un programa formativo exclusivo para profesionales sanitarios en el que se potenciarán tanto aptitudes para mejorar la intervención clínica, como actitudes tales como la empatía y la comunicación cara a cara con el paciente. Además, facilitará herramientas prácticas para interconectar al farmacéutico comunitario con el médico y el paciente.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Aunque el diagnóstico de la diabetes se centra en los valores glucémicos, el impacto principal que sufren los pacientes con esta enfermedad reside en la aparición de complicaciones. Por este motivo, diabetes EON ofrece 7 módulos con contenidos teórico-prácticos para trabajar a fondo cada una de estas complicaciones.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Desde </a:t>
            </a:r>
            <a:r>
              <a:rPr lang="es-ES_tradnl" sz="1200" b="0" i="0" kern="1200" dirty="0" err="1">
                <a:solidFill>
                  <a:schemeClr val="tx1"/>
                </a:solidFill>
                <a:effectLst/>
                <a:latin typeface="+mn-lt"/>
                <a:ea typeface="ＭＳ Ｐゴシック" charset="0"/>
                <a:cs typeface="ＭＳ Ｐゴシック" charset="0"/>
              </a:rPr>
              <a:t>DiabeWeb</a:t>
            </a:r>
            <a:r>
              <a:rPr lang="es-ES_tradnl" sz="1200" b="0" i="0" kern="1200" dirty="0">
                <a:solidFill>
                  <a:schemeClr val="tx1"/>
                </a:solidFill>
                <a:effectLst/>
                <a:latin typeface="+mn-lt"/>
                <a:ea typeface="ＭＳ Ｐゴシック" charset="0"/>
                <a:cs typeface="ＭＳ Ｐゴシック" charset="0"/>
              </a:rPr>
              <a:t> queríamos destacar el último recurso que han lanzado, la web-serie “24 horas”. Durante 10 capítulos, la trama argumental nos permitirá observar cómo se desenvuelve el Dr. Enrique en su entorno profesional y personal. A través de cada capítulo podremos aprender nuevas habilidades para enfrentarte a las situaciones planteadas.</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183</a:t>
            </a:fld>
            <a:endParaRPr lang="es-ES_tradnl" altLang="es-ES_tradnl"/>
          </a:p>
        </p:txBody>
      </p:sp>
    </p:spTree>
    <p:extLst>
      <p:ext uri="{BB962C8B-B14F-4D97-AF65-F5344CB8AC3E}">
        <p14:creationId xmlns:p14="http://schemas.microsoft.com/office/powerpoint/2010/main" val="16419155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Diabetes. Está dirigida mayoritariamente a </a:t>
            </a:r>
            <a:r>
              <a:rPr lang="es-ES_tradnl" altLang="es-ES_tradnl" b="1" dirty="0">
                <a:ea typeface="ＭＳ Ｐゴシック" charset="-128"/>
              </a:rPr>
              <a:t>profesionales</a:t>
            </a:r>
            <a:r>
              <a:rPr lang="es-ES_tradnl" altLang="es-ES_tradnl" dirty="0">
                <a:ea typeface="ＭＳ Ｐゴシック" charset="-128"/>
              </a:rPr>
              <a:t> sanitarios por su </a:t>
            </a:r>
            <a:r>
              <a:rPr lang="es-ES_tradnl" altLang="es-ES_tradnl" b="1" dirty="0">
                <a:ea typeface="ＭＳ Ｐゴシック" charset="-128"/>
              </a:rPr>
              <a:t>alto contenido especializado y carácter técnico</a:t>
            </a:r>
            <a:r>
              <a:rPr lang="es-ES_tradnl" altLang="es-ES_tradnl" dirty="0">
                <a:ea typeface="ＭＳ Ｐゴシック" charset="-128"/>
              </a:rPr>
              <a:t>, pero dispone de un interesante apartado para </a:t>
            </a:r>
            <a:r>
              <a:rPr lang="es-ES_tradnl" altLang="es-ES_tradnl" b="1" dirty="0">
                <a:ea typeface="ＭＳ Ｐゴシック" charset="-128"/>
              </a:rPr>
              <a:t>pacientes</a:t>
            </a:r>
            <a:r>
              <a:rPr lang="es-ES_tradnl" altLang="es-ES_tradnl" dirty="0">
                <a:ea typeface="ＭＳ Ｐゴシック" charset="-128"/>
              </a:rPr>
              <a:t> donde encontrarás </a:t>
            </a:r>
            <a:r>
              <a:rPr lang="es-ES_tradnl" altLang="es-ES_tradnl" b="1" dirty="0">
                <a:ea typeface="ＭＳ Ｐゴシック" charset="-128"/>
              </a:rPr>
              <a:t>folletos informativos</a:t>
            </a:r>
            <a:r>
              <a:rPr lang="es-ES_tradnl" altLang="es-ES_tradnl" dirty="0">
                <a:ea typeface="ＭＳ Ｐゴシック" charset="-128"/>
              </a:rPr>
              <a:t>, en más de un idioma, sobre distintas temáticas como el cuidado de los pies, recomendaciones para familiares de personas con diabetes o distintas técnicas de inyección de insulina entre otras. También destaca su sección </a:t>
            </a:r>
            <a:r>
              <a:rPr lang="es-ES_tradnl" altLang="es-ES_tradnl" b="1" dirty="0">
                <a:ea typeface="ＭＳ Ｐゴシック" charset="-128"/>
              </a:rPr>
              <a:t>Preguntas frecuentes</a:t>
            </a:r>
            <a:r>
              <a:rPr lang="es-ES_tradnl" altLang="es-ES_tradnl" dirty="0">
                <a:ea typeface="ＭＳ Ｐゴシック" charset="-128"/>
              </a:rPr>
              <a:t>, muy útil para resolver de forma rápida cuestiones que inquietan a muchos pacientes.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te ofrece </a:t>
            </a:r>
            <a:r>
              <a:rPr lang="es-ES_tradnl" altLang="es-ES_tradnl" b="1" dirty="0">
                <a:ea typeface="ＭＳ Ｐゴシック" charset="-128"/>
              </a:rPr>
              <a:t>acceso directo y gratuito a la revista 'Diabetes' en formato digital</a:t>
            </a:r>
            <a:r>
              <a:rPr lang="es-ES_tradnl" altLang="es-ES_tradnl" dirty="0">
                <a:ea typeface="ＭＳ Ｐゴシック" charset="-128"/>
              </a:rPr>
              <a:t>, una atractiva publicación bimensual con contenidos variados sobre el mundo de</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web destaca por sus constantes actualizaciones. Incluye más de 25 calculadoras variadas de acceso libre que facilitan el trabajo diario en consulta, además de material de educación terapéutica, grupos de trabajo, noticias del sector y cursos formativos.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un potente apartado, reservado solo para socios, con dos publicaciones profesionales, 'Avances en </a:t>
            </a:r>
            <a:r>
              <a:rPr lang="es-ES_tradnl" altLang="es-ES_tradnl" dirty="0" err="1">
                <a:ea typeface="ＭＳ Ｐゴシック" charset="-128"/>
              </a:rPr>
              <a:t>Diabetología</a:t>
            </a:r>
            <a:r>
              <a:rPr lang="es-ES_tradnl" altLang="es-ES_tradnl" dirty="0">
                <a:ea typeface="ＭＳ Ｐゴシック" charset="-128"/>
              </a:rPr>
              <a:t>' y 'Endocrinología y nutrición', </a:t>
            </a:r>
            <a:r>
              <a:rPr lang="es-ES_tradnl" altLang="es-ES_tradnl" dirty="0" err="1">
                <a:ea typeface="ＭＳ Ｐゴシック" charset="-128"/>
              </a:rPr>
              <a:t>keypoints</a:t>
            </a:r>
            <a:r>
              <a:rPr lang="es-ES_tradnl" altLang="es-ES_tradnl" dirty="0">
                <a:ea typeface="ＭＳ Ｐゴシック" charset="-128"/>
              </a:rPr>
              <a:t> en diabetes con un interesante </a:t>
            </a:r>
            <a:r>
              <a:rPr lang="es-ES_tradnl" altLang="es-ES_tradnl" dirty="0" err="1">
                <a:ea typeface="ＭＳ Ｐゴシック" charset="-128"/>
              </a:rPr>
              <a:t>congressreview</a:t>
            </a:r>
            <a:r>
              <a:rPr lang="es-ES_tradnl" altLang="es-ES_tradnl" dirty="0">
                <a:ea typeface="ＭＳ Ｐゴシック" charset="-128"/>
              </a:rPr>
              <a:t> y una importante biblioteca virtual.</a:t>
            </a:r>
          </a:p>
          <a:p>
            <a:pPr eaLnBrk="1" hangingPunct="1"/>
            <a:r>
              <a:rPr lang="es-ES_tradnl" altLang="es-ES_tradnl" dirty="0">
                <a:ea typeface="ＭＳ Ｐゴシック" charset="-128"/>
              </a:rPr>
              <a:t> la diabetes. Puedes consultar el último número en </a:t>
            </a:r>
            <a:r>
              <a:rPr lang="es-ES_tradnl" altLang="es-ES_tradnl" dirty="0" err="1">
                <a:ea typeface="ＭＳ Ｐゴシック" charset="-128"/>
              </a:rPr>
              <a:t>revistadiabetes.org</a:t>
            </a:r>
            <a:r>
              <a:rPr lang="es-ES_tradnl" altLang="es-ES_tradnl" dirty="0">
                <a:ea typeface="ＭＳ Ｐゴシック" charset="-128"/>
              </a:rPr>
              <a:t>.</a:t>
            </a:r>
          </a:p>
        </p:txBody>
      </p:sp>
      <p:sp>
        <p:nvSpPr>
          <p:cNvPr id="140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7309932-66A1-3E46-8905-D42D3BC4B457}" type="slidenum">
              <a:rPr lang="es-ES_tradnl" altLang="es-ES_tradnl" sz="1200"/>
              <a:pPr eaLnBrk="1" hangingPunct="1"/>
              <a:t>184</a:t>
            </a:fld>
            <a:endParaRPr lang="es-ES_tradnl" altLang="es-ES_tradnl" sz="1200"/>
          </a:p>
        </p:txBody>
      </p:sp>
    </p:spTree>
    <p:extLst>
      <p:ext uri="{BB962C8B-B14F-4D97-AF65-F5344CB8AC3E}">
        <p14:creationId xmlns:p14="http://schemas.microsoft.com/office/powerpoint/2010/main" val="16918509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Diabetes. Está dirigida mayoritariamente a </a:t>
            </a:r>
            <a:r>
              <a:rPr lang="es-ES_tradnl" altLang="es-ES_tradnl" b="1" dirty="0">
                <a:ea typeface="ＭＳ Ｐゴシック" charset="-128"/>
              </a:rPr>
              <a:t>profesionales</a:t>
            </a:r>
            <a:r>
              <a:rPr lang="es-ES_tradnl" altLang="es-ES_tradnl" dirty="0">
                <a:ea typeface="ＭＳ Ｐゴシック" charset="-128"/>
              </a:rPr>
              <a:t> sanitarios por su </a:t>
            </a:r>
            <a:r>
              <a:rPr lang="es-ES_tradnl" altLang="es-ES_tradnl" b="1" dirty="0">
                <a:ea typeface="ＭＳ Ｐゴシック" charset="-128"/>
              </a:rPr>
              <a:t>alto contenido especializado y carácter técnico</a:t>
            </a:r>
            <a:r>
              <a:rPr lang="es-ES_tradnl" altLang="es-ES_tradnl" dirty="0">
                <a:ea typeface="ＭＳ Ｐゴシック" charset="-128"/>
              </a:rPr>
              <a:t>, pero dispone de un interesante apartado para </a:t>
            </a:r>
            <a:r>
              <a:rPr lang="es-ES_tradnl" altLang="es-ES_tradnl" b="1" dirty="0">
                <a:ea typeface="ＭＳ Ｐゴシック" charset="-128"/>
              </a:rPr>
              <a:t>pacientes</a:t>
            </a:r>
            <a:r>
              <a:rPr lang="es-ES_tradnl" altLang="es-ES_tradnl" dirty="0">
                <a:ea typeface="ＭＳ Ｐゴシック" charset="-128"/>
              </a:rPr>
              <a:t> donde encontrarás </a:t>
            </a:r>
            <a:r>
              <a:rPr lang="es-ES_tradnl" altLang="es-ES_tradnl" b="1" dirty="0">
                <a:ea typeface="ＭＳ Ｐゴシック" charset="-128"/>
              </a:rPr>
              <a:t>folletos informativos</a:t>
            </a:r>
            <a:r>
              <a:rPr lang="es-ES_tradnl" altLang="es-ES_tradnl" dirty="0">
                <a:ea typeface="ＭＳ Ｐゴシック" charset="-128"/>
              </a:rPr>
              <a:t>, en más de un idioma, sobre distintas temáticas como el cuidado de los pies, recomendaciones para familiares de personas con diabetes o distintas técnicas de inyección de insulina entre otras. También destaca su sección </a:t>
            </a:r>
            <a:r>
              <a:rPr lang="es-ES_tradnl" altLang="es-ES_tradnl" b="1" dirty="0">
                <a:ea typeface="ＭＳ Ｐゴシック" charset="-128"/>
              </a:rPr>
              <a:t>Preguntas frecuentes</a:t>
            </a:r>
            <a:r>
              <a:rPr lang="es-ES_tradnl" altLang="es-ES_tradnl" dirty="0">
                <a:ea typeface="ＭＳ Ｐゴシック" charset="-128"/>
              </a:rPr>
              <a:t>, muy útil para resolver de forma rápida cuestiones que inquietan a muchos pacientes.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te ofrece </a:t>
            </a:r>
            <a:r>
              <a:rPr lang="es-ES_tradnl" altLang="es-ES_tradnl" b="1" dirty="0">
                <a:ea typeface="ＭＳ Ｐゴシック" charset="-128"/>
              </a:rPr>
              <a:t>acceso directo y gratuito a la revista 'Diabetes' en formato digital</a:t>
            </a:r>
            <a:r>
              <a:rPr lang="es-ES_tradnl" altLang="es-ES_tradnl" dirty="0">
                <a:ea typeface="ＭＳ Ｐゴシック" charset="-128"/>
              </a:rPr>
              <a:t>, una atractiva publicación bimensual con contenidos variados sobre el mundo de</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web destaca por sus constantes actualizaciones. Incluye más de 25 calculadoras variadas de acceso libre que facilitan el trabajo diario en consulta, además de material de educación terapéutica, grupos de trabajo, noticias del sector y cursos formativos.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un potente apartado, reservado solo para socios, con dos publicaciones profesionales, 'Avances en </a:t>
            </a:r>
            <a:r>
              <a:rPr lang="es-ES_tradnl" altLang="es-ES_tradnl" dirty="0" err="1">
                <a:ea typeface="ＭＳ Ｐゴシック" charset="-128"/>
              </a:rPr>
              <a:t>Diabetología</a:t>
            </a:r>
            <a:r>
              <a:rPr lang="es-ES_tradnl" altLang="es-ES_tradnl" dirty="0">
                <a:ea typeface="ＭＳ Ｐゴシック" charset="-128"/>
              </a:rPr>
              <a:t>' y 'Endocrinología y nutrición', </a:t>
            </a:r>
            <a:r>
              <a:rPr lang="es-ES_tradnl" altLang="es-ES_tradnl" dirty="0" err="1">
                <a:ea typeface="ＭＳ Ｐゴシック" charset="-128"/>
              </a:rPr>
              <a:t>keypoints</a:t>
            </a:r>
            <a:r>
              <a:rPr lang="es-ES_tradnl" altLang="es-ES_tradnl" dirty="0">
                <a:ea typeface="ＭＳ Ｐゴシック" charset="-128"/>
              </a:rPr>
              <a:t> en diabetes con un interesante </a:t>
            </a:r>
            <a:r>
              <a:rPr lang="es-ES_tradnl" altLang="es-ES_tradnl" dirty="0" err="1">
                <a:ea typeface="ＭＳ Ｐゴシック" charset="-128"/>
              </a:rPr>
              <a:t>congressreview</a:t>
            </a:r>
            <a:r>
              <a:rPr lang="es-ES_tradnl" altLang="es-ES_tradnl" dirty="0">
                <a:ea typeface="ＭＳ Ｐゴシック" charset="-128"/>
              </a:rPr>
              <a:t> y una importante biblioteca virtual.</a:t>
            </a:r>
          </a:p>
          <a:p>
            <a:pPr eaLnBrk="1" hangingPunct="1"/>
            <a:r>
              <a:rPr lang="es-ES_tradnl" altLang="es-ES_tradnl" dirty="0">
                <a:ea typeface="ＭＳ Ｐゴシック" charset="-128"/>
              </a:rPr>
              <a:t> la diabetes. Puedes consultar el último número en </a:t>
            </a:r>
            <a:r>
              <a:rPr lang="es-ES_tradnl" altLang="es-ES_tradnl" dirty="0" err="1">
                <a:ea typeface="ＭＳ Ｐゴシック" charset="-128"/>
              </a:rPr>
              <a:t>revistadiabetes.org</a:t>
            </a:r>
            <a:r>
              <a:rPr lang="es-ES_tradnl" altLang="es-ES_tradnl" dirty="0">
                <a:ea typeface="ＭＳ Ｐゴシック" charset="-128"/>
              </a:rPr>
              <a:t>.</a:t>
            </a:r>
          </a:p>
        </p:txBody>
      </p:sp>
      <p:sp>
        <p:nvSpPr>
          <p:cNvPr id="140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7309932-66A1-3E46-8905-D42D3BC4B457}" type="slidenum">
              <a:rPr lang="es-ES_tradnl" altLang="es-ES_tradnl" sz="1200"/>
              <a:pPr eaLnBrk="1" hangingPunct="1"/>
              <a:t>185</a:t>
            </a:fld>
            <a:endParaRPr lang="es-ES_tradnl" altLang="es-ES_tradnl" sz="1200"/>
          </a:p>
        </p:txBody>
      </p:sp>
    </p:spTree>
    <p:extLst>
      <p:ext uri="{BB962C8B-B14F-4D97-AF65-F5344CB8AC3E}">
        <p14:creationId xmlns:p14="http://schemas.microsoft.com/office/powerpoint/2010/main" val="21015959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Diabetes. Está dirigida mayoritariamente a </a:t>
            </a:r>
            <a:r>
              <a:rPr lang="es-ES_tradnl" altLang="es-ES_tradnl" b="1" dirty="0">
                <a:ea typeface="ＭＳ Ｐゴシック" charset="-128"/>
              </a:rPr>
              <a:t>profesionales</a:t>
            </a:r>
            <a:r>
              <a:rPr lang="es-ES_tradnl" altLang="es-ES_tradnl" dirty="0">
                <a:ea typeface="ＭＳ Ｐゴシック" charset="-128"/>
              </a:rPr>
              <a:t> sanitarios por su </a:t>
            </a:r>
            <a:r>
              <a:rPr lang="es-ES_tradnl" altLang="es-ES_tradnl" b="1" dirty="0">
                <a:ea typeface="ＭＳ Ｐゴシック" charset="-128"/>
              </a:rPr>
              <a:t>alto contenido especializado y carácter técnico</a:t>
            </a:r>
            <a:r>
              <a:rPr lang="es-ES_tradnl" altLang="es-ES_tradnl" dirty="0">
                <a:ea typeface="ＭＳ Ｐゴシック" charset="-128"/>
              </a:rPr>
              <a:t>, pero dispone de un interesante apartado para </a:t>
            </a:r>
            <a:r>
              <a:rPr lang="es-ES_tradnl" altLang="es-ES_tradnl" b="1" dirty="0">
                <a:ea typeface="ＭＳ Ｐゴシック" charset="-128"/>
              </a:rPr>
              <a:t>pacientes</a:t>
            </a:r>
            <a:r>
              <a:rPr lang="es-ES_tradnl" altLang="es-ES_tradnl" dirty="0">
                <a:ea typeface="ＭＳ Ｐゴシック" charset="-128"/>
              </a:rPr>
              <a:t> donde encontrarás </a:t>
            </a:r>
            <a:r>
              <a:rPr lang="es-ES_tradnl" altLang="es-ES_tradnl" b="1" dirty="0">
                <a:ea typeface="ＭＳ Ｐゴシック" charset="-128"/>
              </a:rPr>
              <a:t>folletos informativos</a:t>
            </a:r>
            <a:r>
              <a:rPr lang="es-ES_tradnl" altLang="es-ES_tradnl" dirty="0">
                <a:ea typeface="ＭＳ Ｐゴシック" charset="-128"/>
              </a:rPr>
              <a:t>, en más de un idioma, sobre distintas temáticas como el cuidado de los pies, recomendaciones para familiares de personas con diabetes o distintas técnicas de inyección de insulina entre otras. También destaca su sección </a:t>
            </a:r>
            <a:r>
              <a:rPr lang="es-ES_tradnl" altLang="es-ES_tradnl" b="1" dirty="0">
                <a:ea typeface="ＭＳ Ｐゴシック" charset="-128"/>
              </a:rPr>
              <a:t>Preguntas frecuentes</a:t>
            </a:r>
            <a:r>
              <a:rPr lang="es-ES_tradnl" altLang="es-ES_tradnl" dirty="0">
                <a:ea typeface="ＭＳ Ｐゴシック" charset="-128"/>
              </a:rPr>
              <a:t>, muy útil para resolver de forma rápida cuestiones que inquietan a muchos pacientes.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te ofrece </a:t>
            </a:r>
            <a:r>
              <a:rPr lang="es-ES_tradnl" altLang="es-ES_tradnl" b="1" dirty="0">
                <a:ea typeface="ＭＳ Ｐゴシック" charset="-128"/>
              </a:rPr>
              <a:t>acceso directo y gratuito a la revista 'Diabetes' en formato digital</a:t>
            </a:r>
            <a:r>
              <a:rPr lang="es-ES_tradnl" altLang="es-ES_tradnl" dirty="0">
                <a:ea typeface="ＭＳ Ｐゴシック" charset="-128"/>
              </a:rPr>
              <a:t>, una atractiva publicación bimensual con contenidos variados sobre el mundo de</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web destaca por sus constantes actualizaciones. Incluye más de 25 calculadoras variadas de acceso libre que facilitan el trabajo diario en consulta, además de material de educación terapéutica, grupos de trabajo, noticias del sector y cursos formativos.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un potente apartado, reservado solo para socios, con dos publicaciones profesionales, 'Avances en </a:t>
            </a:r>
            <a:r>
              <a:rPr lang="es-ES_tradnl" altLang="es-ES_tradnl" dirty="0" err="1">
                <a:ea typeface="ＭＳ Ｐゴシック" charset="-128"/>
              </a:rPr>
              <a:t>Diabetología</a:t>
            </a:r>
            <a:r>
              <a:rPr lang="es-ES_tradnl" altLang="es-ES_tradnl" dirty="0">
                <a:ea typeface="ＭＳ Ｐゴシック" charset="-128"/>
              </a:rPr>
              <a:t>' y 'Endocrinología y nutrición', </a:t>
            </a:r>
            <a:r>
              <a:rPr lang="es-ES_tradnl" altLang="es-ES_tradnl" dirty="0" err="1">
                <a:ea typeface="ＭＳ Ｐゴシック" charset="-128"/>
              </a:rPr>
              <a:t>keypoints</a:t>
            </a:r>
            <a:r>
              <a:rPr lang="es-ES_tradnl" altLang="es-ES_tradnl" dirty="0">
                <a:ea typeface="ＭＳ Ｐゴシック" charset="-128"/>
              </a:rPr>
              <a:t> en diabetes con un interesante </a:t>
            </a:r>
            <a:r>
              <a:rPr lang="es-ES_tradnl" altLang="es-ES_tradnl" dirty="0" err="1">
                <a:ea typeface="ＭＳ Ｐゴシック" charset="-128"/>
              </a:rPr>
              <a:t>congressreview</a:t>
            </a:r>
            <a:r>
              <a:rPr lang="es-ES_tradnl" altLang="es-ES_tradnl" dirty="0">
                <a:ea typeface="ＭＳ Ｐゴシック" charset="-128"/>
              </a:rPr>
              <a:t> y una importante biblioteca virtual.</a:t>
            </a:r>
          </a:p>
          <a:p>
            <a:pPr eaLnBrk="1" hangingPunct="1"/>
            <a:r>
              <a:rPr lang="es-ES_tradnl" altLang="es-ES_tradnl" dirty="0">
                <a:ea typeface="ＭＳ Ｐゴシック" charset="-128"/>
              </a:rPr>
              <a:t> la diabetes. Puedes consultar el último número en </a:t>
            </a:r>
            <a:r>
              <a:rPr lang="es-ES_tradnl" altLang="es-ES_tradnl" dirty="0" err="1">
                <a:ea typeface="ＭＳ Ｐゴシック" charset="-128"/>
              </a:rPr>
              <a:t>revistadiabetes.org</a:t>
            </a:r>
            <a:r>
              <a:rPr lang="es-ES_tradnl" altLang="es-ES_tradnl" dirty="0">
                <a:ea typeface="ＭＳ Ｐゴシック" charset="-128"/>
              </a:rPr>
              <a:t>.</a:t>
            </a:r>
          </a:p>
        </p:txBody>
      </p:sp>
      <p:sp>
        <p:nvSpPr>
          <p:cNvPr id="140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7309932-66A1-3E46-8905-D42D3BC4B457}" type="slidenum">
              <a:rPr lang="es-ES_tradnl" altLang="es-ES_tradnl" sz="1200"/>
              <a:pPr eaLnBrk="1" hangingPunct="1"/>
              <a:t>186</a:t>
            </a:fld>
            <a:endParaRPr lang="es-ES_tradnl" altLang="es-ES_tradnl" sz="1200"/>
          </a:p>
        </p:txBody>
      </p:sp>
    </p:spTree>
    <p:extLst>
      <p:ext uri="{BB962C8B-B14F-4D97-AF65-F5344CB8AC3E}">
        <p14:creationId xmlns:p14="http://schemas.microsoft.com/office/powerpoint/2010/main" val="20849735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Diabetes. Está dirigida mayoritariamente a </a:t>
            </a:r>
            <a:r>
              <a:rPr lang="es-ES_tradnl" altLang="es-ES_tradnl" b="1" dirty="0">
                <a:ea typeface="ＭＳ Ｐゴシック" charset="-128"/>
              </a:rPr>
              <a:t>profesionales</a:t>
            </a:r>
            <a:r>
              <a:rPr lang="es-ES_tradnl" altLang="es-ES_tradnl" dirty="0">
                <a:ea typeface="ＭＳ Ｐゴシック" charset="-128"/>
              </a:rPr>
              <a:t> sanitarios por su </a:t>
            </a:r>
            <a:r>
              <a:rPr lang="es-ES_tradnl" altLang="es-ES_tradnl" b="1" dirty="0">
                <a:ea typeface="ＭＳ Ｐゴシック" charset="-128"/>
              </a:rPr>
              <a:t>alto contenido especializado y carácter técnico</a:t>
            </a:r>
            <a:r>
              <a:rPr lang="es-ES_tradnl" altLang="es-ES_tradnl" dirty="0">
                <a:ea typeface="ＭＳ Ｐゴシック" charset="-128"/>
              </a:rPr>
              <a:t>, pero dispone de un interesante apartado para </a:t>
            </a:r>
            <a:r>
              <a:rPr lang="es-ES_tradnl" altLang="es-ES_tradnl" b="1" dirty="0">
                <a:ea typeface="ＭＳ Ｐゴシック" charset="-128"/>
              </a:rPr>
              <a:t>pacientes</a:t>
            </a:r>
            <a:r>
              <a:rPr lang="es-ES_tradnl" altLang="es-ES_tradnl" dirty="0">
                <a:ea typeface="ＭＳ Ｐゴシック" charset="-128"/>
              </a:rPr>
              <a:t> donde encontrarás </a:t>
            </a:r>
            <a:r>
              <a:rPr lang="es-ES_tradnl" altLang="es-ES_tradnl" b="1" dirty="0">
                <a:ea typeface="ＭＳ Ｐゴシック" charset="-128"/>
              </a:rPr>
              <a:t>folletos informativos</a:t>
            </a:r>
            <a:r>
              <a:rPr lang="es-ES_tradnl" altLang="es-ES_tradnl" dirty="0">
                <a:ea typeface="ＭＳ Ｐゴシック" charset="-128"/>
              </a:rPr>
              <a:t>, en más de un idioma, sobre distintas temáticas como el cuidado de los pies, recomendaciones para familiares de personas con diabetes o distintas técnicas de inyección de insulina entre otras. También destaca su sección </a:t>
            </a:r>
            <a:r>
              <a:rPr lang="es-ES_tradnl" altLang="es-ES_tradnl" b="1" dirty="0">
                <a:ea typeface="ＭＳ Ｐゴシック" charset="-128"/>
              </a:rPr>
              <a:t>Preguntas frecuentes</a:t>
            </a:r>
            <a:r>
              <a:rPr lang="es-ES_tradnl" altLang="es-ES_tradnl" dirty="0">
                <a:ea typeface="ＭＳ Ｐゴシック" charset="-128"/>
              </a:rPr>
              <a:t>, muy útil para resolver de forma rápida cuestiones que inquietan a muchos pacientes.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te ofrece </a:t>
            </a:r>
            <a:r>
              <a:rPr lang="es-ES_tradnl" altLang="es-ES_tradnl" b="1" dirty="0">
                <a:ea typeface="ＭＳ Ｐゴシック" charset="-128"/>
              </a:rPr>
              <a:t>acceso directo y gratuito a la revista 'Diabetes' en formato digital</a:t>
            </a:r>
            <a:r>
              <a:rPr lang="es-ES_tradnl" altLang="es-ES_tradnl" dirty="0">
                <a:ea typeface="ＭＳ Ｐゴシック" charset="-128"/>
              </a:rPr>
              <a:t>, una atractiva publicación bimensual con contenidos variados sobre el mundo de</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web destaca por sus constantes actualizaciones. Incluye más de 25 calculadoras variadas de acceso libre que facilitan el trabajo diario en consulta, además de material de educación terapéutica, grupos de trabajo, noticias del sector y cursos formativos.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un potente apartado, reservado solo para socios, con dos publicaciones profesionales, 'Avances en </a:t>
            </a:r>
            <a:r>
              <a:rPr lang="es-ES_tradnl" altLang="es-ES_tradnl" dirty="0" err="1">
                <a:ea typeface="ＭＳ Ｐゴシック" charset="-128"/>
              </a:rPr>
              <a:t>Diabetología</a:t>
            </a:r>
            <a:r>
              <a:rPr lang="es-ES_tradnl" altLang="es-ES_tradnl" dirty="0">
                <a:ea typeface="ＭＳ Ｐゴシック" charset="-128"/>
              </a:rPr>
              <a:t>' y 'Endocrinología y nutrición', </a:t>
            </a:r>
            <a:r>
              <a:rPr lang="es-ES_tradnl" altLang="es-ES_tradnl" dirty="0" err="1">
                <a:ea typeface="ＭＳ Ｐゴシック" charset="-128"/>
              </a:rPr>
              <a:t>keypoints</a:t>
            </a:r>
            <a:r>
              <a:rPr lang="es-ES_tradnl" altLang="es-ES_tradnl" dirty="0">
                <a:ea typeface="ＭＳ Ｐゴシック" charset="-128"/>
              </a:rPr>
              <a:t> en diabetes con un interesante </a:t>
            </a:r>
            <a:r>
              <a:rPr lang="es-ES_tradnl" altLang="es-ES_tradnl" dirty="0" err="1">
                <a:ea typeface="ＭＳ Ｐゴシック" charset="-128"/>
              </a:rPr>
              <a:t>congressreview</a:t>
            </a:r>
            <a:r>
              <a:rPr lang="es-ES_tradnl" altLang="es-ES_tradnl" dirty="0">
                <a:ea typeface="ＭＳ Ｐゴシック" charset="-128"/>
              </a:rPr>
              <a:t> y una importante biblioteca virtual.</a:t>
            </a:r>
          </a:p>
          <a:p>
            <a:pPr eaLnBrk="1" hangingPunct="1"/>
            <a:r>
              <a:rPr lang="es-ES_tradnl" altLang="es-ES_tradnl" dirty="0">
                <a:ea typeface="ＭＳ Ｐゴシック" charset="-128"/>
              </a:rPr>
              <a:t> la diabetes. Puedes consultar el último número en </a:t>
            </a:r>
            <a:r>
              <a:rPr lang="es-ES_tradnl" altLang="es-ES_tradnl" dirty="0" err="1">
                <a:ea typeface="ＭＳ Ｐゴシック" charset="-128"/>
              </a:rPr>
              <a:t>revistadiabetes.org</a:t>
            </a:r>
            <a:r>
              <a:rPr lang="es-ES_tradnl" altLang="es-ES_tradnl" dirty="0">
                <a:ea typeface="ＭＳ Ｐゴシック" charset="-128"/>
              </a:rPr>
              <a:t>.</a:t>
            </a:r>
          </a:p>
        </p:txBody>
      </p:sp>
      <p:sp>
        <p:nvSpPr>
          <p:cNvPr id="140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7309932-66A1-3E46-8905-D42D3BC4B457}" type="slidenum">
              <a:rPr lang="es-ES_tradnl" altLang="es-ES_tradnl" sz="1200"/>
              <a:pPr eaLnBrk="1" hangingPunct="1"/>
              <a:t>187</a:t>
            </a:fld>
            <a:endParaRPr lang="es-ES_tradnl" altLang="es-ES_tradnl" sz="1200"/>
          </a:p>
        </p:txBody>
      </p:sp>
    </p:spTree>
    <p:extLst>
      <p:ext uri="{BB962C8B-B14F-4D97-AF65-F5344CB8AC3E}">
        <p14:creationId xmlns:p14="http://schemas.microsoft.com/office/powerpoint/2010/main" val="10898501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Centro de Investigación Biomédica en Red de Diabetes y Enfermedades Metabólicas Asociadas (CIBERDEM) es un consorcio público español cuyo principal objetivo es liderar el esfuerzo investigador de excelencia en diabetes y enfermedades metabólicas relacionadas, así como acelerar la traslación de los resultados científicos a la práctica clínica. </a:t>
            </a:r>
          </a:p>
          <a:p>
            <a:pPr eaLnBrk="1" hangingPunct="1"/>
            <a:r>
              <a:rPr lang="es-ES_tradnl" altLang="es-ES_tradnl" dirty="0">
                <a:ea typeface="ＭＳ Ｐゴシック" charset="-128"/>
              </a:rPr>
              <a:t>Su web tiene la finalidad principal de acercar algunos de los proyectos que realiza el centro a la población general y a empresas para recaudar fondos para la investigación. Puedes conocer más detalles en </a:t>
            </a:r>
            <a:r>
              <a:rPr lang="es-ES_tradnl" altLang="es-ES_tradnl" dirty="0" err="1">
                <a:ea typeface="ＭＳ Ｐゴシック" charset="-128"/>
              </a:rPr>
              <a:t>investigaladiabetes.org</a:t>
            </a:r>
            <a:endParaRPr lang="es-ES_tradnl" altLang="es-ES_tradnl" dirty="0">
              <a:ea typeface="ＭＳ Ｐゴシック" charset="-128"/>
            </a:endParaRP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página te permite consultar las áreas de investigación, proyectos y programas del CIBERDEM y genera un marco atractivo para que el personal investigador básico y clínico intercambien conocimientos obtenidos en diabetes hacia otras </a:t>
            </a:r>
            <a:r>
              <a:rPr lang="es-ES_tradnl" altLang="es-ES_tradnl" dirty="0" err="1">
                <a:ea typeface="ＭＳ Ｐゴシック" charset="-128"/>
              </a:rPr>
              <a:t>disciplinas.También</a:t>
            </a:r>
            <a:r>
              <a:rPr lang="es-ES_tradnl" altLang="es-ES_tradnl" dirty="0">
                <a:ea typeface="ＭＳ Ｐゴシック" charset="-128"/>
              </a:rPr>
              <a:t> cuenta con una sección de noticias y agenda de actividades.</a:t>
            </a:r>
          </a:p>
          <a:p>
            <a:pPr eaLnBrk="1" hangingPunct="1"/>
            <a:r>
              <a:rPr lang="es-ES_tradnl" altLang="es-ES_tradnl" dirty="0">
                <a:ea typeface="ＭＳ Ｐゴシック" charset="-128"/>
              </a:rPr>
              <a:t>Destaca su </a:t>
            </a:r>
            <a:r>
              <a:rPr lang="es-ES_tradnl" altLang="es-ES_tradnl" dirty="0" err="1">
                <a:ea typeface="ＭＳ Ｐゴシック" charset="-128"/>
              </a:rPr>
              <a:t>biobanco</a:t>
            </a:r>
            <a:r>
              <a:rPr lang="es-ES_tradnl" altLang="es-ES_tradnl" dirty="0">
                <a:ea typeface="ＭＳ Ｐゴシック" charset="-128"/>
              </a:rPr>
              <a:t> que pone a disposición de la comunidad científica muestras biológicas de las enfermedades metabólicas más importantes del sur de Europa. También su plataforma </a:t>
            </a:r>
            <a:r>
              <a:rPr lang="es-ES_tradnl" altLang="es-ES_tradnl" dirty="0" err="1">
                <a:ea typeface="ＭＳ Ｐゴシック" charset="-128"/>
              </a:rPr>
              <a:t>metabolómica</a:t>
            </a:r>
            <a:r>
              <a:rPr lang="es-ES_tradnl" altLang="es-ES_tradnl" dirty="0">
                <a:ea typeface="ＭＳ Ｐゴシック" charset="-128"/>
              </a:rPr>
              <a:t> que ofrece servicios a grupos de investigación para que la </a:t>
            </a:r>
            <a:r>
              <a:rPr lang="es-ES_tradnl" altLang="es-ES_tradnl" dirty="0" err="1">
                <a:ea typeface="ＭＳ Ｐゴシック" charset="-128"/>
              </a:rPr>
              <a:t>metabolómica</a:t>
            </a:r>
            <a:r>
              <a:rPr lang="es-ES_tradnl" altLang="es-ES_tradnl" dirty="0">
                <a:ea typeface="ＭＳ Ｐゴシック" charset="-128"/>
              </a:rPr>
              <a:t> sea incluida como herramienta complementaria a sus trabajos. </a:t>
            </a:r>
          </a:p>
          <a:p>
            <a:pPr eaLnBrk="1" hangingPunct="1"/>
            <a:r>
              <a:rPr lang="es-ES_tradnl" altLang="es-ES_tradnl" dirty="0">
                <a:ea typeface="ＭＳ Ｐゴシック" charset="-128"/>
              </a:rPr>
              <a:t>Puedes seguir su actividad en Twitter. También cuentan con perfil en </a:t>
            </a:r>
            <a:r>
              <a:rPr lang="es-ES_tradnl" altLang="es-ES_tradnl" dirty="0" err="1">
                <a:ea typeface="ＭＳ Ｐゴシック" charset="-128"/>
              </a:rPr>
              <a:t>Linkedin</a:t>
            </a:r>
            <a:r>
              <a:rPr lang="es-ES_tradnl" altLang="es-ES_tradnl" dirty="0">
                <a:ea typeface="ＭＳ Ｐゴシック" charset="-128"/>
              </a:rPr>
              <a:t> y canal en </a:t>
            </a:r>
            <a:r>
              <a:rPr lang="es-ES_tradnl" altLang="es-ES_tradnl" dirty="0" err="1">
                <a:ea typeface="ＭＳ Ｐゴシック" charset="-128"/>
              </a:rPr>
              <a:t>Vimeo</a:t>
            </a:r>
            <a:r>
              <a:rPr lang="es-ES_tradnl" altLang="es-ES_tradnl" dirty="0">
                <a:ea typeface="ＭＳ Ｐゴシック" charset="-128"/>
              </a:rPr>
              <a:t>.</a:t>
            </a:r>
          </a:p>
        </p:txBody>
      </p:sp>
      <p:sp>
        <p:nvSpPr>
          <p:cNvPr id="156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3EEEB81-25CE-4949-A7AD-5FAD83288535}" type="slidenum">
              <a:rPr lang="es-ES_tradnl" altLang="es-ES_tradnl" sz="1200"/>
              <a:pPr eaLnBrk="1" hangingPunct="1"/>
              <a:t>188</a:t>
            </a:fld>
            <a:endParaRPr lang="es-ES_tradnl" altLang="es-ES_tradnl" sz="1200"/>
          </a:p>
        </p:txBody>
      </p:sp>
    </p:spTree>
    <p:extLst>
      <p:ext uri="{BB962C8B-B14F-4D97-AF65-F5344CB8AC3E}">
        <p14:creationId xmlns:p14="http://schemas.microsoft.com/office/powerpoint/2010/main" val="13324573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Centro de Investigación Biomédica en Red de Diabetes y Enfermedades Metabólicas Asociadas (CIBERDEM) es un consorcio público español cuyo principal objetivo es liderar el esfuerzo investigador de excelencia en diabetes y enfermedades metabólicas relacionadas, así como acelerar la traslación de los resultados científicos a la práctica clínica. </a:t>
            </a:r>
          </a:p>
          <a:p>
            <a:pPr eaLnBrk="1" hangingPunct="1"/>
            <a:r>
              <a:rPr lang="es-ES_tradnl" altLang="es-ES_tradnl" dirty="0">
                <a:ea typeface="ＭＳ Ｐゴシック" charset="-128"/>
              </a:rPr>
              <a:t>Su web tiene la finalidad principal de acercar algunos de los proyectos que realiza el centro a la población general y a empresas para recaudar fondos para la investigación. Puedes conocer más detalles en </a:t>
            </a:r>
            <a:r>
              <a:rPr lang="es-ES_tradnl" altLang="es-ES_tradnl" dirty="0" err="1">
                <a:ea typeface="ＭＳ Ｐゴシック" charset="-128"/>
              </a:rPr>
              <a:t>investigaladiabetes.org</a:t>
            </a:r>
            <a:endParaRPr lang="es-ES_tradnl" altLang="es-ES_tradnl" dirty="0">
              <a:ea typeface="ＭＳ Ｐゴシック" charset="-128"/>
            </a:endParaRP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página te permite consultar las áreas de investigación, proyectos y programas del CIBERDEM y genera un marco atractivo para que el personal investigador básico y clínico intercambien conocimientos obtenidos en diabetes hacia otras </a:t>
            </a:r>
            <a:r>
              <a:rPr lang="es-ES_tradnl" altLang="es-ES_tradnl" dirty="0" err="1">
                <a:ea typeface="ＭＳ Ｐゴシック" charset="-128"/>
              </a:rPr>
              <a:t>disciplinas.También</a:t>
            </a:r>
            <a:r>
              <a:rPr lang="es-ES_tradnl" altLang="es-ES_tradnl" dirty="0">
                <a:ea typeface="ＭＳ Ｐゴシック" charset="-128"/>
              </a:rPr>
              <a:t> cuenta con una sección de noticias y agenda de actividades.</a:t>
            </a:r>
          </a:p>
          <a:p>
            <a:pPr eaLnBrk="1" hangingPunct="1"/>
            <a:r>
              <a:rPr lang="es-ES_tradnl" altLang="es-ES_tradnl" dirty="0">
                <a:ea typeface="ＭＳ Ｐゴシック" charset="-128"/>
              </a:rPr>
              <a:t>Destaca su </a:t>
            </a:r>
            <a:r>
              <a:rPr lang="es-ES_tradnl" altLang="es-ES_tradnl" dirty="0" err="1">
                <a:ea typeface="ＭＳ Ｐゴシック" charset="-128"/>
              </a:rPr>
              <a:t>biobanco</a:t>
            </a:r>
            <a:r>
              <a:rPr lang="es-ES_tradnl" altLang="es-ES_tradnl" dirty="0">
                <a:ea typeface="ＭＳ Ｐゴシック" charset="-128"/>
              </a:rPr>
              <a:t> que pone a disposición de la comunidad científica muestras biológicas de las enfermedades metabólicas más importantes del sur de Europa. También su plataforma </a:t>
            </a:r>
            <a:r>
              <a:rPr lang="es-ES_tradnl" altLang="es-ES_tradnl" dirty="0" err="1">
                <a:ea typeface="ＭＳ Ｐゴシック" charset="-128"/>
              </a:rPr>
              <a:t>metabolómica</a:t>
            </a:r>
            <a:r>
              <a:rPr lang="es-ES_tradnl" altLang="es-ES_tradnl" dirty="0">
                <a:ea typeface="ＭＳ Ｐゴシック" charset="-128"/>
              </a:rPr>
              <a:t> que ofrece servicios a grupos de investigación para que la </a:t>
            </a:r>
            <a:r>
              <a:rPr lang="es-ES_tradnl" altLang="es-ES_tradnl" dirty="0" err="1">
                <a:ea typeface="ＭＳ Ｐゴシック" charset="-128"/>
              </a:rPr>
              <a:t>metabolómica</a:t>
            </a:r>
            <a:r>
              <a:rPr lang="es-ES_tradnl" altLang="es-ES_tradnl" dirty="0">
                <a:ea typeface="ＭＳ Ｐゴシック" charset="-128"/>
              </a:rPr>
              <a:t> sea incluida como herramienta complementaria a sus trabajos. </a:t>
            </a:r>
          </a:p>
          <a:p>
            <a:pPr eaLnBrk="1" hangingPunct="1"/>
            <a:r>
              <a:rPr lang="es-ES_tradnl" altLang="es-ES_tradnl" dirty="0">
                <a:ea typeface="ＭＳ Ｐゴシック" charset="-128"/>
              </a:rPr>
              <a:t>Puedes seguir su actividad en Twitter. También cuentan con perfil en </a:t>
            </a:r>
            <a:r>
              <a:rPr lang="es-ES_tradnl" altLang="es-ES_tradnl" dirty="0" err="1">
                <a:ea typeface="ＭＳ Ｐゴシック" charset="-128"/>
              </a:rPr>
              <a:t>Linkedin</a:t>
            </a:r>
            <a:r>
              <a:rPr lang="es-ES_tradnl" altLang="es-ES_tradnl" dirty="0">
                <a:ea typeface="ＭＳ Ｐゴシック" charset="-128"/>
              </a:rPr>
              <a:t> y canal en </a:t>
            </a:r>
            <a:r>
              <a:rPr lang="es-ES_tradnl" altLang="es-ES_tradnl" dirty="0" err="1">
                <a:ea typeface="ＭＳ Ｐゴシック" charset="-128"/>
              </a:rPr>
              <a:t>Vimeo</a:t>
            </a:r>
            <a:r>
              <a:rPr lang="es-ES_tradnl" altLang="es-ES_tradnl" dirty="0">
                <a:ea typeface="ＭＳ Ｐゴシック" charset="-128"/>
              </a:rPr>
              <a:t>.</a:t>
            </a:r>
          </a:p>
        </p:txBody>
      </p:sp>
      <p:sp>
        <p:nvSpPr>
          <p:cNvPr id="156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3EEEB81-25CE-4949-A7AD-5FAD83288535}" type="slidenum">
              <a:rPr lang="es-ES_tradnl" altLang="es-ES_tradnl" sz="1200"/>
              <a:pPr eaLnBrk="1" hangingPunct="1"/>
              <a:t>189</a:t>
            </a:fld>
            <a:endParaRPr lang="es-ES_tradnl" altLang="es-ES_tradnl" sz="1200"/>
          </a:p>
        </p:txBody>
      </p:sp>
    </p:spTree>
    <p:extLst>
      <p:ext uri="{BB962C8B-B14F-4D97-AF65-F5344CB8AC3E}">
        <p14:creationId xmlns:p14="http://schemas.microsoft.com/office/powerpoint/2010/main" val="12931409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Centro de Investigación Biomédica en Red de Diabetes y Enfermedades Metabólicas Asociadas (CIBERDEM) es un consorcio público español cuyo principal objetivo es liderar el esfuerzo investigador de excelencia en diabetes y enfermedades metabólicas relacionadas, así como acelerar la traslación de los resultados científicos a la práctica clínica. </a:t>
            </a:r>
          </a:p>
          <a:p>
            <a:pPr eaLnBrk="1" hangingPunct="1"/>
            <a:r>
              <a:rPr lang="es-ES_tradnl" altLang="es-ES_tradnl" dirty="0">
                <a:ea typeface="ＭＳ Ｐゴシック" charset="-128"/>
              </a:rPr>
              <a:t>Su web tiene la finalidad principal de acercar algunos de los proyectos que realiza el centro a la población general y a empresas para recaudar fondos para la investigación. Puedes conocer más detalles en </a:t>
            </a:r>
            <a:r>
              <a:rPr lang="es-ES_tradnl" altLang="es-ES_tradnl" dirty="0" err="1">
                <a:ea typeface="ＭＳ Ｐゴシック" charset="-128"/>
              </a:rPr>
              <a:t>investigaladiabetes.org</a:t>
            </a:r>
            <a:endParaRPr lang="es-ES_tradnl" altLang="es-ES_tradnl" dirty="0">
              <a:ea typeface="ＭＳ Ｐゴシック" charset="-128"/>
            </a:endParaRP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página te permite consultar las áreas de investigación, proyectos y programas del CIBERDEM y genera un marco atractivo para que el personal investigador básico y clínico intercambien conocimientos obtenidos en diabetes hacia otras </a:t>
            </a:r>
            <a:r>
              <a:rPr lang="es-ES_tradnl" altLang="es-ES_tradnl" dirty="0" err="1">
                <a:ea typeface="ＭＳ Ｐゴシック" charset="-128"/>
              </a:rPr>
              <a:t>disciplinas.También</a:t>
            </a:r>
            <a:r>
              <a:rPr lang="es-ES_tradnl" altLang="es-ES_tradnl" dirty="0">
                <a:ea typeface="ＭＳ Ｐゴシック" charset="-128"/>
              </a:rPr>
              <a:t> cuenta con una sección de noticias y agenda de actividades.</a:t>
            </a:r>
          </a:p>
          <a:p>
            <a:pPr eaLnBrk="1" hangingPunct="1"/>
            <a:r>
              <a:rPr lang="es-ES_tradnl" altLang="es-ES_tradnl" dirty="0">
                <a:ea typeface="ＭＳ Ｐゴシック" charset="-128"/>
              </a:rPr>
              <a:t>Destaca su </a:t>
            </a:r>
            <a:r>
              <a:rPr lang="es-ES_tradnl" altLang="es-ES_tradnl" dirty="0" err="1">
                <a:ea typeface="ＭＳ Ｐゴシック" charset="-128"/>
              </a:rPr>
              <a:t>biobanco</a:t>
            </a:r>
            <a:r>
              <a:rPr lang="es-ES_tradnl" altLang="es-ES_tradnl" dirty="0">
                <a:ea typeface="ＭＳ Ｐゴシック" charset="-128"/>
              </a:rPr>
              <a:t> que pone a disposición de la comunidad científica muestras biológicas de las enfermedades metabólicas más importantes del sur de Europa. También su plataforma </a:t>
            </a:r>
            <a:r>
              <a:rPr lang="es-ES_tradnl" altLang="es-ES_tradnl" dirty="0" err="1">
                <a:ea typeface="ＭＳ Ｐゴシック" charset="-128"/>
              </a:rPr>
              <a:t>metabolómica</a:t>
            </a:r>
            <a:r>
              <a:rPr lang="es-ES_tradnl" altLang="es-ES_tradnl" dirty="0">
                <a:ea typeface="ＭＳ Ｐゴシック" charset="-128"/>
              </a:rPr>
              <a:t> que ofrece servicios a grupos de investigación para que la </a:t>
            </a:r>
            <a:r>
              <a:rPr lang="es-ES_tradnl" altLang="es-ES_tradnl" dirty="0" err="1">
                <a:ea typeface="ＭＳ Ｐゴシック" charset="-128"/>
              </a:rPr>
              <a:t>metabolómica</a:t>
            </a:r>
            <a:r>
              <a:rPr lang="es-ES_tradnl" altLang="es-ES_tradnl" dirty="0">
                <a:ea typeface="ＭＳ Ｐゴシック" charset="-128"/>
              </a:rPr>
              <a:t> sea incluida como herramienta complementaria a sus trabajos. </a:t>
            </a:r>
          </a:p>
          <a:p>
            <a:pPr eaLnBrk="1" hangingPunct="1"/>
            <a:r>
              <a:rPr lang="es-ES_tradnl" altLang="es-ES_tradnl" dirty="0">
                <a:ea typeface="ＭＳ Ｐゴシック" charset="-128"/>
              </a:rPr>
              <a:t>Puedes seguir su actividad en Twitter. También cuentan con perfil en </a:t>
            </a:r>
            <a:r>
              <a:rPr lang="es-ES_tradnl" altLang="es-ES_tradnl" dirty="0" err="1">
                <a:ea typeface="ＭＳ Ｐゴシック" charset="-128"/>
              </a:rPr>
              <a:t>Linkedin</a:t>
            </a:r>
            <a:r>
              <a:rPr lang="es-ES_tradnl" altLang="es-ES_tradnl" dirty="0">
                <a:ea typeface="ＭＳ Ｐゴシック" charset="-128"/>
              </a:rPr>
              <a:t> y canal en </a:t>
            </a:r>
            <a:r>
              <a:rPr lang="es-ES_tradnl" altLang="es-ES_tradnl" dirty="0" err="1">
                <a:ea typeface="ＭＳ Ｐゴシック" charset="-128"/>
              </a:rPr>
              <a:t>Vimeo</a:t>
            </a:r>
            <a:r>
              <a:rPr lang="es-ES_tradnl" altLang="es-ES_tradnl" dirty="0">
                <a:ea typeface="ＭＳ Ｐゴシック" charset="-128"/>
              </a:rPr>
              <a:t>.</a:t>
            </a:r>
          </a:p>
        </p:txBody>
      </p:sp>
      <p:sp>
        <p:nvSpPr>
          <p:cNvPr id="156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3EEEB81-25CE-4949-A7AD-5FAD83288535}" type="slidenum">
              <a:rPr lang="es-ES_tradnl" altLang="es-ES_tradnl" sz="1200"/>
              <a:pPr eaLnBrk="1" hangingPunct="1"/>
              <a:t>190</a:t>
            </a:fld>
            <a:endParaRPr lang="es-ES_tradnl" altLang="es-ES_tradnl" sz="1200"/>
          </a:p>
        </p:txBody>
      </p:sp>
    </p:spTree>
    <p:extLst>
      <p:ext uri="{BB962C8B-B14F-4D97-AF65-F5344CB8AC3E}">
        <p14:creationId xmlns:p14="http://schemas.microsoft.com/office/powerpoint/2010/main" val="166340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webs de España para gestionar la alimentación diaria de pacientes con diabetes. Este proyecto liderado por </a:t>
            </a:r>
            <a:r>
              <a:rPr lang="es-ES_tradnl" altLang="es-ES_tradnl" b="1" dirty="0">
                <a:ea typeface="ＭＳ Ｐゴシック" charset="-128"/>
              </a:rPr>
              <a:t>Fundación Alicia</a:t>
            </a:r>
            <a:r>
              <a:rPr lang="es-ES_tradnl" altLang="es-ES_tradnl" dirty="0">
                <a:ea typeface="ＭＳ Ｐゴシック" charset="-128"/>
              </a:rPr>
              <a:t> y IDIBAPS, con la colaboración de Esteve, tiene como característica más relevante su interactivo </a:t>
            </a:r>
            <a:r>
              <a:rPr lang="es-ES_tradnl" altLang="es-ES_tradnl" b="1" dirty="0">
                <a:ea typeface="ＭＳ Ｐゴシック" charset="-128"/>
              </a:rPr>
              <a:t>Método del plato</a:t>
            </a:r>
            <a:r>
              <a:rPr lang="es-ES_tradnl" altLang="es-ES_tradnl" dirty="0">
                <a:ea typeface="ＭＳ Ｐゴシック" charset="-128"/>
              </a:rPr>
              <a:t>, donde podrás realizar infinidad de combinaciones de platos aptos para personas diabéticas simplemente seleccionando los alimentos que aparecen en pantalla e idear una dieta variada siguiendo los estándares recomendados (medio plato de verduras, un cuarto de proteínas y otro de hidratos de carbono). Su funcionamiento fácil e intuitivo permite planificar menús con agilidad mientras te diviertes.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de contar con un diseño web actualizado y de navegación fluida, incluye herramientas gratuitas muy útiles para personas con diabetes: </a:t>
            </a:r>
            <a:r>
              <a:rPr lang="es-ES_tradnl" altLang="es-ES_tradnl" b="1" dirty="0">
                <a:ea typeface="ＭＳ Ｐゴシック" charset="-128"/>
              </a:rPr>
              <a:t>calculadora de hidratos de carbono, </a:t>
            </a:r>
            <a:r>
              <a:rPr lang="es-ES_tradnl" altLang="es-ES_tradnl" dirty="0">
                <a:ea typeface="ＭＳ Ｐゴシック" charset="-128"/>
              </a:rPr>
              <a:t>descargables con equivalencias de alimentos, cartillas para tener un control diario de los alimentos ingeridos, </a:t>
            </a:r>
            <a:r>
              <a:rPr lang="es-ES_tradnl" altLang="es-ES_tradnl" b="1" dirty="0">
                <a:ea typeface="ＭＳ Ｐゴシック" charset="-128"/>
              </a:rPr>
              <a:t>vídeo recetas </a:t>
            </a:r>
            <a:r>
              <a:rPr lang="es-ES_tradnl" altLang="es-ES_tradnl" dirty="0">
                <a:ea typeface="ＭＳ Ｐゴシック" charset="-128"/>
              </a:rPr>
              <a:t>para descubrir nuevos platos y múltiples tutoriales audiovisuales con contenidos de interés como </a:t>
            </a:r>
            <a:r>
              <a:rPr lang="es-ES_tradnl" altLang="es-ES_tradnl" b="1" dirty="0">
                <a:ea typeface="ＭＳ Ｐゴシック" charset="-128"/>
              </a:rPr>
              <a:t>tablas de ejercicios </a:t>
            </a:r>
            <a:r>
              <a:rPr lang="es-ES_tradnl" altLang="es-ES_tradnl" dirty="0">
                <a:ea typeface="ＭＳ Ｐゴシック" charset="-128"/>
              </a:rPr>
              <a:t>para realizar en casa, etc. Cuenta también con una </a:t>
            </a:r>
            <a:r>
              <a:rPr lang="es-ES_tradnl" altLang="es-ES_tradnl" b="1" dirty="0">
                <a:ea typeface="ＭＳ Ｐゴシック" charset="-128"/>
              </a:rPr>
              <a:t>tienda online</a:t>
            </a:r>
            <a:r>
              <a:rPr lang="es-ES_tradnl" altLang="es-ES_tradnl" dirty="0">
                <a:ea typeface="ＭＳ Ｐゴシック" charset="-128"/>
              </a:rPr>
              <a:t> para completar el material facilitado con contenidos didácticos más específicos.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Dispone de App tanto para iOS como Android y canal en </a:t>
            </a:r>
            <a:r>
              <a:rPr lang="es-ES_tradnl" altLang="es-ES_tradnl" dirty="0" err="1">
                <a:ea typeface="ＭＳ Ｐゴシック" charset="-128"/>
              </a:rPr>
              <a:t>Vimeo</a:t>
            </a:r>
            <a:r>
              <a:rPr lang="es-ES_tradnl" altLang="es-ES_tradnl" dirty="0">
                <a:ea typeface="ＭＳ Ｐゴシック" charset="-128"/>
              </a:rPr>
              <a:t> con un importante recetario audiovisual.</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web servirá de apoyo a tus a pacientes diabéticos para gestionar sus menús diarios y conocer mejor cómo se comporta su organismo frente a la diabetes.</a:t>
            </a: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5B59F20-9C6B-9B48-B602-165966777AFE}" type="slidenum">
              <a:rPr lang="es-ES_tradnl" altLang="es-ES_tradnl" sz="1200"/>
              <a:pPr eaLnBrk="1" hangingPunct="1"/>
              <a:t>82</a:t>
            </a:fld>
            <a:endParaRPr lang="es-ES_tradnl" altLang="es-ES_tradnl" sz="1200"/>
          </a:p>
        </p:txBody>
      </p:sp>
    </p:spTree>
    <p:extLst>
      <p:ext uri="{BB962C8B-B14F-4D97-AF65-F5344CB8AC3E}">
        <p14:creationId xmlns:p14="http://schemas.microsoft.com/office/powerpoint/2010/main" val="13083895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página refleja la actividad de la Sociedad Española de Medicina Interna, que cuenta con un grupo de trabajo sobre diabetes y obesidad, cada vez más notorio. La web contiene protocolos completos sobre DM2 descargables, un documento informativo para pacientes donde se explica la diabetes de manera sencilla y comprensible, noticias relevantes y publicaciones de interés. Destaca su apartado de proyectos de investigación con información sobre varios estudios y sobre cómo puedes reclutar a pacientes.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contiene una sección de bibliografía comentada, que ayuda a contrastar artículos de manera rápida, y un apartado para socios con documentos, vídeos y fotos descargables de las reuniones celebradas de la sociedad.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cuenta con un área de formación con oferta docente para sus socios, promovida por la SEMI y la FEMI, e enlaces de interés a diferentes revistas y plataformas formativas como ZOOM 65+ (donde encontrarás herramientas asistenciales para el abordaje integral del paciente con DM2 mayor de 65 años).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191</a:t>
            </a:fld>
            <a:endParaRPr lang="es-ES_tradnl" altLang="es-ES_tradnl" sz="1200"/>
          </a:p>
        </p:txBody>
      </p:sp>
    </p:spTree>
    <p:extLst>
      <p:ext uri="{BB962C8B-B14F-4D97-AF65-F5344CB8AC3E}">
        <p14:creationId xmlns:p14="http://schemas.microsoft.com/office/powerpoint/2010/main" val="8116678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página refleja la actividad de la Sociedad Española de Medicina Interna, que cuenta con un grupo de trabajo sobre diabetes y obesidad, cada vez más notorio. La web contiene protocolos completos sobre DM2 descargables, un documento informativo para pacientes donde se explica la diabetes de manera sencilla y comprensible, noticias relevantes y publicaciones de interés. Destaca su apartado de proyectos de investigación con información sobre varios estudios y sobre cómo puedes reclutar a pacientes.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contiene una sección de bibliografía comentada, que ayuda a contrastar artículos de manera rápida, y un apartado para socios con documentos, vídeos y fotos descargables de las reuniones celebradas de la sociedad.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cuenta con un área de formación con oferta docente para sus socios, promovida por la SEMI y la FEMI, e enlaces de interés a diferentes revistas y plataformas formativas como ZOOM 65+ (donde encontrarás herramientas asistenciales para el abordaje integral del paciente con DM2 mayor de 65 años).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192</a:t>
            </a:fld>
            <a:endParaRPr lang="es-ES_tradnl" altLang="es-ES_tradnl" sz="1200"/>
          </a:p>
        </p:txBody>
      </p:sp>
    </p:spTree>
    <p:extLst>
      <p:ext uri="{BB962C8B-B14F-4D97-AF65-F5344CB8AC3E}">
        <p14:creationId xmlns:p14="http://schemas.microsoft.com/office/powerpoint/2010/main" val="6127591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blog de la Red de Grupos de Estudio de la Diabetes en Atención Primaria de la Salud (</a:t>
            </a:r>
            <a:r>
              <a:rPr lang="es-ES_tradnl" altLang="es-ES_tradnl" dirty="0" err="1">
                <a:ea typeface="ＭＳ Ｐゴシック" charset="-128"/>
              </a:rPr>
              <a:t>RedGDPS</a:t>
            </a:r>
            <a:r>
              <a:rPr lang="es-ES_tradnl" altLang="es-ES_tradnl" dirty="0">
                <a:ea typeface="ＭＳ Ｐゴシック" charset="-128"/>
              </a:rPr>
              <a:t>) contiene artículos de contenido </a:t>
            </a:r>
            <a:r>
              <a:rPr lang="es-ES_tradnl" altLang="es-ES_tradnl" dirty="0" err="1">
                <a:ea typeface="ＭＳ Ｐゴシック" charset="-128"/>
              </a:rPr>
              <a:t>diabetológico</a:t>
            </a:r>
            <a:r>
              <a:rPr lang="es-ES_tradnl" altLang="es-ES_tradnl" dirty="0">
                <a:ea typeface="ＭＳ Ｐゴシック" charset="-128"/>
              </a:rPr>
              <a:t> como noticias, alertas y comentarios de los principales estudios recientes publicados, consejos y guías de práctica clínica entre otros (mayoritariamente de diabetes tipo 2).  Es un complemento de la web general de </a:t>
            </a:r>
            <a:r>
              <a:rPr lang="es-ES_tradnl" altLang="es-ES_tradnl" dirty="0" err="1">
                <a:ea typeface="ＭＳ Ｐゴシック" charset="-128"/>
              </a:rPr>
              <a:t>RedGDPS</a:t>
            </a:r>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Su objetivo es convertirse en un punto de encuentro, debate y discusión entre profesionales preocupados por la DM2. A través de su buscador podrás encontrar los temas que más te interesen de forma fácil y rápida.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la actividad del blog en su página de Facebook y Twitter.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193</a:t>
            </a:fld>
            <a:endParaRPr lang="es-ES_tradnl" altLang="es-ES_tradnl" sz="1200"/>
          </a:p>
        </p:txBody>
      </p:sp>
    </p:spTree>
    <p:extLst>
      <p:ext uri="{BB962C8B-B14F-4D97-AF65-F5344CB8AC3E}">
        <p14:creationId xmlns:p14="http://schemas.microsoft.com/office/powerpoint/2010/main" val="17611962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blog de la Red de Grupos de Estudio de la Diabetes en Atención Primaria de la Salud (</a:t>
            </a:r>
            <a:r>
              <a:rPr lang="es-ES_tradnl" altLang="es-ES_tradnl" dirty="0" err="1">
                <a:ea typeface="ＭＳ Ｐゴシック" charset="-128"/>
              </a:rPr>
              <a:t>RedGDPS</a:t>
            </a:r>
            <a:r>
              <a:rPr lang="es-ES_tradnl" altLang="es-ES_tradnl" dirty="0">
                <a:ea typeface="ＭＳ Ｐゴシック" charset="-128"/>
              </a:rPr>
              <a:t>) contiene artículos de contenido </a:t>
            </a:r>
            <a:r>
              <a:rPr lang="es-ES_tradnl" altLang="es-ES_tradnl" dirty="0" err="1">
                <a:ea typeface="ＭＳ Ｐゴシック" charset="-128"/>
              </a:rPr>
              <a:t>diabetológico</a:t>
            </a:r>
            <a:r>
              <a:rPr lang="es-ES_tradnl" altLang="es-ES_tradnl" dirty="0">
                <a:ea typeface="ＭＳ Ｐゴシック" charset="-128"/>
              </a:rPr>
              <a:t> como noticias, alertas y comentarios de los principales estudios recientes publicados, consejos y guías de práctica clínica entre otros (mayoritariamente de diabetes tipo 2).  Es un complemento de la web general de </a:t>
            </a:r>
            <a:r>
              <a:rPr lang="es-ES_tradnl" altLang="es-ES_tradnl" dirty="0" err="1">
                <a:ea typeface="ＭＳ Ｐゴシック" charset="-128"/>
              </a:rPr>
              <a:t>RedGDPS</a:t>
            </a:r>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Su objetivo es convertirse en un punto de encuentro, debate y discusión entre profesionales preocupados por la DM2. A través de su buscador podrás encontrar los temas que más te interesen de forma fácil y rápida.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la actividad del blog en su página de Facebook y Twitter.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194</a:t>
            </a:fld>
            <a:endParaRPr lang="es-ES_tradnl" altLang="es-ES_tradnl" sz="1200"/>
          </a:p>
        </p:txBody>
      </p:sp>
    </p:spTree>
    <p:extLst>
      <p:ext uri="{BB962C8B-B14F-4D97-AF65-F5344CB8AC3E}">
        <p14:creationId xmlns:p14="http://schemas.microsoft.com/office/powerpoint/2010/main" val="1066588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blog de la Red de Grupos de Estudio de la Diabetes en Atención Primaria de la Salud (</a:t>
            </a:r>
            <a:r>
              <a:rPr lang="es-ES_tradnl" altLang="es-ES_tradnl" dirty="0" err="1">
                <a:ea typeface="ＭＳ Ｐゴシック" charset="-128"/>
              </a:rPr>
              <a:t>RedGDPS</a:t>
            </a:r>
            <a:r>
              <a:rPr lang="es-ES_tradnl" altLang="es-ES_tradnl" dirty="0">
                <a:ea typeface="ＭＳ Ｐゴシック" charset="-128"/>
              </a:rPr>
              <a:t>) contiene artículos de contenido </a:t>
            </a:r>
            <a:r>
              <a:rPr lang="es-ES_tradnl" altLang="es-ES_tradnl" dirty="0" err="1">
                <a:ea typeface="ＭＳ Ｐゴシック" charset="-128"/>
              </a:rPr>
              <a:t>diabetológico</a:t>
            </a:r>
            <a:r>
              <a:rPr lang="es-ES_tradnl" altLang="es-ES_tradnl" dirty="0">
                <a:ea typeface="ＭＳ Ｐゴシック" charset="-128"/>
              </a:rPr>
              <a:t> como noticias, alertas y comentarios de los principales estudios recientes publicados, consejos y guías de práctica clínica entre otros (mayoritariamente de diabetes tipo 2).  Es un complemento de la web general de </a:t>
            </a:r>
            <a:r>
              <a:rPr lang="es-ES_tradnl" altLang="es-ES_tradnl" dirty="0" err="1">
                <a:ea typeface="ＭＳ Ｐゴシック" charset="-128"/>
              </a:rPr>
              <a:t>RedGDPS</a:t>
            </a:r>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Su objetivo es convertirse en un punto de encuentro, debate y discusión entre profesionales preocupados por la DM2. A través de su buscador podrás encontrar los temas que más te interesen de forma fácil y rápida.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la actividad del blog en su página de Facebook y Twitter.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195</a:t>
            </a:fld>
            <a:endParaRPr lang="es-ES_tradnl" altLang="es-ES_tradnl" sz="1200"/>
          </a:p>
        </p:txBody>
      </p:sp>
    </p:spTree>
    <p:extLst>
      <p:ext uri="{BB962C8B-B14F-4D97-AF65-F5344CB8AC3E}">
        <p14:creationId xmlns:p14="http://schemas.microsoft.com/office/powerpoint/2010/main" val="5690497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Endocrinología y Nutrición donde encontrarás información sobre enfermedades del sistema endocrino, entre ellas la diabetes. Aun siendo una web dirigida al personal sanitario, como paciente encontrarás información sobre la diabetes, un apartado de preguntas frecuentes, recomendaciones dietéticas y una amplia selección de asociaciones de pacientes nacionales e internacionales.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su actividad en Facebook y Twitter. Además cuenta con versión App para tu Smartphone o </a:t>
            </a:r>
            <a:r>
              <a:rPr lang="es-ES_tradnl" altLang="es-ES_tradnl" dirty="0" err="1">
                <a:ea typeface="ＭＳ Ｐゴシック" charset="-128"/>
              </a:rPr>
              <a:t>tablet</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Imprescindible para consultar información actualizada sobre endocrinología y nutrición. Es necesario el registro como socio para acceder a todos los contenidos y a los distintos grupos de trabajo, que incluyen un catálogo de sociedades afines, autonómicas y europeas.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Tu acceso como profesional sanitario te permitirá conocer su oferta formativa y becas, próximos cursos y congresos e incluso suscribirte a su boletín de noticias. También podrás acceder a su apartado de herramientas donde encontrarás folletos informativos, distintos test, calculadoras, guías de endocrinología, diabetes y nutrición, e información sobre medicamentos. Su sección de Nutrición Interactiva te ayudará estimar los requerimientos energéticos de tu paciente a través de mediciones elaboradas a partir distintos parámetros analíticos empleados habitualmente en la nutrición clínica.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destaca su apartado de Endocrinología Joven, un punto de encuentro para los residentes y especialistas más jóvenes. En él podrán compartir sus inquietudes y crear comunidad, a la vez que se nutren de una plataforma que les facilita herramientas de trabajo, formación especializada, biblioteca de casos clínicos, enlaces de interés, manuales y bolsa de empleo.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Existe la versión App para acceder a los apartados de noticias, guías y herramientas desde cualquier lugar. </a:t>
            </a:r>
          </a:p>
          <a:p>
            <a:pPr eaLnBrk="1" hangingPunct="1"/>
            <a:endParaRPr lang="es-ES_tradnl" altLang="es-ES_tradnl" dirty="0">
              <a:ea typeface="ＭＳ Ｐゴシック" charset="-128"/>
            </a:endParaRP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198</a:t>
            </a:fld>
            <a:endParaRPr lang="es-ES_tradnl" altLang="es-ES_tradnl" sz="1200"/>
          </a:p>
        </p:txBody>
      </p:sp>
    </p:spTree>
    <p:extLst>
      <p:ext uri="{BB962C8B-B14F-4D97-AF65-F5344CB8AC3E}">
        <p14:creationId xmlns:p14="http://schemas.microsoft.com/office/powerpoint/2010/main" val="7226708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Endocrinología y Nutrición donde encontrarás información sobre enfermedades del sistema endocrino, entre ellas la diabetes. Aun siendo una web dirigida al personal sanitario, como paciente encontrarás información sobre la diabetes, un apartado de preguntas frecuentes, recomendaciones dietéticas y una amplia selección de asociaciones de pacientes nacionales e internacionales.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su actividad en Facebook y Twitter. Además cuenta con versión App para tu Smartphone o </a:t>
            </a:r>
            <a:r>
              <a:rPr lang="es-ES_tradnl" altLang="es-ES_tradnl" dirty="0" err="1">
                <a:ea typeface="ＭＳ Ｐゴシック" charset="-128"/>
              </a:rPr>
              <a:t>tablet</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Imprescindible para consultar información actualizada sobre endocrinología y nutrición. Es necesario el registro como socio para acceder a todos los contenidos y a los distintos grupos de trabajo, que incluyen un catálogo de sociedades afines, autonómicas y europeas.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Tu acceso como profesional sanitario te permitirá conocer su oferta formativa y becas, próximos cursos y congresos e incluso suscribirte a su boletín de noticias. También podrás acceder a su apartado de herramientas donde encontrarás folletos informativos, distintos test, calculadoras, guías de endocrinología, diabetes y nutrición, e información sobre medicamentos. Su sección de Nutrición Interactiva te ayudará estimar los requerimientos energéticos de tu paciente a través de mediciones elaboradas a partir distintos parámetros analíticos empleados habitualmente en la nutrición clínica.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destaca su apartado de Endocrinología Joven, un punto de encuentro para los residentes y especialistas más jóvenes. En él podrán compartir sus inquietudes y crear comunidad, a la vez que se nutren de una plataforma que les facilita herramientas de trabajo, formación especializada, biblioteca de casos clínicos, enlaces de interés, manuales y bolsa de empleo.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Existe la versión App para acceder a los apartados de noticias, guías y herramientas desde cualquier lugar. </a:t>
            </a:r>
          </a:p>
          <a:p>
            <a:pPr eaLnBrk="1" hangingPunct="1"/>
            <a:endParaRPr lang="es-ES_tradnl" altLang="es-ES_tradnl" dirty="0">
              <a:ea typeface="ＭＳ Ｐゴシック" charset="-128"/>
            </a:endParaRP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199</a:t>
            </a:fld>
            <a:endParaRPr lang="es-ES_tradnl" altLang="es-ES_tradnl" sz="1200"/>
          </a:p>
        </p:txBody>
      </p:sp>
    </p:spTree>
    <p:extLst>
      <p:ext uri="{BB962C8B-B14F-4D97-AF65-F5344CB8AC3E}">
        <p14:creationId xmlns:p14="http://schemas.microsoft.com/office/powerpoint/2010/main" val="10777909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Endocrinología y Nutrición donde encontrarás información sobre enfermedades del sistema endocrino, entre ellas la diabetes. Aun siendo una web dirigida al personal sanitario, como paciente encontrarás información sobre la diabetes, un apartado de preguntas frecuentes, recomendaciones dietéticas y una amplia selección de asociaciones de pacientes nacionales e internacionales.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su actividad en Facebook y Twitter. Además cuenta con versión App para tu Smartphone o </a:t>
            </a:r>
            <a:r>
              <a:rPr lang="es-ES_tradnl" altLang="es-ES_tradnl" dirty="0" err="1">
                <a:ea typeface="ＭＳ Ｐゴシック" charset="-128"/>
              </a:rPr>
              <a:t>tablet</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Imprescindible para consultar información actualizada sobre endocrinología y nutrición. Es necesario el registro como socio para acceder a todos los contenidos y a los distintos grupos de trabajo, que incluyen un catálogo de sociedades afines, autonómicas y europeas.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Tu acceso como profesional sanitario te permitirá conocer su oferta formativa y becas, próximos cursos y congresos e incluso suscribirte a su boletín de noticias. También podrás acceder a su apartado de herramientas donde encontrarás folletos informativos, distintos test, calculadoras, guías de endocrinología, diabetes y nutrición, e información sobre medicamentos. Su sección de Nutrición Interactiva te ayudará estimar los requerimientos energéticos de tu paciente a través de mediciones elaboradas a partir distintos parámetros analíticos empleados habitualmente en la nutrición clínica.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destaca su apartado de Endocrinología Joven, un punto de encuentro para los residentes y especialistas más jóvenes. En él podrán compartir sus inquietudes y crear comunidad, a la vez que se nutren de una plataforma que les facilita herramientas de trabajo, formación especializada, biblioteca de casos clínicos, enlaces de interés, manuales y bolsa de empleo.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Existe la versión App para acceder a los apartados de noticias, guías y herramientas desde cualquier lugar. </a:t>
            </a:r>
          </a:p>
          <a:p>
            <a:pPr eaLnBrk="1" hangingPunct="1"/>
            <a:endParaRPr lang="es-ES_tradnl" altLang="es-ES_tradnl" dirty="0">
              <a:ea typeface="ＭＳ Ｐゴシック" charset="-128"/>
            </a:endParaRP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200</a:t>
            </a:fld>
            <a:endParaRPr lang="es-ES_tradnl" altLang="es-ES_tradnl" sz="1200"/>
          </a:p>
        </p:txBody>
      </p:sp>
    </p:spTree>
    <p:extLst>
      <p:ext uri="{BB962C8B-B14F-4D97-AF65-F5344CB8AC3E}">
        <p14:creationId xmlns:p14="http://schemas.microsoft.com/office/powerpoint/2010/main" val="2648021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 la página de la Sociedad Española de Endocrinología y Nutrición donde encontrarás información sobre enfermedades del sistema endocrino, entre ellas la diabetes. Aun siendo una web dirigida al personal sanitario, como paciente encontrarás información sobre la diabetes, un apartado de preguntas frecuentes, recomendaciones dietéticas y una amplia selección de asociaciones de pacientes nacionales e internacionales.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su actividad en Facebook y Twitter. Además cuenta con versión App para tu Smartphone o </a:t>
            </a:r>
            <a:r>
              <a:rPr lang="es-ES_tradnl" altLang="es-ES_tradnl" dirty="0" err="1">
                <a:ea typeface="ＭＳ Ｐゴシック" charset="-128"/>
              </a:rPr>
              <a:t>tablet</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Imprescindible para consultar información actualizada sobre endocrinología y nutrición. Es necesario el registro como socio para acceder a todos los contenidos y a los distintos grupos de trabajo, que incluyen un catálogo de sociedades afines, autonómicas y europeas.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Tu acceso como profesional sanitario te permitirá conocer su oferta formativa y becas, próximos cursos y congresos e incluso suscribirte a su boletín de noticias. También podrás acceder a su apartado de herramientas donde encontrarás folletos informativos, distintos test, calculadoras, guías de endocrinología, diabetes y nutrición, e información sobre medicamentos. Su sección de Nutrición Interactiva te ayudará estimar los requerimientos energéticos de tu paciente a través de mediciones elaboradas a partir distintos parámetros analíticos empleados habitualmente en la nutrición clínica.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destaca su apartado de Endocrinología Joven, un punto de encuentro para los residentes y especialistas más jóvenes. En él podrán compartir sus inquietudes y crear comunidad, a la vez que se nutren de una plataforma que les facilita herramientas de trabajo, formación especializada, biblioteca de casos clínicos, enlaces de interés, manuales y bolsa de empleo.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Existe la versión App para acceder a los apartados de noticias, guías y herramientas desde cualquier lugar. </a:t>
            </a:r>
          </a:p>
          <a:p>
            <a:pPr eaLnBrk="1" hangingPunct="1"/>
            <a:endParaRPr lang="es-ES_tradnl" altLang="es-ES_tradnl" dirty="0">
              <a:ea typeface="ＭＳ Ｐゴシック" charset="-128"/>
            </a:endParaRP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201</a:t>
            </a:fld>
            <a:endParaRPr lang="es-ES_tradnl" altLang="es-ES_tradnl" sz="1200"/>
          </a:p>
        </p:txBody>
      </p:sp>
    </p:spTree>
    <p:extLst>
      <p:ext uri="{BB962C8B-B14F-4D97-AF65-F5344CB8AC3E}">
        <p14:creationId xmlns:p14="http://schemas.microsoft.com/office/powerpoint/2010/main" val="10129575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El Instituto Nacional para la Salud y Atención de Excelencia (NICE) proporciona guías y consejos basados en evidencias científicas para ayudarte a mejorar la salud de tus pacientes.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su página web se ofrece una amplia gama de servicios de información para los profesionales sanitarios y cuidadores sociales. Encontrarás recomendaciones sobre una amplia gama de temas, desde la prevención y la gestión de condiciones específicas, hasta herramientas para mejorar la salud o gestionar la medicación de tus pacientes en diferentes contextos.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Aunque no sea una página especializada en diabetes, se construye como un portal de referencia para los profesionales sanitarios al que podrás acudir si buscas información, guías o recomendaciones sobre esta patología. Además puedes descargarte su versión App para consultarla en cualquier momento y lugar o seguir su actividad en Twitter, </a:t>
            </a:r>
            <a:r>
              <a:rPr lang="es-ES_tradnl" sz="1200" kern="1200" dirty="0" err="1">
                <a:solidFill>
                  <a:schemeClr val="tx1"/>
                </a:solidFill>
                <a:latin typeface="+mn-lt"/>
                <a:ea typeface="ＭＳ Ｐゴシック" charset="0"/>
                <a:cs typeface="ＭＳ Ｐゴシック" charset="0"/>
              </a:rPr>
              <a:t>Youtube</a:t>
            </a:r>
            <a:r>
              <a:rPr lang="es-ES_tradnl" sz="1200" kern="1200" dirty="0">
                <a:solidFill>
                  <a:schemeClr val="tx1"/>
                </a:solidFill>
                <a:latin typeface="+mn-lt"/>
                <a:ea typeface="ＭＳ Ｐゴシック" charset="0"/>
                <a:cs typeface="ＭＳ Ｐゴシック" charset="0"/>
              </a:rPr>
              <a:t> y </a:t>
            </a:r>
            <a:r>
              <a:rPr lang="es-ES_tradnl" sz="1200" kern="1200" dirty="0" err="1">
                <a:solidFill>
                  <a:schemeClr val="tx1"/>
                </a:solidFill>
                <a:latin typeface="+mn-lt"/>
                <a:ea typeface="ＭＳ Ｐゴシック" charset="0"/>
                <a:cs typeface="ＭＳ Ｐゴシック" charset="0"/>
              </a:rPr>
              <a:t>Linked</a:t>
            </a:r>
            <a:r>
              <a:rPr lang="es-ES_tradnl" sz="1200" kern="1200" dirty="0">
                <a:solidFill>
                  <a:schemeClr val="tx1"/>
                </a:solidFill>
                <a:latin typeface="+mn-lt"/>
                <a:ea typeface="ＭＳ Ｐゴシック" charset="0"/>
                <a:cs typeface="ＭＳ Ｐゴシック" charset="0"/>
              </a:rPr>
              <a:t>-in. </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202</a:t>
            </a:fld>
            <a:endParaRPr lang="es-ES_tradnl" altLang="es-ES_tradnl"/>
          </a:p>
        </p:txBody>
      </p:sp>
    </p:spTree>
    <p:extLst>
      <p:ext uri="{BB962C8B-B14F-4D97-AF65-F5344CB8AC3E}">
        <p14:creationId xmlns:p14="http://schemas.microsoft.com/office/powerpoint/2010/main" val="8284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Considerada una de las plataformas web sobre diabetes con más actividad en </a:t>
            </a:r>
            <a:r>
              <a:rPr lang="es-ES_tradnl" altLang="es-ES_tradnl" b="1" dirty="0">
                <a:ea typeface="ＭＳ Ｐゴシック" charset="-128"/>
              </a:rPr>
              <a:t>redes sociales </a:t>
            </a:r>
            <a:r>
              <a:rPr lang="es-ES_tradnl" altLang="es-ES_tradnl" dirty="0">
                <a:ea typeface="ＭＳ Ｐゴシック" charset="-128"/>
              </a:rPr>
              <a:t>(cuenta con canal </a:t>
            </a:r>
            <a:r>
              <a:rPr lang="es-ES_tradnl" altLang="es-ES_tradnl" dirty="0" err="1">
                <a:ea typeface="ＭＳ Ｐゴシック" charset="-128"/>
              </a:rPr>
              <a:t>Youtube</a:t>
            </a:r>
            <a:r>
              <a:rPr lang="es-ES_tradnl" altLang="es-ES_tradnl" dirty="0">
                <a:ea typeface="ＭＳ Ｐゴシック" charset="-128"/>
              </a:rPr>
              <a:t>, Twitter, Facebook y Google plus), destaca por su </a:t>
            </a:r>
            <a:r>
              <a:rPr lang="es-ES_tradnl" altLang="es-ES_tradnl" b="1" dirty="0">
                <a:ea typeface="ＭＳ Ｐゴシック" charset="-128"/>
              </a:rPr>
              <a:t>completo apartado de psicología </a:t>
            </a:r>
            <a:r>
              <a:rPr lang="es-ES_tradnl" altLang="es-ES_tradnl" dirty="0">
                <a:ea typeface="ＭＳ Ｐゴシック" charset="-128"/>
              </a:rPr>
              <a:t>que ayuda al paciente a aceptar la enfermedad desde el punto de vista emocional y a comprender los sentimientos que surgen cuando se convive con la diabetes. También incluye distintos testimonios y libros de autoayuda.</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cuenta con actualizaciones de contenido frecuentes e información relevante sobre la patología en general, deporte, alimentación, cuidados oftalmológicos, nuevas tecnologías que mejoran la calidad de vida del paciente, etc.</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un buen canal informativo para estar al día de los próximos congresos, eventos y noticias de interés. El apartado de psicología es bueno para recomendar a tus pacientes.</a:t>
            </a:r>
          </a:p>
        </p:txBody>
      </p:sp>
      <p:sp>
        <p:nvSpPr>
          <p:cNvPr id="829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459E76F-662A-E64C-9167-2553FFDBD979}" type="slidenum">
              <a:rPr lang="es-ES_tradnl" altLang="es-ES_tradnl" sz="1200"/>
              <a:pPr eaLnBrk="1" hangingPunct="1"/>
              <a:t>83</a:t>
            </a:fld>
            <a:endParaRPr lang="es-ES_tradnl" altLang="es-ES_tradnl" sz="1200"/>
          </a:p>
        </p:txBody>
      </p:sp>
    </p:spTree>
    <p:extLst>
      <p:ext uri="{BB962C8B-B14F-4D97-AF65-F5344CB8AC3E}">
        <p14:creationId xmlns:p14="http://schemas.microsoft.com/office/powerpoint/2010/main" val="20180379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El Instituto Nacional para la Salud y Atención de Excelencia (NICE) proporciona guías y consejos basados en evidencias científicas para ayudarte a mejorar la salud de tus pacientes.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su página web se ofrece una amplia gama de servicios de información para los profesionales sanitarios y cuidadores sociales. Encontrarás recomendaciones sobre una amplia gama de temas, desde la prevención y la gestión de condiciones específicas, hasta herramientas para mejorar la salud o gestionar la medicación de tus pacientes en diferentes contextos.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Aunque no sea una página especializada en diabetes, se construye como un portal de referencia para los profesionales sanitarios al que podrás acudir si buscas información, guías o recomendaciones sobre esta patología. Además puedes descargarte su versión App para consultarla en cualquier momento y lugar o seguir su actividad en Twitter, </a:t>
            </a:r>
            <a:r>
              <a:rPr lang="es-ES_tradnl" sz="1200" kern="1200" dirty="0" err="1">
                <a:solidFill>
                  <a:schemeClr val="tx1"/>
                </a:solidFill>
                <a:latin typeface="+mn-lt"/>
                <a:ea typeface="ＭＳ Ｐゴシック" charset="0"/>
                <a:cs typeface="ＭＳ Ｐゴシック" charset="0"/>
              </a:rPr>
              <a:t>Youtube</a:t>
            </a:r>
            <a:r>
              <a:rPr lang="es-ES_tradnl" sz="1200" kern="1200" dirty="0">
                <a:solidFill>
                  <a:schemeClr val="tx1"/>
                </a:solidFill>
                <a:latin typeface="+mn-lt"/>
                <a:ea typeface="ＭＳ Ｐゴシック" charset="0"/>
                <a:cs typeface="ＭＳ Ｐゴシック" charset="0"/>
              </a:rPr>
              <a:t> y </a:t>
            </a:r>
            <a:r>
              <a:rPr lang="es-ES_tradnl" sz="1200" kern="1200" dirty="0" err="1">
                <a:solidFill>
                  <a:schemeClr val="tx1"/>
                </a:solidFill>
                <a:latin typeface="+mn-lt"/>
                <a:ea typeface="ＭＳ Ｐゴシック" charset="0"/>
                <a:cs typeface="ＭＳ Ｐゴシック" charset="0"/>
              </a:rPr>
              <a:t>Linked</a:t>
            </a:r>
            <a:r>
              <a:rPr lang="es-ES_tradnl" sz="1200" kern="1200" dirty="0">
                <a:solidFill>
                  <a:schemeClr val="tx1"/>
                </a:solidFill>
                <a:latin typeface="+mn-lt"/>
                <a:ea typeface="ＭＳ Ｐゴシック" charset="0"/>
                <a:cs typeface="ＭＳ Ｐゴシック" charset="0"/>
              </a:rPr>
              <a:t>-in. </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203</a:t>
            </a:fld>
            <a:endParaRPr lang="es-ES_tradnl" altLang="es-ES_tradnl"/>
          </a:p>
        </p:txBody>
      </p:sp>
    </p:spTree>
    <p:extLst>
      <p:ext uri="{BB962C8B-B14F-4D97-AF65-F5344CB8AC3E}">
        <p14:creationId xmlns:p14="http://schemas.microsoft.com/office/powerpoint/2010/main" val="19110603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Esta iniciativa de la Asociación Europea para el Estudio de la Diabetes (EASD) te ofrece contenidos fiables, actualizados y revisados por profesionales sanitarios.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Encontrarás contenidos en inglés sobre todos los aspectos de la DM1, DM2 y otros tipos de diabetes. Incluye secciones específicas sobre posibles tratamientos, enfermedades asociadas, complicaciones, manejo de la enfermedad y tipos de metabolismos.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su apartado de noticias podrás consultar una selección de artículos, comentarios y editoriales de su revista de investigación clínica y experimental </a:t>
            </a:r>
            <a:r>
              <a:rPr lang="es-ES_tradnl" sz="1200" kern="1200" dirty="0" err="1">
                <a:solidFill>
                  <a:schemeClr val="tx1"/>
                </a:solidFill>
                <a:latin typeface="+mn-lt"/>
                <a:ea typeface="ＭＳ Ｐゴシック" charset="0"/>
                <a:cs typeface="ＭＳ Ｐゴシック" charset="0"/>
              </a:rPr>
              <a:t>Diabetología</a:t>
            </a:r>
            <a:r>
              <a:rPr lang="es-ES_tradnl" sz="1200" kern="1200" dirty="0">
                <a:solidFill>
                  <a:schemeClr val="tx1"/>
                </a:solidFill>
                <a:latin typeface="+mn-lt"/>
                <a:ea typeface="ＭＳ Ｐゴシック" charset="0"/>
                <a:cs typeface="ＭＳ Ｐゴシック" charset="0"/>
              </a:rPr>
              <a:t>, entre otras novedades en el campo de la diabetes.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Cabe destacar su marcador o termómetro que te indicará en todo momento el grado de complejidad del tema que estés consultando.</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Cuenta con perfil en Twitter y tiene versión adaptada para </a:t>
            </a:r>
            <a:r>
              <a:rPr lang="es-ES_tradnl" sz="1200" kern="1200" dirty="0" err="1">
                <a:solidFill>
                  <a:schemeClr val="tx1"/>
                </a:solidFill>
                <a:latin typeface="+mn-lt"/>
                <a:ea typeface="ＭＳ Ｐゴシック" charset="0"/>
                <a:cs typeface="ＭＳ Ｐゴシック" charset="0"/>
              </a:rPr>
              <a:t>smartphones</a:t>
            </a:r>
            <a:r>
              <a:rPr lang="es-ES_tradnl" sz="1200" kern="1200" dirty="0">
                <a:solidFill>
                  <a:schemeClr val="tx1"/>
                </a:solidFill>
                <a:latin typeface="+mn-lt"/>
                <a:ea typeface="ＭＳ Ｐゴシック" charset="0"/>
                <a:cs typeface="ＭＳ Ｐゴシック" charset="0"/>
              </a:rPr>
              <a:t> y tabletas. </a:t>
            </a:r>
            <a:endParaRPr lang="es-ES_tradnl" dirty="0"/>
          </a:p>
          <a:p>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204</a:t>
            </a:fld>
            <a:endParaRPr lang="es-ES_tradnl" altLang="es-ES_tradnl"/>
          </a:p>
        </p:txBody>
      </p:sp>
    </p:spTree>
    <p:extLst>
      <p:ext uri="{BB962C8B-B14F-4D97-AF65-F5344CB8AC3E}">
        <p14:creationId xmlns:p14="http://schemas.microsoft.com/office/powerpoint/2010/main" val="4534315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Esta iniciativa de la Asociación Europea para el Estudio de la Diabetes (EASD) te ofrece contenidos fiables, actualizados y revisados por profesionales sanitarios.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Encontrarás contenidos en inglés sobre todos los aspectos de la DM1, DM2 y otros tipos de diabetes. Incluye secciones específicas sobre posibles tratamientos, enfermedades asociadas, complicaciones, manejo de la enfermedad y tipos de metabolismos.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su apartado de noticias podrás consultar una selección de artículos, comentarios y editoriales de su revista de investigación clínica y experimental </a:t>
            </a:r>
            <a:r>
              <a:rPr lang="es-ES_tradnl" sz="1200" kern="1200" dirty="0" err="1">
                <a:solidFill>
                  <a:schemeClr val="tx1"/>
                </a:solidFill>
                <a:latin typeface="+mn-lt"/>
                <a:ea typeface="ＭＳ Ｐゴシック" charset="0"/>
                <a:cs typeface="ＭＳ Ｐゴシック" charset="0"/>
              </a:rPr>
              <a:t>Diabetología</a:t>
            </a:r>
            <a:r>
              <a:rPr lang="es-ES_tradnl" sz="1200" kern="1200" dirty="0">
                <a:solidFill>
                  <a:schemeClr val="tx1"/>
                </a:solidFill>
                <a:latin typeface="+mn-lt"/>
                <a:ea typeface="ＭＳ Ｐゴシック" charset="0"/>
                <a:cs typeface="ＭＳ Ｐゴシック" charset="0"/>
              </a:rPr>
              <a:t>, entre otras novedades en el campo de la diabetes.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Cabe destacar su marcador o termómetro que te indicará en todo momento el grado de complejidad del tema que estés consultando.</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Cuenta con perfil en Twitter y tiene versión adaptada para </a:t>
            </a:r>
            <a:r>
              <a:rPr lang="es-ES_tradnl" sz="1200" kern="1200" dirty="0" err="1">
                <a:solidFill>
                  <a:schemeClr val="tx1"/>
                </a:solidFill>
                <a:latin typeface="+mn-lt"/>
                <a:ea typeface="ＭＳ Ｐゴシック" charset="0"/>
                <a:cs typeface="ＭＳ Ｐゴシック" charset="0"/>
              </a:rPr>
              <a:t>smartphones</a:t>
            </a:r>
            <a:r>
              <a:rPr lang="es-ES_tradnl" sz="1200" kern="1200" dirty="0">
                <a:solidFill>
                  <a:schemeClr val="tx1"/>
                </a:solidFill>
                <a:latin typeface="+mn-lt"/>
                <a:ea typeface="ＭＳ Ｐゴシック" charset="0"/>
                <a:cs typeface="ＭＳ Ｐゴシック" charset="0"/>
              </a:rPr>
              <a:t> y tabletas. </a:t>
            </a:r>
            <a:endParaRPr lang="es-ES_tradnl" dirty="0"/>
          </a:p>
          <a:p>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205</a:t>
            </a:fld>
            <a:endParaRPr lang="es-ES_tradnl" altLang="es-ES_tradnl"/>
          </a:p>
        </p:txBody>
      </p:sp>
    </p:spTree>
    <p:extLst>
      <p:ext uri="{BB962C8B-B14F-4D97-AF65-F5344CB8AC3E}">
        <p14:creationId xmlns:p14="http://schemas.microsoft.com/office/powerpoint/2010/main" val="7221802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Se trata de la página web de la Asociación de Diabetes Canadiense, integra en inglés, que te ofrecerá amplia información sobre todos los tipos de diabetes, sus factores de riesgo y tratamientos. Te dará consejos sobre como convivir con la enfermedad para ayudarte a cuidarte y encargarte de tu diabetes. Incluso podrás encontrar recetas adaptadas para diabéticos con la información nutricional de cada plato. Además cuenta con un amplio diccionario con términos sobre diabetes y un interesante resumen por años de la historia de la diabetes y su evolución.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Obtén más información sobre los emocionantes descubrimientos en la investigación sobre la diabetes que están sucediendo ahora o consulta las ultimas noticias relacionadas con la enfermedad a través de su buscador.</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Si quieres, puedes formar parte de su comunidad registrándote en </a:t>
            </a:r>
            <a:r>
              <a:rPr lang="es-ES_tradnl" sz="1200" kern="1200" dirty="0" err="1">
                <a:solidFill>
                  <a:schemeClr val="tx1"/>
                </a:solidFill>
                <a:latin typeface="+mn-lt"/>
                <a:ea typeface="ＭＳ Ｐゴシック" charset="0"/>
                <a:cs typeface="ＭＳ Ｐゴシック" charset="0"/>
              </a:rPr>
              <a:t>myCDA</a:t>
            </a:r>
            <a:r>
              <a:rPr lang="es-ES_tradnl" sz="1200" kern="1200" dirty="0">
                <a:solidFill>
                  <a:schemeClr val="tx1"/>
                </a:solidFill>
                <a:latin typeface="+mn-lt"/>
                <a:ea typeface="ＭＳ Ｐゴシック" charset="0"/>
                <a:cs typeface="ＭＳ Ｐゴシック" charset="0"/>
              </a:rPr>
              <a:t>, y acceder a sus foros para compartir tus dudas, vivencias, recetas y para recibir las ultimas noticias y novedades por parte de la Asociación.</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Accede a más información y sigue toda su actividad a través de su Facebook, Twitter, </a:t>
            </a:r>
            <a:r>
              <a:rPr lang="es-ES_tradnl" sz="1200" kern="1200" dirty="0" err="1">
                <a:solidFill>
                  <a:schemeClr val="tx1"/>
                </a:solidFill>
                <a:latin typeface="+mn-lt"/>
                <a:ea typeface="ＭＳ Ｐゴシック" charset="0"/>
                <a:cs typeface="ＭＳ Ｐゴシック" charset="0"/>
              </a:rPr>
              <a:t>Flickr</a:t>
            </a:r>
            <a:r>
              <a:rPr lang="es-ES_tradnl" sz="1200" kern="1200" dirty="0">
                <a:solidFill>
                  <a:schemeClr val="tx1"/>
                </a:solidFill>
                <a:latin typeface="+mn-lt"/>
                <a:ea typeface="ＭＳ Ｐゴシック" charset="0"/>
                <a:cs typeface="ＭＳ Ｐゴシック" charset="0"/>
              </a:rPr>
              <a:t>, YouTube y </a:t>
            </a:r>
            <a:r>
              <a:rPr lang="es-ES_tradnl" sz="1200" kern="1200" dirty="0" err="1">
                <a:solidFill>
                  <a:schemeClr val="tx1"/>
                </a:solidFill>
                <a:latin typeface="+mn-lt"/>
                <a:ea typeface="ＭＳ Ｐゴシック" charset="0"/>
                <a:cs typeface="ＭＳ Ｐゴシック" charset="0"/>
              </a:rPr>
              <a:t>Linked</a:t>
            </a:r>
            <a:r>
              <a:rPr lang="es-ES_tradnl" sz="1200" kern="1200" dirty="0">
                <a:solidFill>
                  <a:schemeClr val="tx1"/>
                </a:solidFill>
                <a:latin typeface="+mn-lt"/>
                <a:ea typeface="ＭＳ Ｐゴシック" charset="0"/>
                <a:cs typeface="ＭＳ Ｐゴシック" charset="0"/>
              </a:rPr>
              <a:t>-in.</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206</a:t>
            </a:fld>
            <a:endParaRPr lang="es-ES_tradnl" altLang="es-ES_tradnl"/>
          </a:p>
        </p:txBody>
      </p:sp>
    </p:spTree>
    <p:extLst>
      <p:ext uri="{BB962C8B-B14F-4D97-AF65-F5344CB8AC3E}">
        <p14:creationId xmlns:p14="http://schemas.microsoft.com/office/powerpoint/2010/main" val="6790704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Se trata de la página web de la Asociación de Diabetes Canadiense, integra en inglés, que te ofrecerá amplia información sobre todos los tipos de diabetes, sus factores de riesgo y tratamientos. Te dará consejos sobre como convivir con la enfermedad para ayudarte a cuidarte y encargarte de tu diabetes. Incluso podrás encontrar recetas adaptadas para diabéticos con la información nutricional de cada plato. Además cuenta con un amplio diccionario con términos sobre diabetes y un interesante resumen por años de la historia de la diabetes y su evolución.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Obtén más información sobre los emocionantes descubrimientos en la investigación sobre la diabetes que están sucediendo ahora o consulta las ultimas noticias relacionadas con la enfermedad a través de su buscador.</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Si quieres, puedes formar parte de su comunidad registrándote en </a:t>
            </a:r>
            <a:r>
              <a:rPr lang="es-ES_tradnl" sz="1200" kern="1200" dirty="0" err="1">
                <a:solidFill>
                  <a:schemeClr val="tx1"/>
                </a:solidFill>
                <a:latin typeface="+mn-lt"/>
                <a:ea typeface="ＭＳ Ｐゴシック" charset="0"/>
                <a:cs typeface="ＭＳ Ｐゴシック" charset="0"/>
              </a:rPr>
              <a:t>myCDA</a:t>
            </a:r>
            <a:r>
              <a:rPr lang="es-ES_tradnl" sz="1200" kern="1200" dirty="0">
                <a:solidFill>
                  <a:schemeClr val="tx1"/>
                </a:solidFill>
                <a:latin typeface="+mn-lt"/>
                <a:ea typeface="ＭＳ Ｐゴシック" charset="0"/>
                <a:cs typeface="ＭＳ Ｐゴシック" charset="0"/>
              </a:rPr>
              <a:t>, y acceder a sus foros para compartir tus dudas, vivencias, recetas y para recibir las ultimas noticias y novedades por parte de la Asociación.</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Accede a más información y sigue toda su actividad a través de su Facebook, Twitter, </a:t>
            </a:r>
            <a:r>
              <a:rPr lang="es-ES_tradnl" sz="1200" kern="1200" dirty="0" err="1">
                <a:solidFill>
                  <a:schemeClr val="tx1"/>
                </a:solidFill>
                <a:latin typeface="+mn-lt"/>
                <a:ea typeface="ＭＳ Ｐゴシック" charset="0"/>
                <a:cs typeface="ＭＳ Ｐゴシック" charset="0"/>
              </a:rPr>
              <a:t>Flickr</a:t>
            </a:r>
            <a:r>
              <a:rPr lang="es-ES_tradnl" sz="1200" kern="1200" dirty="0">
                <a:solidFill>
                  <a:schemeClr val="tx1"/>
                </a:solidFill>
                <a:latin typeface="+mn-lt"/>
                <a:ea typeface="ＭＳ Ｐゴシック" charset="0"/>
                <a:cs typeface="ＭＳ Ｐゴシック" charset="0"/>
              </a:rPr>
              <a:t>, YouTube y </a:t>
            </a:r>
            <a:r>
              <a:rPr lang="es-ES_tradnl" sz="1200" kern="1200" dirty="0" err="1">
                <a:solidFill>
                  <a:schemeClr val="tx1"/>
                </a:solidFill>
                <a:latin typeface="+mn-lt"/>
                <a:ea typeface="ＭＳ Ｐゴシック" charset="0"/>
                <a:cs typeface="ＭＳ Ｐゴシック" charset="0"/>
              </a:rPr>
              <a:t>Linked</a:t>
            </a:r>
            <a:r>
              <a:rPr lang="es-ES_tradnl" sz="1200" kern="1200" dirty="0">
                <a:solidFill>
                  <a:schemeClr val="tx1"/>
                </a:solidFill>
                <a:latin typeface="+mn-lt"/>
                <a:ea typeface="ＭＳ Ｐゴシック" charset="0"/>
                <a:cs typeface="ＭＳ Ｐゴシック" charset="0"/>
              </a:rPr>
              <a:t>-in.</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207</a:t>
            </a:fld>
            <a:endParaRPr lang="es-ES_tradnl" altLang="es-ES_tradnl"/>
          </a:p>
        </p:txBody>
      </p:sp>
    </p:spTree>
    <p:extLst>
      <p:ext uri="{BB962C8B-B14F-4D97-AF65-F5344CB8AC3E}">
        <p14:creationId xmlns:p14="http://schemas.microsoft.com/office/powerpoint/2010/main" val="877576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Se trata de la página web de la Asociación de Diabetes Canadiense, integra en inglés, que te ofrecerá amplia información sobre todos los tipos de diabetes, sus factores de riesgo y tratamientos. Te dará consejos sobre como convivir con la enfermedad para ayudarte a cuidarte y encargarte de tu diabetes. Incluso podrás encontrar recetas adaptadas para diabéticos con la información nutricional de cada plato. Además cuenta con un amplio diccionario con términos sobre diabetes y un interesante resumen por años de la historia de la diabetes y su evolución.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Obtén más información sobre los emocionantes descubrimientos en la investigación sobre la diabetes que están sucediendo ahora o consulta las ultimas noticias relacionadas con la enfermedad a través de su buscador.</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Si quieres, puedes formar parte de su comunidad registrándote en </a:t>
            </a:r>
            <a:r>
              <a:rPr lang="es-ES_tradnl" sz="1200" kern="1200" dirty="0" err="1">
                <a:solidFill>
                  <a:schemeClr val="tx1"/>
                </a:solidFill>
                <a:latin typeface="+mn-lt"/>
                <a:ea typeface="ＭＳ Ｐゴシック" charset="0"/>
                <a:cs typeface="ＭＳ Ｐゴシック" charset="0"/>
              </a:rPr>
              <a:t>myCDA</a:t>
            </a:r>
            <a:r>
              <a:rPr lang="es-ES_tradnl" sz="1200" kern="1200" dirty="0">
                <a:solidFill>
                  <a:schemeClr val="tx1"/>
                </a:solidFill>
                <a:latin typeface="+mn-lt"/>
                <a:ea typeface="ＭＳ Ｐゴシック" charset="0"/>
                <a:cs typeface="ＭＳ Ｐゴシック" charset="0"/>
              </a:rPr>
              <a:t>, y acceder a sus foros para compartir tus dudas, vivencias, recetas y para recibir las ultimas noticias y novedades por parte de la Asociación.</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Accede a más información y sigue toda su actividad a través de su Facebook, Twitter, </a:t>
            </a:r>
            <a:r>
              <a:rPr lang="es-ES_tradnl" sz="1200" kern="1200" dirty="0" err="1">
                <a:solidFill>
                  <a:schemeClr val="tx1"/>
                </a:solidFill>
                <a:latin typeface="+mn-lt"/>
                <a:ea typeface="ＭＳ Ｐゴシック" charset="0"/>
                <a:cs typeface="ＭＳ Ｐゴシック" charset="0"/>
              </a:rPr>
              <a:t>Flickr</a:t>
            </a:r>
            <a:r>
              <a:rPr lang="es-ES_tradnl" sz="1200" kern="1200" dirty="0">
                <a:solidFill>
                  <a:schemeClr val="tx1"/>
                </a:solidFill>
                <a:latin typeface="+mn-lt"/>
                <a:ea typeface="ＭＳ Ｐゴシック" charset="0"/>
                <a:cs typeface="ＭＳ Ｐゴシック" charset="0"/>
              </a:rPr>
              <a:t>, YouTube y </a:t>
            </a:r>
            <a:r>
              <a:rPr lang="es-ES_tradnl" sz="1200" kern="1200" dirty="0" err="1">
                <a:solidFill>
                  <a:schemeClr val="tx1"/>
                </a:solidFill>
                <a:latin typeface="+mn-lt"/>
                <a:ea typeface="ＭＳ Ｐゴシック" charset="0"/>
                <a:cs typeface="ＭＳ Ｐゴシック" charset="0"/>
              </a:rPr>
              <a:t>Linked</a:t>
            </a:r>
            <a:r>
              <a:rPr lang="es-ES_tradnl" sz="1200" kern="1200" dirty="0">
                <a:solidFill>
                  <a:schemeClr val="tx1"/>
                </a:solidFill>
                <a:latin typeface="+mn-lt"/>
                <a:ea typeface="ＭＳ Ｐゴシック" charset="0"/>
                <a:cs typeface="ＭＳ Ｐゴシック" charset="0"/>
              </a:rPr>
              <a:t>-in.</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208</a:t>
            </a:fld>
            <a:endParaRPr lang="es-ES_tradnl" altLang="es-ES_tradnl"/>
          </a:p>
        </p:txBody>
      </p:sp>
    </p:spTree>
    <p:extLst>
      <p:ext uri="{BB962C8B-B14F-4D97-AF65-F5344CB8AC3E}">
        <p14:creationId xmlns:p14="http://schemas.microsoft.com/office/powerpoint/2010/main" val="13631638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209</a:t>
            </a:fld>
            <a:endParaRPr lang="es-ES_tradnl" altLang="es-ES_tradnl"/>
          </a:p>
        </p:txBody>
      </p:sp>
    </p:spTree>
    <p:extLst>
      <p:ext uri="{BB962C8B-B14F-4D97-AF65-F5344CB8AC3E}">
        <p14:creationId xmlns:p14="http://schemas.microsoft.com/office/powerpoint/2010/main" val="13267698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210</a:t>
            </a:fld>
            <a:endParaRPr lang="es-ES_tradnl" altLang="es-ES_tradnl"/>
          </a:p>
        </p:txBody>
      </p:sp>
    </p:spTree>
    <p:extLst>
      <p:ext uri="{BB962C8B-B14F-4D97-AF65-F5344CB8AC3E}">
        <p14:creationId xmlns:p14="http://schemas.microsoft.com/office/powerpoint/2010/main" val="12683023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211</a:t>
            </a:fld>
            <a:endParaRPr lang="es-ES_tradnl" altLang="es-ES_tradnl"/>
          </a:p>
        </p:txBody>
      </p:sp>
    </p:spTree>
    <p:extLst>
      <p:ext uri="{BB962C8B-B14F-4D97-AF65-F5344CB8AC3E}">
        <p14:creationId xmlns:p14="http://schemas.microsoft.com/office/powerpoint/2010/main" val="4550464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Esta página web inglesa, es un ala de Diabetes UK y de ABCD dirigida a jóvenes </a:t>
            </a:r>
            <a:r>
              <a:rPr lang="es-ES_tradnl" sz="1200" b="0" i="0" kern="1200" dirty="0" err="1">
                <a:solidFill>
                  <a:schemeClr val="tx1"/>
                </a:solidFill>
                <a:effectLst/>
                <a:latin typeface="+mn-lt"/>
                <a:ea typeface="ＭＳ Ｐゴシック" charset="0"/>
                <a:cs typeface="ＭＳ Ｐゴシック" charset="0"/>
              </a:rPr>
              <a:t>diabetólogos</a:t>
            </a:r>
            <a:r>
              <a:rPr lang="es-ES_tradnl" sz="1200" b="0" i="0" kern="1200" dirty="0">
                <a:solidFill>
                  <a:schemeClr val="tx1"/>
                </a:solidFill>
                <a:effectLst/>
                <a:latin typeface="+mn-lt"/>
                <a:ea typeface="ＭＳ Ｐゴシック" charset="0"/>
                <a:cs typeface="ＭＳ Ｐゴシック" charset="0"/>
              </a:rPr>
              <a:t> y endocrinólogos con tres funciones principales: educar, comunicar y representar a este sector.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Su objetivo es facilitar un cuidado de alta calidad a las personas con diabetes ofreciendo una educación especializada y otorgando un canal de comunicación efectivo a jóvenes </a:t>
            </a:r>
            <a:r>
              <a:rPr lang="es-ES_tradnl" sz="1200" b="0" i="0" kern="1200" dirty="0" err="1">
                <a:solidFill>
                  <a:schemeClr val="tx1"/>
                </a:solidFill>
                <a:effectLst/>
                <a:latin typeface="+mn-lt"/>
                <a:ea typeface="ＭＳ Ｐゴシック" charset="0"/>
                <a:cs typeface="ＭＳ Ｐゴシック" charset="0"/>
              </a:rPr>
              <a:t>diabetólogos</a:t>
            </a:r>
            <a:r>
              <a:rPr lang="es-ES_tradnl" sz="1200" b="0" i="0" kern="1200" dirty="0">
                <a:solidFill>
                  <a:schemeClr val="tx1"/>
                </a:solidFill>
                <a:effectLst/>
                <a:latin typeface="+mn-lt"/>
                <a:ea typeface="ＭＳ Ｐゴシック" charset="0"/>
                <a:cs typeface="ＭＳ Ｐゴシック" charset="0"/>
              </a:rPr>
              <a:t> y endocrinólogos.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Además, en esta web dispondrás de herramientas de utilidad como una guía sobre glucómetros, calculadoras útiles para la clínica y acceso a numerosas revistas científicas.</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212</a:t>
            </a:fld>
            <a:endParaRPr lang="es-ES_tradnl" altLang="es-ES_tradnl"/>
          </a:p>
        </p:txBody>
      </p:sp>
    </p:spTree>
    <p:extLst>
      <p:ext uri="{BB962C8B-B14F-4D97-AF65-F5344CB8AC3E}">
        <p14:creationId xmlns:p14="http://schemas.microsoft.com/office/powerpoint/2010/main" val="137132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Considerada una de las plataformas web sobre diabetes con más actividad en </a:t>
            </a:r>
            <a:r>
              <a:rPr lang="es-ES_tradnl" altLang="es-ES_tradnl" b="1" dirty="0">
                <a:ea typeface="ＭＳ Ｐゴシック" charset="-128"/>
              </a:rPr>
              <a:t>redes sociales </a:t>
            </a:r>
            <a:r>
              <a:rPr lang="es-ES_tradnl" altLang="es-ES_tradnl" dirty="0">
                <a:ea typeface="ＭＳ Ｐゴシック" charset="-128"/>
              </a:rPr>
              <a:t>(cuenta con canal </a:t>
            </a:r>
            <a:r>
              <a:rPr lang="es-ES_tradnl" altLang="es-ES_tradnl" dirty="0" err="1">
                <a:ea typeface="ＭＳ Ｐゴシック" charset="-128"/>
              </a:rPr>
              <a:t>Youtube</a:t>
            </a:r>
            <a:r>
              <a:rPr lang="es-ES_tradnl" altLang="es-ES_tradnl" dirty="0">
                <a:ea typeface="ＭＳ Ｐゴシック" charset="-128"/>
              </a:rPr>
              <a:t>, Twitter, Facebook y Google plus), destaca por su </a:t>
            </a:r>
            <a:r>
              <a:rPr lang="es-ES_tradnl" altLang="es-ES_tradnl" b="1" dirty="0">
                <a:ea typeface="ＭＳ Ｐゴシック" charset="-128"/>
              </a:rPr>
              <a:t>completo apartado de psicología </a:t>
            </a:r>
            <a:r>
              <a:rPr lang="es-ES_tradnl" altLang="es-ES_tradnl" dirty="0">
                <a:ea typeface="ＭＳ Ｐゴシック" charset="-128"/>
              </a:rPr>
              <a:t>que ayuda al paciente a aceptar la enfermedad desde el punto de vista emocional y a comprender los sentimientos que surgen cuando se convive con la diabetes. También incluye distintos testimonios y libros de autoayuda.</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cuenta con actualizaciones de contenido frecuentes e información relevante sobre la patología en general, deporte, alimentación, cuidados oftalmológicos, nuevas tecnologías que mejoran la calidad de vida del paciente, etc.</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un buen canal informativo para estar al día de los próximos congresos, eventos y noticias de interés. El apartado de psicología es bueno para recomendar a tus pacientes.</a:t>
            </a:r>
          </a:p>
        </p:txBody>
      </p:sp>
      <p:sp>
        <p:nvSpPr>
          <p:cNvPr id="849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1286BE9-E452-434B-A12B-DC6DD95181F5}" type="slidenum">
              <a:rPr lang="es-ES_tradnl" altLang="es-ES_tradnl" sz="1200"/>
              <a:pPr eaLnBrk="1" hangingPunct="1"/>
              <a:t>84</a:t>
            </a:fld>
            <a:endParaRPr lang="es-ES_tradnl" altLang="es-ES_tradnl" sz="1200"/>
          </a:p>
        </p:txBody>
      </p:sp>
    </p:spTree>
    <p:extLst>
      <p:ext uri="{BB962C8B-B14F-4D97-AF65-F5344CB8AC3E}">
        <p14:creationId xmlns:p14="http://schemas.microsoft.com/office/powerpoint/2010/main" val="19552440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Esta página web inglesa, es un ala de Diabetes UK y de ABCD dirigida a jóvenes </a:t>
            </a:r>
            <a:r>
              <a:rPr lang="es-ES_tradnl" sz="1200" b="0" i="0" kern="1200" dirty="0" err="1">
                <a:solidFill>
                  <a:schemeClr val="tx1"/>
                </a:solidFill>
                <a:effectLst/>
                <a:latin typeface="+mn-lt"/>
                <a:ea typeface="ＭＳ Ｐゴシック" charset="0"/>
                <a:cs typeface="ＭＳ Ｐゴシック" charset="0"/>
              </a:rPr>
              <a:t>diabetólogos</a:t>
            </a:r>
            <a:r>
              <a:rPr lang="es-ES_tradnl" sz="1200" b="0" i="0" kern="1200" dirty="0">
                <a:solidFill>
                  <a:schemeClr val="tx1"/>
                </a:solidFill>
                <a:effectLst/>
                <a:latin typeface="+mn-lt"/>
                <a:ea typeface="ＭＳ Ｐゴシック" charset="0"/>
                <a:cs typeface="ＭＳ Ｐゴシック" charset="0"/>
              </a:rPr>
              <a:t> y endocrinólogos con tres funciones principales: educar, comunicar y representar a este sector.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Su objetivo es facilitar un cuidado de alta calidad a las personas con diabetes ofreciendo una educación especializada y otorgando un canal de comunicación efectivo a jóvenes </a:t>
            </a:r>
            <a:r>
              <a:rPr lang="es-ES_tradnl" sz="1200" b="0" i="0" kern="1200" dirty="0" err="1">
                <a:solidFill>
                  <a:schemeClr val="tx1"/>
                </a:solidFill>
                <a:effectLst/>
                <a:latin typeface="+mn-lt"/>
                <a:ea typeface="ＭＳ Ｐゴシック" charset="0"/>
                <a:cs typeface="ＭＳ Ｐゴシック" charset="0"/>
              </a:rPr>
              <a:t>diabetólogos</a:t>
            </a:r>
            <a:r>
              <a:rPr lang="es-ES_tradnl" sz="1200" b="0" i="0" kern="1200" dirty="0">
                <a:solidFill>
                  <a:schemeClr val="tx1"/>
                </a:solidFill>
                <a:effectLst/>
                <a:latin typeface="+mn-lt"/>
                <a:ea typeface="ＭＳ Ｐゴシック" charset="0"/>
                <a:cs typeface="ＭＳ Ｐゴシック" charset="0"/>
              </a:rPr>
              <a:t> y endocrinólogos. </a:t>
            </a:r>
            <a:br>
              <a:rPr lang="es-ES_tradnl" dirty="0"/>
            </a:br>
            <a:br>
              <a:rPr lang="es-ES_tradnl" dirty="0"/>
            </a:br>
            <a:r>
              <a:rPr lang="es-ES_tradnl" sz="1200" b="0" i="0" kern="1200">
                <a:solidFill>
                  <a:schemeClr val="tx1"/>
                </a:solidFill>
                <a:effectLst/>
                <a:latin typeface="+mn-lt"/>
                <a:ea typeface="ＭＳ Ｐゴシック" charset="0"/>
                <a:cs typeface="ＭＳ Ｐゴシック" charset="0"/>
              </a:rPr>
              <a:t>Además, en esta web dispondrás de herramientas de utilidad como una guía sobre glucómetros, calculadoras útiles para la clínica y acceso a numerosas revistas científicas.</a:t>
            </a:r>
            <a:endParaRPr lang="es-ES_tradnl"/>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213</a:t>
            </a:fld>
            <a:endParaRPr lang="es-ES_tradnl" altLang="es-ES_tradnl"/>
          </a:p>
        </p:txBody>
      </p:sp>
    </p:spTree>
    <p:extLst>
      <p:ext uri="{BB962C8B-B14F-4D97-AF65-F5344CB8AC3E}">
        <p14:creationId xmlns:p14="http://schemas.microsoft.com/office/powerpoint/2010/main" val="4894656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La Red sobre Educación en Diabetes para Profesionales de la Salud es el primer foro internacional destinado a profesionales de la salud que tiene el objetivo de mejorar la educación y el control de la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Esta comunidad online creada por la Federación Internacional de Diabetes en 2010, cuenta ya con la participación de 9.000 profesionales sanitarios de 170 países y con la representación de todas las profesiones sanitarias.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En esta red global podrás acceder a cursos de educación online gratuitos sobre diabetes, una librería interactiva y un calendario de eventos globales que te mantendrá actualizado sobre las jornadas más importantes en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D-NET ofrece también a sus miembros debates regulares liderados por expertos internacionales sobre los últimos acontecimientos en educación y atención en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¡Únete ya a esta comunidad y conecta con otros profesionales de la salud expertos en diabetes alrededor el mundo!</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214</a:t>
            </a:fld>
            <a:endParaRPr lang="es-ES_tradnl" altLang="es-ES_tradnl"/>
          </a:p>
        </p:txBody>
      </p:sp>
    </p:spTree>
    <p:extLst>
      <p:ext uri="{BB962C8B-B14F-4D97-AF65-F5344CB8AC3E}">
        <p14:creationId xmlns:p14="http://schemas.microsoft.com/office/powerpoint/2010/main" val="18628625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La Red sobre Educación en Diabetes para Profesionales de la Salud es el primer foro internacional destinado a profesionales de la salud que tiene el objetivo de mejorar la educación y el control de la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Esta comunidad online creada por la Federación Internacional de Diabetes en 2010, cuenta ya con la participación de 9.000 profesionales sanitarios de 170 países y con la representación de todas las profesiones sanitarias.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En esta red global podrás acceder a cursos de educación online gratuitos sobre diabetes, una librería interactiva y un calendario de eventos globales que te mantendrá actualizado sobre las jornadas más importantes en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D-NET ofrece también a sus miembros debates regulares liderados por expertos internacionales sobre los últimos acontecimientos en educación y atención en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¡Únete ya a esta comunidad y conecta con otros profesionales de la salud expertos en diabetes alrededor el mundo!</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215</a:t>
            </a:fld>
            <a:endParaRPr lang="es-ES_tradnl" altLang="es-ES_tradnl"/>
          </a:p>
        </p:txBody>
      </p:sp>
    </p:spTree>
    <p:extLst>
      <p:ext uri="{BB962C8B-B14F-4D97-AF65-F5344CB8AC3E}">
        <p14:creationId xmlns:p14="http://schemas.microsoft.com/office/powerpoint/2010/main" val="9665193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La ABCD es la organización nacional británica de médicos especializados en Diabetes Mellitus y su objetivo principal es asegurar el mejor cuidado para todas aquellas personas con diabetes.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En su página web, podrás estar al día sobre los eventos y jornadas más interesantes del sector, y en sus redes sociales seguir al instante su actividad.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En su revista oficial British </a:t>
            </a:r>
            <a:r>
              <a:rPr lang="es-ES_tradnl" sz="1200" b="0" i="0" kern="1200" dirty="0" err="1">
                <a:solidFill>
                  <a:schemeClr val="tx1"/>
                </a:solidFill>
                <a:effectLst/>
                <a:latin typeface="+mn-lt"/>
                <a:ea typeface="ＭＳ Ｐゴシック" charset="0"/>
                <a:cs typeface="ＭＳ Ｐゴシック" charset="0"/>
              </a:rPr>
              <a:t>Journal</a:t>
            </a:r>
            <a:r>
              <a:rPr lang="es-ES_tradnl" sz="1200" b="0" i="0" kern="1200" dirty="0">
                <a:solidFill>
                  <a:schemeClr val="tx1"/>
                </a:solidFill>
                <a:effectLst/>
                <a:latin typeface="+mn-lt"/>
                <a:ea typeface="ＭＳ Ｐゴシック" charset="0"/>
                <a:cs typeface="ＭＳ Ｐゴシック" charset="0"/>
              </a:rPr>
              <a:t> of Diabetes encontrarás investigaciones originales, editoriales, artículos de discusión, artículos de revisión, y reportes sobre todos los aspectos en el diagnóstico y manejo de la diabetes y sus complicaciones.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Por último, con su nueva iniciativa </a:t>
            </a:r>
            <a:r>
              <a:rPr lang="es-ES_tradnl" sz="1200" b="0" i="0" kern="1200" dirty="0" err="1">
                <a:solidFill>
                  <a:schemeClr val="tx1"/>
                </a:solidFill>
                <a:effectLst/>
                <a:latin typeface="+mn-lt"/>
                <a:ea typeface="ＭＳ Ｐゴシック" charset="0"/>
                <a:cs typeface="ＭＳ Ｐゴシック" charset="0"/>
              </a:rPr>
              <a:t>Insulin</a:t>
            </a:r>
            <a:r>
              <a:rPr lang="es-ES_tradnl" sz="1200" b="0" i="0" kern="1200" dirty="0">
                <a:solidFill>
                  <a:schemeClr val="tx1"/>
                </a:solidFill>
                <a:effectLst/>
                <a:latin typeface="+mn-lt"/>
                <a:ea typeface="ＭＳ Ｐゴシック" charset="0"/>
                <a:cs typeface="ＭＳ Ｐゴシック" charset="0"/>
              </a:rPr>
              <a:t> </a:t>
            </a:r>
            <a:r>
              <a:rPr lang="es-ES_tradnl" sz="1200" b="0" i="0" kern="1200" dirty="0" err="1">
                <a:solidFill>
                  <a:schemeClr val="tx1"/>
                </a:solidFill>
                <a:effectLst/>
                <a:latin typeface="+mn-lt"/>
                <a:ea typeface="ＭＳ Ｐゴシック" charset="0"/>
                <a:cs typeface="ＭＳ Ｐゴシック" charset="0"/>
              </a:rPr>
              <a:t>Pump</a:t>
            </a:r>
            <a:r>
              <a:rPr lang="es-ES_tradnl" sz="1200" b="0" i="0" kern="1200" dirty="0">
                <a:solidFill>
                  <a:schemeClr val="tx1"/>
                </a:solidFill>
                <a:effectLst/>
                <a:latin typeface="+mn-lt"/>
                <a:ea typeface="ＭＳ Ｐゴシック" charset="0"/>
                <a:cs typeface="ＭＳ Ｐゴシック" charset="0"/>
              </a:rPr>
              <a:t> Network la ABCD pretende mejorar la vida de las personas que conviven con diabetes, facilitándoles el acceso a nuevas tecnologías. Asimismo, con el lanzamiento del proyecto </a:t>
            </a:r>
            <a:r>
              <a:rPr lang="es-ES_tradnl" sz="1200" b="0" i="0" kern="1200" dirty="0" err="1">
                <a:solidFill>
                  <a:schemeClr val="tx1"/>
                </a:solidFill>
                <a:effectLst/>
                <a:latin typeface="+mn-lt"/>
                <a:ea typeface="ＭＳ Ｐゴシック" charset="0"/>
                <a:cs typeface="ＭＳ Ｐゴシック" charset="0"/>
              </a:rPr>
              <a:t>Type</a:t>
            </a:r>
            <a:r>
              <a:rPr lang="es-ES_tradnl" sz="1200" b="0" i="0" kern="1200" dirty="0">
                <a:solidFill>
                  <a:schemeClr val="tx1"/>
                </a:solidFill>
                <a:effectLst/>
                <a:latin typeface="+mn-lt"/>
                <a:ea typeface="ＭＳ Ｐゴシック" charset="0"/>
                <a:cs typeface="ＭＳ Ｐゴシック" charset="0"/>
              </a:rPr>
              <a:t> 1 </a:t>
            </a:r>
            <a:r>
              <a:rPr lang="es-ES_tradnl" sz="1200" b="0" i="0" kern="1200" dirty="0" err="1">
                <a:solidFill>
                  <a:schemeClr val="tx1"/>
                </a:solidFill>
                <a:effectLst/>
                <a:latin typeface="+mn-lt"/>
                <a:ea typeface="ＭＳ Ｐゴシック" charset="0"/>
                <a:cs typeface="ＭＳ Ｐゴシック" charset="0"/>
              </a:rPr>
              <a:t>Collaborative</a:t>
            </a:r>
            <a:r>
              <a:rPr lang="es-ES_tradnl" sz="1200" b="0" i="0" kern="1200" dirty="0">
                <a:solidFill>
                  <a:schemeClr val="tx1"/>
                </a:solidFill>
                <a:effectLst/>
                <a:latin typeface="+mn-lt"/>
                <a:ea typeface="ＭＳ Ｐゴシック" charset="0"/>
                <a:cs typeface="ＭＳ Ｐゴシック" charset="0"/>
              </a:rPr>
              <a:t> quieren asegurar que cualquier persona con diabetes tipo 1 tiene acceso al asesoramiento médico por parte de un equipo especialista multidisciplinar. </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216</a:t>
            </a:fld>
            <a:endParaRPr lang="es-ES_tradnl" altLang="es-ES_tradnl"/>
          </a:p>
        </p:txBody>
      </p:sp>
    </p:spTree>
    <p:extLst>
      <p:ext uri="{BB962C8B-B14F-4D97-AF65-F5344CB8AC3E}">
        <p14:creationId xmlns:p14="http://schemas.microsoft.com/office/powerpoint/2010/main" val="19625504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La ABCD es la organización nacional británica de médicos especializados en Diabetes Mellitus y su objetivo principal es asegurar el mejor cuidado para todas aquellas personas con diabetes.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En su página web, podrás estar al día sobre los eventos y jornadas más interesantes del sector, y en sus redes sociales seguir al instante su actividad.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En su revista oficial British </a:t>
            </a:r>
            <a:r>
              <a:rPr lang="es-ES_tradnl" sz="1200" b="0" i="0" kern="1200" dirty="0" err="1">
                <a:solidFill>
                  <a:schemeClr val="tx1"/>
                </a:solidFill>
                <a:effectLst/>
                <a:latin typeface="+mn-lt"/>
                <a:ea typeface="ＭＳ Ｐゴシック" charset="0"/>
                <a:cs typeface="ＭＳ Ｐゴシック" charset="0"/>
              </a:rPr>
              <a:t>Journal</a:t>
            </a:r>
            <a:r>
              <a:rPr lang="es-ES_tradnl" sz="1200" b="0" i="0" kern="1200" dirty="0">
                <a:solidFill>
                  <a:schemeClr val="tx1"/>
                </a:solidFill>
                <a:effectLst/>
                <a:latin typeface="+mn-lt"/>
                <a:ea typeface="ＭＳ Ｐゴシック" charset="0"/>
                <a:cs typeface="ＭＳ Ｐゴシック" charset="0"/>
              </a:rPr>
              <a:t> of Diabetes encontrarás investigaciones originales, editoriales, artículos de discusión, artículos de revisión, y reportes sobre todos los aspectos en el diagnóstico y manejo de la diabetes y sus complicaciones.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Por último, con su nueva iniciativa </a:t>
            </a:r>
            <a:r>
              <a:rPr lang="es-ES_tradnl" sz="1200" b="0" i="0" kern="1200" dirty="0" err="1">
                <a:solidFill>
                  <a:schemeClr val="tx1"/>
                </a:solidFill>
                <a:effectLst/>
                <a:latin typeface="+mn-lt"/>
                <a:ea typeface="ＭＳ Ｐゴシック" charset="0"/>
                <a:cs typeface="ＭＳ Ｐゴシック" charset="0"/>
              </a:rPr>
              <a:t>Insulin</a:t>
            </a:r>
            <a:r>
              <a:rPr lang="es-ES_tradnl" sz="1200" b="0" i="0" kern="1200" dirty="0">
                <a:solidFill>
                  <a:schemeClr val="tx1"/>
                </a:solidFill>
                <a:effectLst/>
                <a:latin typeface="+mn-lt"/>
                <a:ea typeface="ＭＳ Ｐゴシック" charset="0"/>
                <a:cs typeface="ＭＳ Ｐゴシック" charset="0"/>
              </a:rPr>
              <a:t> </a:t>
            </a:r>
            <a:r>
              <a:rPr lang="es-ES_tradnl" sz="1200" b="0" i="0" kern="1200" dirty="0" err="1">
                <a:solidFill>
                  <a:schemeClr val="tx1"/>
                </a:solidFill>
                <a:effectLst/>
                <a:latin typeface="+mn-lt"/>
                <a:ea typeface="ＭＳ Ｐゴシック" charset="0"/>
                <a:cs typeface="ＭＳ Ｐゴシック" charset="0"/>
              </a:rPr>
              <a:t>Pump</a:t>
            </a:r>
            <a:r>
              <a:rPr lang="es-ES_tradnl" sz="1200" b="0" i="0" kern="1200" dirty="0">
                <a:solidFill>
                  <a:schemeClr val="tx1"/>
                </a:solidFill>
                <a:effectLst/>
                <a:latin typeface="+mn-lt"/>
                <a:ea typeface="ＭＳ Ｐゴシック" charset="0"/>
                <a:cs typeface="ＭＳ Ｐゴシック" charset="0"/>
              </a:rPr>
              <a:t> Network la ABCD pretende mejorar la vida de las personas que conviven con diabetes, facilitándoles el acceso a nuevas tecnologías. Asimismo, con el lanzamiento del proyecto </a:t>
            </a:r>
            <a:r>
              <a:rPr lang="es-ES_tradnl" sz="1200" b="0" i="0" kern="1200" dirty="0" err="1">
                <a:solidFill>
                  <a:schemeClr val="tx1"/>
                </a:solidFill>
                <a:effectLst/>
                <a:latin typeface="+mn-lt"/>
                <a:ea typeface="ＭＳ Ｐゴシック" charset="0"/>
                <a:cs typeface="ＭＳ Ｐゴシック" charset="0"/>
              </a:rPr>
              <a:t>Type</a:t>
            </a:r>
            <a:r>
              <a:rPr lang="es-ES_tradnl" sz="1200" b="0" i="0" kern="1200" dirty="0">
                <a:solidFill>
                  <a:schemeClr val="tx1"/>
                </a:solidFill>
                <a:effectLst/>
                <a:latin typeface="+mn-lt"/>
                <a:ea typeface="ＭＳ Ｐゴシック" charset="0"/>
                <a:cs typeface="ＭＳ Ｐゴシック" charset="0"/>
              </a:rPr>
              <a:t> 1 </a:t>
            </a:r>
            <a:r>
              <a:rPr lang="es-ES_tradnl" sz="1200" b="0" i="0" kern="1200" dirty="0" err="1">
                <a:solidFill>
                  <a:schemeClr val="tx1"/>
                </a:solidFill>
                <a:effectLst/>
                <a:latin typeface="+mn-lt"/>
                <a:ea typeface="ＭＳ Ｐゴシック" charset="0"/>
                <a:cs typeface="ＭＳ Ｐゴシック" charset="0"/>
              </a:rPr>
              <a:t>Collaborative</a:t>
            </a:r>
            <a:r>
              <a:rPr lang="es-ES_tradnl" sz="1200" b="0" i="0" kern="1200">
                <a:solidFill>
                  <a:schemeClr val="tx1"/>
                </a:solidFill>
                <a:effectLst/>
                <a:latin typeface="+mn-lt"/>
                <a:ea typeface="ＭＳ Ｐゴシック" charset="0"/>
                <a:cs typeface="ＭＳ Ｐゴシック" charset="0"/>
              </a:rPr>
              <a:t> quieren asegurar que cualquier persona con diabetes tipo 1 tiene acceso al asesoramiento médico por parte de un equipo especialista multidisciplinar. </a:t>
            </a:r>
            <a:endParaRPr lang="es-ES_tradnl"/>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217</a:t>
            </a:fld>
            <a:endParaRPr lang="es-ES_tradnl" altLang="es-ES_tradnl"/>
          </a:p>
        </p:txBody>
      </p:sp>
    </p:spTree>
    <p:extLst>
      <p:ext uri="{BB962C8B-B14F-4D97-AF65-F5344CB8AC3E}">
        <p14:creationId xmlns:p14="http://schemas.microsoft.com/office/powerpoint/2010/main" val="18619197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218</a:t>
            </a:fld>
            <a:endParaRPr lang="es-ES_tradnl" altLang="es-ES_tradnl" sz="1200"/>
          </a:p>
        </p:txBody>
      </p:sp>
    </p:spTree>
    <p:extLst>
      <p:ext uri="{BB962C8B-B14F-4D97-AF65-F5344CB8AC3E}">
        <p14:creationId xmlns:p14="http://schemas.microsoft.com/office/powerpoint/2010/main" val="37057486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219</a:t>
            </a:fld>
            <a:endParaRPr lang="es-ES_tradnl" altLang="es-ES_tradnl" sz="1200"/>
          </a:p>
        </p:txBody>
      </p:sp>
    </p:spTree>
    <p:extLst>
      <p:ext uri="{BB962C8B-B14F-4D97-AF65-F5344CB8AC3E}">
        <p14:creationId xmlns:p14="http://schemas.microsoft.com/office/powerpoint/2010/main" val="187989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Considerada una de las plataformas web sobre diabetes con más actividad en </a:t>
            </a:r>
            <a:r>
              <a:rPr lang="es-ES_tradnl" altLang="es-ES_tradnl" b="1" dirty="0">
                <a:ea typeface="ＭＳ Ｐゴシック" charset="-128"/>
              </a:rPr>
              <a:t>redes sociales </a:t>
            </a:r>
            <a:r>
              <a:rPr lang="es-ES_tradnl" altLang="es-ES_tradnl" dirty="0">
                <a:ea typeface="ＭＳ Ｐゴシック" charset="-128"/>
              </a:rPr>
              <a:t>(cuenta con canal </a:t>
            </a:r>
            <a:r>
              <a:rPr lang="es-ES_tradnl" altLang="es-ES_tradnl" dirty="0" err="1">
                <a:ea typeface="ＭＳ Ｐゴシック" charset="-128"/>
              </a:rPr>
              <a:t>Youtube</a:t>
            </a:r>
            <a:r>
              <a:rPr lang="es-ES_tradnl" altLang="es-ES_tradnl" dirty="0">
                <a:ea typeface="ＭＳ Ｐゴシック" charset="-128"/>
              </a:rPr>
              <a:t>, Twitter, Facebook y Google plus), destaca por su </a:t>
            </a:r>
            <a:r>
              <a:rPr lang="es-ES_tradnl" altLang="es-ES_tradnl" b="1" dirty="0">
                <a:ea typeface="ＭＳ Ｐゴシック" charset="-128"/>
              </a:rPr>
              <a:t>completo apartado de psicología </a:t>
            </a:r>
            <a:r>
              <a:rPr lang="es-ES_tradnl" altLang="es-ES_tradnl" dirty="0">
                <a:ea typeface="ＭＳ Ｐゴシック" charset="-128"/>
              </a:rPr>
              <a:t>que ayuda al paciente a aceptar la enfermedad desde el punto de vista emocional y a comprender los sentimientos que surgen cuando se convive con la diabetes. También incluye distintos testimonios y libros de autoayuda.</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web cuenta con actualizaciones de contenido frecuentes e información relevante sobre la patología en general, deporte, alimentación, cuidados oftalmológicos, nuevas tecnologías que mejoran la calidad de vida del paciente, etc.</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un buen canal informativo para estar al día de los próximos congresos, eventos y noticias de interés. El apartado de psicología es bueno para recomendar a tus pacientes.</a:t>
            </a:r>
          </a:p>
        </p:txBody>
      </p:sp>
      <p:sp>
        <p:nvSpPr>
          <p:cNvPr id="849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1286BE9-E452-434B-A12B-DC6DD95181F5}" type="slidenum">
              <a:rPr lang="es-ES_tradnl" altLang="es-ES_tradnl" sz="1200"/>
              <a:pPr eaLnBrk="1" hangingPunct="1"/>
              <a:t>85</a:t>
            </a:fld>
            <a:endParaRPr lang="es-ES_tradnl" altLang="es-ES_tradnl" sz="1200"/>
          </a:p>
        </p:txBody>
      </p:sp>
    </p:spTree>
    <p:extLst>
      <p:ext uri="{BB962C8B-B14F-4D97-AF65-F5344CB8AC3E}">
        <p14:creationId xmlns:p14="http://schemas.microsoft.com/office/powerpoint/2010/main" val="442540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contenido de toda la web gira en torno al Diabetes </a:t>
            </a:r>
            <a:r>
              <a:rPr lang="es-ES_tradnl" altLang="es-ES_tradnl" dirty="0" err="1">
                <a:ea typeface="ＭＳ Ｐゴシック" charset="-128"/>
              </a:rPr>
              <a:t>Experience</a:t>
            </a:r>
            <a:r>
              <a:rPr lang="es-ES_tradnl" altLang="es-ES_tradnl" dirty="0">
                <a:ea typeface="ＭＳ Ｐゴシック" charset="-128"/>
              </a:rPr>
              <a:t> Day, el primer evento mundial con el paciente con diabetes como protagonista. Organizado por Canal Diabetes y la agencia de publicidad P360º, y con la colaboración de las sociedades y fundaciones de diabéticos más relevantes de España, Diabetes </a:t>
            </a:r>
            <a:r>
              <a:rPr lang="es-ES_tradnl" altLang="es-ES_tradnl" dirty="0" err="1">
                <a:ea typeface="ＭＳ Ｐゴシック" charset="-128"/>
              </a:rPr>
              <a:t>Experience</a:t>
            </a:r>
            <a:r>
              <a:rPr lang="es-ES_tradnl" altLang="es-ES_tradnl" dirty="0">
                <a:ea typeface="ＭＳ Ｐゴシック" charset="-128"/>
              </a:rPr>
              <a:t> Day va más allá de una web de registro para próximas ediciones del evento; contiene las ponencias de años anteriores, interesantes vídeos testimoniales de personas que conviven con la enfermedad, noticias de interés y presentaciones de productos que buscan mejorar la calidad de vida de los pacientes con diabetes.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El evento tiene una clara vocación social. Todo gira en torno al paciente y su vivencia con la enfermedad. Está abierto a la participación, con actividades y presentaciones de las  novedades más relevantes, y todo ello en un ambiente muy dinámico. Además el evento incluye el Diabetes </a:t>
            </a:r>
            <a:r>
              <a:rPr lang="es-ES_tradnl" altLang="es-ES_tradnl" dirty="0" err="1">
                <a:ea typeface="ＭＳ Ｐゴシック" charset="-128"/>
              </a:rPr>
              <a:t>Experience</a:t>
            </a:r>
            <a:r>
              <a:rPr lang="es-ES_tradnl" altLang="es-ES_tradnl" dirty="0">
                <a:ea typeface="ＭＳ Ｐゴシック" charset="-128"/>
              </a:rPr>
              <a:t> Day </a:t>
            </a:r>
            <a:r>
              <a:rPr lang="es-ES_tradnl" altLang="es-ES_tradnl" dirty="0" err="1">
                <a:ea typeface="ＭＳ Ｐゴシック" charset="-128"/>
              </a:rPr>
              <a:t>Kids</a:t>
            </a:r>
            <a:r>
              <a:rPr lang="es-ES_tradnl" altLang="es-ES_tradnl" dirty="0">
                <a:ea typeface="ＭＳ Ｐゴシック" charset="-128"/>
              </a:rPr>
              <a:t>, centrado en pacientes de hasta 14 años, en donde pedagogos y animadores acompañan a tus hijos durante la jornada y les ayudan a aprender y comprender mejor la enfermedad.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Para estar al día, también puedes seguir su página de Facebook, Twitter y </a:t>
            </a:r>
            <a:r>
              <a:rPr lang="es-ES_tradnl" altLang="es-ES_tradnl" dirty="0" err="1">
                <a:ea typeface="ＭＳ Ｐゴシック" charset="-128"/>
              </a:rPr>
              <a:t>Youtube</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la web de un evento que </a:t>
            </a:r>
            <a:r>
              <a:rPr lang="es-ES_tradnl" altLang="es-ES_tradnl" dirty="0" err="1">
                <a:ea typeface="ＭＳ Ｐゴシック" charset="-128"/>
              </a:rPr>
              <a:t>reune</a:t>
            </a:r>
            <a:r>
              <a:rPr lang="es-ES_tradnl" altLang="es-ES_tradnl" dirty="0">
                <a:ea typeface="ＭＳ Ｐゴシック" charset="-128"/>
              </a:rPr>
              <a:t> en un único foro a  pacientes y  profesionales sanitarios, y </a:t>
            </a:r>
            <a:r>
              <a:rPr lang="es-ES_tradnl" altLang="es-ES_tradnl" dirty="0" err="1">
                <a:ea typeface="ＭＳ Ｐゴシック" charset="-128"/>
              </a:rPr>
              <a:t>reperesentantes</a:t>
            </a:r>
            <a:r>
              <a:rPr lang="es-ES_tradnl" altLang="es-ES_tradnl" dirty="0">
                <a:ea typeface="ＭＳ Ｐゴシック" charset="-128"/>
              </a:rPr>
              <a:t> de diversas entidades relacionadas con la diabetes. Es una página que transmite positividad, innovación y creatividad. Apoyado en videos, testimonios personales y profesionales del </a:t>
            </a:r>
            <a:r>
              <a:rPr lang="es-ES_tradnl" altLang="es-ES_tradnl" dirty="0" err="1">
                <a:ea typeface="ＭＳ Ｐゴシック" charset="-128"/>
              </a:rPr>
              <a:t>dia</a:t>
            </a:r>
            <a:r>
              <a:rPr lang="es-ES_tradnl" altLang="es-ES_tradnl" dirty="0">
                <a:ea typeface="ＭＳ Ｐゴシック" charset="-128"/>
              </a:rPr>
              <a:t> del encuentro entre todos los actores de la diabetes. Usa gran cantidad de </a:t>
            </a:r>
            <a:r>
              <a:rPr lang="es-ES_tradnl" altLang="es-ES_tradnl" dirty="0" err="1">
                <a:ea typeface="ＭＳ Ｐゴシック" charset="-128"/>
              </a:rPr>
              <a:t>iconografia</a:t>
            </a:r>
            <a:r>
              <a:rPr lang="es-ES_tradnl" altLang="es-ES_tradnl" dirty="0">
                <a:ea typeface="ＭＳ Ｐゴシック" charset="-128"/>
              </a:rPr>
              <a:t> y videos. Por su vocación social se posiciona como una página importante  a nivel nacional </a:t>
            </a:r>
          </a:p>
        </p:txBody>
      </p:sp>
      <p:sp>
        <p:nvSpPr>
          <p:cNvPr id="911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1FE6452-7162-6747-8853-C2AA4582B817}" type="slidenum">
              <a:rPr lang="es-ES_tradnl" altLang="es-ES_tradnl" sz="1200"/>
              <a:pPr eaLnBrk="1" hangingPunct="1"/>
              <a:t>86</a:t>
            </a:fld>
            <a:endParaRPr lang="es-ES_tradnl" altLang="es-ES_tradnl" sz="1200"/>
          </a:p>
        </p:txBody>
      </p:sp>
    </p:spTree>
    <p:extLst>
      <p:ext uri="{BB962C8B-B14F-4D97-AF65-F5344CB8AC3E}">
        <p14:creationId xmlns:p14="http://schemas.microsoft.com/office/powerpoint/2010/main" val="1892754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contenido de toda la web gira en torno al Diabetes </a:t>
            </a:r>
            <a:r>
              <a:rPr lang="es-ES_tradnl" altLang="es-ES_tradnl" dirty="0" err="1">
                <a:ea typeface="ＭＳ Ｐゴシック" charset="-128"/>
              </a:rPr>
              <a:t>Experience</a:t>
            </a:r>
            <a:r>
              <a:rPr lang="es-ES_tradnl" altLang="es-ES_tradnl" dirty="0">
                <a:ea typeface="ＭＳ Ｐゴシック" charset="-128"/>
              </a:rPr>
              <a:t> Day, el primer evento mundial con el paciente con diabetes como protagonista. Organizado por Canal Diabetes y la agencia de publicidad P360º, y con la colaboración de las sociedades y fundaciones de diabéticos más relevantes de España, Diabetes </a:t>
            </a:r>
            <a:r>
              <a:rPr lang="es-ES_tradnl" altLang="es-ES_tradnl" dirty="0" err="1">
                <a:ea typeface="ＭＳ Ｐゴシック" charset="-128"/>
              </a:rPr>
              <a:t>Experience</a:t>
            </a:r>
            <a:r>
              <a:rPr lang="es-ES_tradnl" altLang="es-ES_tradnl" dirty="0">
                <a:ea typeface="ＭＳ Ｐゴシック" charset="-128"/>
              </a:rPr>
              <a:t> Day va más allá de una web de registro para próximas ediciones del evento; contiene las ponencias de años anteriores, interesantes vídeos testimoniales de personas que conviven con la enfermedad, noticias de interés y presentaciones de productos que buscan mejorar la calidad de vida de los pacientes con diabetes.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El evento tiene una clara vocación social. Todo gira en torno al paciente y su vivencia con la enfermedad. Está abierto a la participación, con actividades y presentaciones de las  novedades más relevantes, y todo ello en un ambiente muy dinámico. Además el evento incluye el Diabetes </a:t>
            </a:r>
            <a:r>
              <a:rPr lang="es-ES_tradnl" altLang="es-ES_tradnl" dirty="0" err="1">
                <a:ea typeface="ＭＳ Ｐゴシック" charset="-128"/>
              </a:rPr>
              <a:t>Experience</a:t>
            </a:r>
            <a:r>
              <a:rPr lang="es-ES_tradnl" altLang="es-ES_tradnl" dirty="0">
                <a:ea typeface="ＭＳ Ｐゴシック" charset="-128"/>
              </a:rPr>
              <a:t> Day </a:t>
            </a:r>
            <a:r>
              <a:rPr lang="es-ES_tradnl" altLang="es-ES_tradnl" dirty="0" err="1">
                <a:ea typeface="ＭＳ Ｐゴシック" charset="-128"/>
              </a:rPr>
              <a:t>Kids</a:t>
            </a:r>
            <a:r>
              <a:rPr lang="es-ES_tradnl" altLang="es-ES_tradnl" dirty="0">
                <a:ea typeface="ＭＳ Ｐゴシック" charset="-128"/>
              </a:rPr>
              <a:t>, centrado en pacientes de hasta 14 años, en donde pedagogos y animadores acompañan a tus hijos durante la jornada y les ayudan a aprender y comprender mejor la enfermedad.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Para estar al día, también puedes seguir su página de Facebook, Twitter y </a:t>
            </a:r>
            <a:r>
              <a:rPr lang="es-ES_tradnl" altLang="es-ES_tradnl" dirty="0" err="1">
                <a:ea typeface="ＭＳ Ｐゴシック" charset="-128"/>
              </a:rPr>
              <a:t>Youtube</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la web de un evento que </a:t>
            </a:r>
            <a:r>
              <a:rPr lang="es-ES_tradnl" altLang="es-ES_tradnl" dirty="0" err="1">
                <a:ea typeface="ＭＳ Ｐゴシック" charset="-128"/>
              </a:rPr>
              <a:t>reune</a:t>
            </a:r>
            <a:r>
              <a:rPr lang="es-ES_tradnl" altLang="es-ES_tradnl" dirty="0">
                <a:ea typeface="ＭＳ Ｐゴシック" charset="-128"/>
              </a:rPr>
              <a:t> en un único foro a  pacientes y  profesionales sanitarios, y </a:t>
            </a:r>
            <a:r>
              <a:rPr lang="es-ES_tradnl" altLang="es-ES_tradnl" dirty="0" err="1">
                <a:ea typeface="ＭＳ Ｐゴシック" charset="-128"/>
              </a:rPr>
              <a:t>reperesentantes</a:t>
            </a:r>
            <a:r>
              <a:rPr lang="es-ES_tradnl" altLang="es-ES_tradnl" dirty="0">
                <a:ea typeface="ＭＳ Ｐゴシック" charset="-128"/>
              </a:rPr>
              <a:t> de diversas entidades relacionadas con la diabetes. Es una página que transmite positividad, innovación y creatividad. Apoyado en videos, testimonios personales y profesionales del </a:t>
            </a:r>
            <a:r>
              <a:rPr lang="es-ES_tradnl" altLang="es-ES_tradnl" dirty="0" err="1">
                <a:ea typeface="ＭＳ Ｐゴシック" charset="-128"/>
              </a:rPr>
              <a:t>dia</a:t>
            </a:r>
            <a:r>
              <a:rPr lang="es-ES_tradnl" altLang="es-ES_tradnl" dirty="0">
                <a:ea typeface="ＭＳ Ｐゴシック" charset="-128"/>
              </a:rPr>
              <a:t> del encuentro entre todos los actores de la diabetes. Usa gran cantidad de </a:t>
            </a:r>
            <a:r>
              <a:rPr lang="es-ES_tradnl" altLang="es-ES_tradnl" dirty="0" err="1">
                <a:ea typeface="ＭＳ Ｐゴシック" charset="-128"/>
              </a:rPr>
              <a:t>iconografia</a:t>
            </a:r>
            <a:r>
              <a:rPr lang="es-ES_tradnl" altLang="es-ES_tradnl" dirty="0">
                <a:ea typeface="ＭＳ Ｐゴシック" charset="-128"/>
              </a:rPr>
              <a:t> y videos. Por su vocación social se posiciona como una página importante  a nivel nacional </a:t>
            </a:r>
          </a:p>
        </p:txBody>
      </p:sp>
      <p:sp>
        <p:nvSpPr>
          <p:cNvPr id="911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1FE6452-7162-6747-8853-C2AA4582B817}" type="slidenum">
              <a:rPr lang="es-ES_tradnl" altLang="es-ES_tradnl" sz="1200"/>
              <a:pPr eaLnBrk="1" hangingPunct="1"/>
              <a:t>87</a:t>
            </a:fld>
            <a:endParaRPr lang="es-ES_tradnl" altLang="es-ES_tradnl" sz="1200"/>
          </a:p>
        </p:txBody>
      </p:sp>
    </p:spTree>
    <p:extLst>
      <p:ext uri="{BB962C8B-B14F-4D97-AF65-F5344CB8AC3E}">
        <p14:creationId xmlns:p14="http://schemas.microsoft.com/office/powerpoint/2010/main" val="2128607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contenido de toda la web gira en torno al Diabetes </a:t>
            </a:r>
            <a:r>
              <a:rPr lang="es-ES_tradnl" altLang="es-ES_tradnl" dirty="0" err="1">
                <a:ea typeface="ＭＳ Ｐゴシック" charset="-128"/>
              </a:rPr>
              <a:t>Experience</a:t>
            </a:r>
            <a:r>
              <a:rPr lang="es-ES_tradnl" altLang="es-ES_tradnl" dirty="0">
                <a:ea typeface="ＭＳ Ｐゴシック" charset="-128"/>
              </a:rPr>
              <a:t> Day, el primer evento mundial con el paciente con diabetes como protagonista. Organizado por Canal Diabetes y la agencia de publicidad P360º, y con la colaboración de las sociedades y fundaciones de diabéticos más relevantes de España, Diabetes </a:t>
            </a:r>
            <a:r>
              <a:rPr lang="es-ES_tradnl" altLang="es-ES_tradnl" dirty="0" err="1">
                <a:ea typeface="ＭＳ Ｐゴシック" charset="-128"/>
              </a:rPr>
              <a:t>Experience</a:t>
            </a:r>
            <a:r>
              <a:rPr lang="es-ES_tradnl" altLang="es-ES_tradnl" dirty="0">
                <a:ea typeface="ＭＳ Ｐゴシック" charset="-128"/>
              </a:rPr>
              <a:t> Day va más allá de una web de registro para próximas ediciones del evento; contiene las ponencias de años anteriores, interesantes vídeos testimoniales de personas que conviven con la enfermedad, noticias de interés y presentaciones de productos que buscan mejorar la calidad de vida de los pacientes con diabetes.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El evento tiene una clara vocación social. Todo gira en torno al paciente y su vivencia con la enfermedad. Está abierto a la participación, con actividades y presentaciones de las  novedades más relevantes, y todo ello en un ambiente muy dinámico. Además el evento incluye el Diabetes </a:t>
            </a:r>
            <a:r>
              <a:rPr lang="es-ES_tradnl" altLang="es-ES_tradnl" dirty="0" err="1">
                <a:ea typeface="ＭＳ Ｐゴシック" charset="-128"/>
              </a:rPr>
              <a:t>Experience</a:t>
            </a:r>
            <a:r>
              <a:rPr lang="es-ES_tradnl" altLang="es-ES_tradnl" dirty="0">
                <a:ea typeface="ＭＳ Ｐゴシック" charset="-128"/>
              </a:rPr>
              <a:t> Day </a:t>
            </a:r>
            <a:r>
              <a:rPr lang="es-ES_tradnl" altLang="es-ES_tradnl" dirty="0" err="1">
                <a:ea typeface="ＭＳ Ｐゴシック" charset="-128"/>
              </a:rPr>
              <a:t>Kids</a:t>
            </a:r>
            <a:r>
              <a:rPr lang="es-ES_tradnl" altLang="es-ES_tradnl" dirty="0">
                <a:ea typeface="ＭＳ Ｐゴシック" charset="-128"/>
              </a:rPr>
              <a:t>, centrado en pacientes de hasta 14 años, en donde pedagogos y animadores acompañan a tus hijos durante la jornada y les ayudan a aprender y comprender mejor la enfermedad.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Para estar al día, también puedes seguir su página de Facebook, Twitter y </a:t>
            </a:r>
            <a:r>
              <a:rPr lang="es-ES_tradnl" altLang="es-ES_tradnl" dirty="0" err="1">
                <a:ea typeface="ＭＳ Ｐゴシック" charset="-128"/>
              </a:rPr>
              <a:t>Youtube</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la web de un evento que </a:t>
            </a:r>
            <a:r>
              <a:rPr lang="es-ES_tradnl" altLang="es-ES_tradnl" dirty="0" err="1">
                <a:ea typeface="ＭＳ Ｐゴシック" charset="-128"/>
              </a:rPr>
              <a:t>reune</a:t>
            </a:r>
            <a:r>
              <a:rPr lang="es-ES_tradnl" altLang="es-ES_tradnl" dirty="0">
                <a:ea typeface="ＭＳ Ｐゴシック" charset="-128"/>
              </a:rPr>
              <a:t> en un único foro a  pacientes y  profesionales sanitarios, y </a:t>
            </a:r>
            <a:r>
              <a:rPr lang="es-ES_tradnl" altLang="es-ES_tradnl" dirty="0" err="1">
                <a:ea typeface="ＭＳ Ｐゴシック" charset="-128"/>
              </a:rPr>
              <a:t>reperesentantes</a:t>
            </a:r>
            <a:r>
              <a:rPr lang="es-ES_tradnl" altLang="es-ES_tradnl" dirty="0">
                <a:ea typeface="ＭＳ Ｐゴシック" charset="-128"/>
              </a:rPr>
              <a:t> de diversas entidades relacionadas con la diabetes. Es una página que transmite positividad, innovación y creatividad. Apoyado en videos, testimonios personales y profesionales del </a:t>
            </a:r>
            <a:r>
              <a:rPr lang="es-ES_tradnl" altLang="es-ES_tradnl" dirty="0" err="1">
                <a:ea typeface="ＭＳ Ｐゴシック" charset="-128"/>
              </a:rPr>
              <a:t>dia</a:t>
            </a:r>
            <a:r>
              <a:rPr lang="es-ES_tradnl" altLang="es-ES_tradnl" dirty="0">
                <a:ea typeface="ＭＳ Ｐゴシック" charset="-128"/>
              </a:rPr>
              <a:t> del encuentro entre todos los actores de la diabetes. Usa gran cantidad de </a:t>
            </a:r>
            <a:r>
              <a:rPr lang="es-ES_tradnl" altLang="es-ES_tradnl" dirty="0" err="1">
                <a:ea typeface="ＭＳ Ｐゴシック" charset="-128"/>
              </a:rPr>
              <a:t>iconografia</a:t>
            </a:r>
            <a:r>
              <a:rPr lang="es-ES_tradnl" altLang="es-ES_tradnl" dirty="0">
                <a:ea typeface="ＭＳ Ｐゴシック" charset="-128"/>
              </a:rPr>
              <a:t> y videos. Por su vocación social se posiciona como una página importante  a nivel nacional </a:t>
            </a:r>
          </a:p>
        </p:txBody>
      </p:sp>
      <p:sp>
        <p:nvSpPr>
          <p:cNvPr id="911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1FE6452-7162-6747-8853-C2AA4582B817}" type="slidenum">
              <a:rPr lang="es-ES_tradnl" altLang="es-ES_tradnl" sz="1200"/>
              <a:pPr eaLnBrk="1" hangingPunct="1"/>
              <a:t>88</a:t>
            </a:fld>
            <a:endParaRPr lang="es-ES_tradnl" altLang="es-ES_tradnl" sz="1200"/>
          </a:p>
        </p:txBody>
      </p:sp>
    </p:spTree>
    <p:extLst>
      <p:ext uri="{BB962C8B-B14F-4D97-AF65-F5344CB8AC3E}">
        <p14:creationId xmlns:p14="http://schemas.microsoft.com/office/powerpoint/2010/main" val="2452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una de las webs más completas sobre la diabetes y sus complicaciones tanto para pacientes como para profesionales sanitarios. Creada por la Fundación para la diabetes, su finalidad es contribuir a la prevención y tratamiento de la enfermedad, y a mejorar la calidad de vida de las personas que la sufren.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Encontrarás todo tipo de contenidos sobre diabetes de manera organizada y en un formato visual y didáctico, con infografías, imágenes y vídeos. Destaca en su</a:t>
            </a:r>
            <a:r>
              <a:rPr lang="es-ES_tradnl" altLang="es-ES_tradnl" b="1" dirty="0">
                <a:ea typeface="ＭＳ Ｐゴシック" charset="-128"/>
              </a:rPr>
              <a:t> apartado sobre nutrición </a:t>
            </a:r>
            <a:r>
              <a:rPr lang="es-ES_tradnl" altLang="es-ES_tradnl" dirty="0">
                <a:ea typeface="ＭＳ Ｐゴシック" charset="-128"/>
              </a:rPr>
              <a:t>con decenas de recetas, tablas de raciones de hidratos de carbono, dietas... En la sección dirigida a </a:t>
            </a:r>
            <a:r>
              <a:rPr lang="es-ES_tradnl" altLang="es-ES_tradnl" b="1" dirty="0">
                <a:ea typeface="ＭＳ Ｐゴシック" charset="-128"/>
              </a:rPr>
              <a:t>niños y adolescentes </a:t>
            </a:r>
            <a:r>
              <a:rPr lang="es-ES_tradnl" altLang="es-ES_tradnl" dirty="0">
                <a:ea typeface="ＭＳ Ｐゴシック" charset="-128"/>
              </a:rPr>
              <a:t>encontrarás el </a:t>
            </a:r>
            <a:r>
              <a:rPr lang="es-ES_tradnl" altLang="es-ES_tradnl" b="1" dirty="0">
                <a:ea typeface="ＭＳ Ｐゴシック" charset="-128"/>
              </a:rPr>
              <a:t>proyecto Carol tiene diabetes</a:t>
            </a:r>
            <a:r>
              <a:rPr lang="es-ES_tradnl" altLang="es-ES_tradnl" dirty="0">
                <a:ea typeface="ＭＳ Ｐゴシック" charset="-128"/>
              </a:rPr>
              <a:t>, una interesante iniciativa de la Fundación para dar a conocer la diabetes de tipo 1 en el entorno escolar. Además, podrás consultar información general sobre la enfermedad, noticias relacionadas y  otras actividades y campañas que tiene la Fundación en marcha.</a:t>
            </a:r>
          </a:p>
          <a:p>
            <a:pPr eaLnBrk="1" hangingPunct="1"/>
            <a:endParaRPr lang="es-ES_tradnl" altLang="es-ES_tradnl" b="1" dirty="0">
              <a:ea typeface="ＭＳ Ｐゴシック" charset="-128"/>
            </a:endParaRPr>
          </a:p>
          <a:p>
            <a:pPr eaLnBrk="1" hangingPunct="1"/>
            <a:r>
              <a:rPr lang="es-ES_tradnl" altLang="es-ES_tradnl" b="1" dirty="0">
                <a:ea typeface="ＭＳ Ｐゴシック" charset="-128"/>
              </a:rPr>
              <a:t>Destaca la gran cantidad de contenido multimedia que posee y la posibilidad de enviar tu consulta a un profesional sanitario</a:t>
            </a:r>
            <a:r>
              <a:rPr lang="es-ES_tradnl" altLang="es-ES_tradnl" dirty="0">
                <a:ea typeface="ＭＳ Ｐゴシック" charset="-128"/>
              </a:rPr>
              <a:t>.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Cuenta con App para </a:t>
            </a:r>
            <a:r>
              <a:rPr lang="es-ES_tradnl" altLang="es-ES_tradnl" dirty="0" err="1">
                <a:ea typeface="ＭＳ Ｐゴシック" charset="-128"/>
              </a:rPr>
              <a:t>smartphones</a:t>
            </a:r>
            <a:r>
              <a:rPr lang="es-ES_tradnl" altLang="es-ES_tradnl" dirty="0">
                <a:ea typeface="ＭＳ Ｐゴシック" charset="-128"/>
              </a:rPr>
              <a:t> y </a:t>
            </a:r>
            <a:r>
              <a:rPr lang="es-ES_tradnl" altLang="es-ES_tradnl" dirty="0" err="1">
                <a:ea typeface="ＭＳ Ｐゴシック" charset="-128"/>
              </a:rPr>
              <a:t>tablets</a:t>
            </a:r>
            <a:r>
              <a:rPr lang="es-ES_tradnl" altLang="es-ES_tradnl" dirty="0">
                <a:ea typeface="ＭＳ Ｐゴシック" charset="-128"/>
              </a:rPr>
              <a:t> y es muy activa en redes sociales (Facebook, Twitter, Pinterest, canal </a:t>
            </a:r>
            <a:r>
              <a:rPr lang="es-ES_tradnl" altLang="es-ES_tradnl" dirty="0" err="1">
                <a:ea typeface="ＭＳ Ｐゴシック" charset="-128"/>
              </a:rPr>
              <a:t>Youtube</a:t>
            </a:r>
            <a:r>
              <a:rPr lang="es-ES_tradnl" altLang="es-ES_tradnl" dirty="0">
                <a:ea typeface="ＭＳ Ｐゴシック" charset="-128"/>
              </a:rPr>
              <a:t>, Picasa e </a:t>
            </a:r>
            <a:r>
              <a:rPr lang="es-ES_tradnl" altLang="es-ES_tradnl" dirty="0" err="1">
                <a:ea typeface="ＭＳ Ｐゴシック" charset="-128"/>
              </a:rPr>
              <a:t>Issuu</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prensa contiene dosieres, artículos, entrevistas, materiales, etc., de interés médico. Además podrás estar al día de las actividades de la Fundación. Para tu paciente es una buena fuente de información de calidad que le ayudará a conocer mejor la diabetes. Y en su apartado Carol tiene diabetes encontrarás un buen número de materiales didácticos para tus pacientes más jóvenes. </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CD696E8-1C9A-E34F-B2A1-F73FC4A2930B}" type="slidenum">
              <a:rPr lang="es-ES_tradnl" altLang="es-ES_tradnl" sz="1200"/>
              <a:pPr eaLnBrk="1" hangingPunct="1"/>
              <a:t>89</a:t>
            </a:fld>
            <a:endParaRPr lang="es-ES_tradnl" altLang="es-ES_tradnl" sz="1200"/>
          </a:p>
        </p:txBody>
      </p:sp>
    </p:spTree>
    <p:extLst>
      <p:ext uri="{BB962C8B-B14F-4D97-AF65-F5344CB8AC3E}">
        <p14:creationId xmlns:p14="http://schemas.microsoft.com/office/powerpoint/2010/main" val="504568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una de las webs más completas sobre la diabetes y sus complicaciones tanto para pacientes como para profesionales sanitarios. Creada por la Fundación para la diabetes, su finalidad es contribuir a la prevención y tratamiento de la enfermedad, y a mejorar la calidad de vida de las personas que la sufren.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Encontrarás todo tipo de contenidos sobre diabetes de manera organizada y en un formato visual y didáctico, con infografías, imágenes y vídeos. Destaca en su</a:t>
            </a:r>
            <a:r>
              <a:rPr lang="es-ES_tradnl" altLang="es-ES_tradnl" b="1" dirty="0">
                <a:ea typeface="ＭＳ Ｐゴシック" charset="-128"/>
              </a:rPr>
              <a:t> apartado sobre nutrición </a:t>
            </a:r>
            <a:r>
              <a:rPr lang="es-ES_tradnl" altLang="es-ES_tradnl" dirty="0">
                <a:ea typeface="ＭＳ Ｐゴシック" charset="-128"/>
              </a:rPr>
              <a:t>con decenas de recetas, tablas de raciones de hidratos de carbono, dietas... En la sección dirigida a </a:t>
            </a:r>
            <a:r>
              <a:rPr lang="es-ES_tradnl" altLang="es-ES_tradnl" b="1" dirty="0">
                <a:ea typeface="ＭＳ Ｐゴシック" charset="-128"/>
              </a:rPr>
              <a:t>niños y adolescentes </a:t>
            </a:r>
            <a:r>
              <a:rPr lang="es-ES_tradnl" altLang="es-ES_tradnl" dirty="0">
                <a:ea typeface="ＭＳ Ｐゴシック" charset="-128"/>
              </a:rPr>
              <a:t>encontrarás el </a:t>
            </a:r>
            <a:r>
              <a:rPr lang="es-ES_tradnl" altLang="es-ES_tradnl" b="1" dirty="0">
                <a:ea typeface="ＭＳ Ｐゴシック" charset="-128"/>
              </a:rPr>
              <a:t>proyecto Carol tiene diabetes</a:t>
            </a:r>
            <a:r>
              <a:rPr lang="es-ES_tradnl" altLang="es-ES_tradnl" dirty="0">
                <a:ea typeface="ＭＳ Ｐゴシック" charset="-128"/>
              </a:rPr>
              <a:t>, una interesante iniciativa de la Fundación para dar a conocer la diabetes de tipo 1 en el entorno escolar. Además, podrás consultar información general sobre la enfermedad, noticias relacionadas y  otras actividades y campañas que tiene la Fundación en marcha.</a:t>
            </a:r>
          </a:p>
          <a:p>
            <a:pPr eaLnBrk="1" hangingPunct="1"/>
            <a:endParaRPr lang="es-ES_tradnl" altLang="es-ES_tradnl" b="1" dirty="0">
              <a:ea typeface="ＭＳ Ｐゴシック" charset="-128"/>
            </a:endParaRPr>
          </a:p>
          <a:p>
            <a:pPr eaLnBrk="1" hangingPunct="1"/>
            <a:r>
              <a:rPr lang="es-ES_tradnl" altLang="es-ES_tradnl" b="1" dirty="0">
                <a:ea typeface="ＭＳ Ｐゴシック" charset="-128"/>
              </a:rPr>
              <a:t>Destaca la gran cantidad de contenido multimedia que posee y la posibilidad de enviar tu consulta a un profesional sanitario</a:t>
            </a:r>
            <a:r>
              <a:rPr lang="es-ES_tradnl" altLang="es-ES_tradnl" dirty="0">
                <a:ea typeface="ＭＳ Ｐゴシック" charset="-128"/>
              </a:rPr>
              <a:t>.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Cuenta con App para </a:t>
            </a:r>
            <a:r>
              <a:rPr lang="es-ES_tradnl" altLang="es-ES_tradnl" dirty="0" err="1">
                <a:ea typeface="ＭＳ Ｐゴシック" charset="-128"/>
              </a:rPr>
              <a:t>smartphones</a:t>
            </a:r>
            <a:r>
              <a:rPr lang="es-ES_tradnl" altLang="es-ES_tradnl" dirty="0">
                <a:ea typeface="ＭＳ Ｐゴシック" charset="-128"/>
              </a:rPr>
              <a:t> y </a:t>
            </a:r>
            <a:r>
              <a:rPr lang="es-ES_tradnl" altLang="es-ES_tradnl" dirty="0" err="1">
                <a:ea typeface="ＭＳ Ｐゴシック" charset="-128"/>
              </a:rPr>
              <a:t>tablets</a:t>
            </a:r>
            <a:r>
              <a:rPr lang="es-ES_tradnl" altLang="es-ES_tradnl" dirty="0">
                <a:ea typeface="ＭＳ Ｐゴシック" charset="-128"/>
              </a:rPr>
              <a:t> y es muy activa en redes sociales (Facebook, Twitter, Pinterest, canal </a:t>
            </a:r>
            <a:r>
              <a:rPr lang="es-ES_tradnl" altLang="es-ES_tradnl" dirty="0" err="1">
                <a:ea typeface="ＭＳ Ｐゴシック" charset="-128"/>
              </a:rPr>
              <a:t>Youtube</a:t>
            </a:r>
            <a:r>
              <a:rPr lang="es-ES_tradnl" altLang="es-ES_tradnl" dirty="0">
                <a:ea typeface="ＭＳ Ｐゴシック" charset="-128"/>
              </a:rPr>
              <a:t>, Picasa e </a:t>
            </a:r>
            <a:r>
              <a:rPr lang="es-ES_tradnl" altLang="es-ES_tradnl" dirty="0" err="1">
                <a:ea typeface="ＭＳ Ｐゴシック" charset="-128"/>
              </a:rPr>
              <a:t>Issuu</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prensa contiene dosieres, artículos, entrevistas, materiales, etc., de interés médico. Además podrás estar al día de las actividades de la Fundación. Para tu paciente es una buena fuente de información de calidad que le ayudará a conocer mejor la diabetes. Y en su apartado Carol tiene diabetes encontrarás un buen número de materiales didácticos para tus pacientes más jóvenes. </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CD696E8-1C9A-E34F-B2A1-F73FC4A2930B}" type="slidenum">
              <a:rPr lang="es-ES_tradnl" altLang="es-ES_tradnl" sz="1200"/>
              <a:pPr eaLnBrk="1" hangingPunct="1"/>
              <a:t>90</a:t>
            </a:fld>
            <a:endParaRPr lang="es-ES_tradnl" altLang="es-ES_tradnl" sz="1200"/>
          </a:p>
        </p:txBody>
      </p:sp>
    </p:spTree>
    <p:extLst>
      <p:ext uri="{BB962C8B-B14F-4D97-AF65-F5344CB8AC3E}">
        <p14:creationId xmlns:p14="http://schemas.microsoft.com/office/powerpoint/2010/main" val="101064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285750" indent="-285750">
              <a:lnSpc>
                <a:spcPct val="140000"/>
              </a:lnSpc>
              <a:buFontTx/>
              <a:buChar char="•"/>
            </a:pPr>
            <a:r>
              <a:rPr lang="es-ES_tradnl" altLang="es-ES_tradnl">
                <a:solidFill>
                  <a:srgbClr val="056F8E"/>
                </a:solidFill>
                <a:latin typeface="Helvetica Light" charset="0"/>
                <a:ea typeface="ＭＳ Ｐゴシック" charset="-128"/>
              </a:rPr>
              <a:t>MEDLINE/PubMED, de la National Library of Medecine de los EEUU</a:t>
            </a:r>
          </a:p>
          <a:p>
            <a:pPr marL="285750" indent="-285750">
              <a:lnSpc>
                <a:spcPct val="140000"/>
              </a:lnSpc>
              <a:buFontTx/>
              <a:buChar char="•"/>
            </a:pPr>
            <a:r>
              <a:rPr lang="es-ES_tradnl" altLang="es-ES_tradnl">
                <a:solidFill>
                  <a:srgbClr val="056F8E"/>
                </a:solidFill>
                <a:latin typeface="Helvetica Light" charset="0"/>
                <a:ea typeface="ＭＳ Ｐゴシック" charset="-128"/>
              </a:rPr>
              <a:t>EMBASE de Elsevier, </a:t>
            </a:r>
          </a:p>
          <a:p>
            <a:pPr marL="285750" indent="-285750">
              <a:lnSpc>
                <a:spcPct val="140000"/>
              </a:lnSpc>
              <a:buFontTx/>
              <a:buChar char="•"/>
            </a:pPr>
            <a:r>
              <a:rPr lang="es-ES_tradnl" altLang="es-ES_tradnl">
                <a:solidFill>
                  <a:srgbClr val="056F8E"/>
                </a:solidFill>
                <a:latin typeface="Helvetica Light" charset="0"/>
                <a:ea typeface="ＭＳ Ｐゴシック" charset="-128"/>
              </a:rPr>
              <a:t>WOS (Web Of Science) de Thomson Reuters</a:t>
            </a:r>
          </a:p>
          <a:p>
            <a:pPr marL="285750" indent="-285750">
              <a:lnSpc>
                <a:spcPct val="140000"/>
              </a:lnSpc>
              <a:buFontTx/>
              <a:buChar char="•"/>
            </a:pPr>
            <a:r>
              <a:rPr lang="es-ES_tradnl" altLang="es-ES_tradnl">
                <a:solidFill>
                  <a:srgbClr val="056F8E"/>
                </a:solidFill>
                <a:latin typeface="Helvetica Light" charset="0"/>
                <a:ea typeface="ＭＳ Ｐゴシック" charset="-128"/>
              </a:rPr>
              <a:t>IBECS (Índice Bibliográfico español en Ciencias de la Salud)</a:t>
            </a:r>
          </a:p>
          <a:p>
            <a:pPr marL="285750" indent="-285750"/>
            <a:endParaRPr lang="es-ES_tradnl" altLang="es-ES_tradnl">
              <a:ea typeface="ＭＳ Ｐゴシック" charset="-128"/>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ACDFBB8-D2C6-6B4E-BFAA-828994E6075B}" type="slidenum">
              <a:rPr lang="es-ES_tradnl" altLang="es-ES_tradnl" sz="1200"/>
              <a:pPr eaLnBrk="1" hangingPunct="1"/>
              <a:t>50</a:t>
            </a:fld>
            <a:endParaRPr lang="es-ES_tradnl" altLang="es-ES_tradnl" sz="1200"/>
          </a:p>
        </p:txBody>
      </p:sp>
    </p:spTree>
    <p:extLst>
      <p:ext uri="{BB962C8B-B14F-4D97-AF65-F5344CB8AC3E}">
        <p14:creationId xmlns:p14="http://schemas.microsoft.com/office/powerpoint/2010/main" val="199580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una de las webs más completas sobre la diabetes y sus complicaciones tanto para pacientes como para profesionales sanitarios. Creada por la Fundación para la diabetes, su finalidad es contribuir a la prevención y tratamiento de la enfermedad, y a mejorar la calidad de vida de las personas que la sufren.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Encontrarás todo tipo de contenidos sobre diabetes de manera organizada y en un formato visual y didáctico, con infografías, imágenes y vídeos. Destaca en su</a:t>
            </a:r>
            <a:r>
              <a:rPr lang="es-ES_tradnl" altLang="es-ES_tradnl" b="1" dirty="0">
                <a:ea typeface="ＭＳ Ｐゴシック" charset="-128"/>
              </a:rPr>
              <a:t> apartado sobre nutrición </a:t>
            </a:r>
            <a:r>
              <a:rPr lang="es-ES_tradnl" altLang="es-ES_tradnl" dirty="0">
                <a:ea typeface="ＭＳ Ｐゴシック" charset="-128"/>
              </a:rPr>
              <a:t>con decenas de recetas, tablas de raciones de hidratos de carbono, dietas... En la sección dirigida a </a:t>
            </a:r>
            <a:r>
              <a:rPr lang="es-ES_tradnl" altLang="es-ES_tradnl" b="1" dirty="0">
                <a:ea typeface="ＭＳ Ｐゴシック" charset="-128"/>
              </a:rPr>
              <a:t>niños y adolescentes </a:t>
            </a:r>
            <a:r>
              <a:rPr lang="es-ES_tradnl" altLang="es-ES_tradnl" dirty="0">
                <a:ea typeface="ＭＳ Ｐゴシック" charset="-128"/>
              </a:rPr>
              <a:t>encontrarás el </a:t>
            </a:r>
            <a:r>
              <a:rPr lang="es-ES_tradnl" altLang="es-ES_tradnl" b="1" dirty="0">
                <a:ea typeface="ＭＳ Ｐゴシック" charset="-128"/>
              </a:rPr>
              <a:t>proyecto Carol tiene diabetes</a:t>
            </a:r>
            <a:r>
              <a:rPr lang="es-ES_tradnl" altLang="es-ES_tradnl" dirty="0">
                <a:ea typeface="ＭＳ Ｐゴシック" charset="-128"/>
              </a:rPr>
              <a:t>, una interesante iniciativa de la Fundación para dar a conocer la diabetes de tipo 1 en el entorno escolar. Además, podrás consultar información general sobre la enfermedad, noticias relacionadas y  otras actividades y campañas que tiene la Fundación en marcha.</a:t>
            </a:r>
          </a:p>
          <a:p>
            <a:pPr eaLnBrk="1" hangingPunct="1"/>
            <a:endParaRPr lang="es-ES_tradnl" altLang="es-ES_tradnl" b="1" dirty="0">
              <a:ea typeface="ＭＳ Ｐゴシック" charset="-128"/>
            </a:endParaRPr>
          </a:p>
          <a:p>
            <a:pPr eaLnBrk="1" hangingPunct="1"/>
            <a:r>
              <a:rPr lang="es-ES_tradnl" altLang="es-ES_tradnl" b="1" dirty="0">
                <a:ea typeface="ＭＳ Ｐゴシック" charset="-128"/>
              </a:rPr>
              <a:t>Destaca la gran cantidad de contenido multimedia que posee y la posibilidad de enviar tu consulta a un profesional sanitario</a:t>
            </a:r>
            <a:r>
              <a:rPr lang="es-ES_tradnl" altLang="es-ES_tradnl" dirty="0">
                <a:ea typeface="ＭＳ Ｐゴシック" charset="-128"/>
              </a:rPr>
              <a:t>.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Cuenta con App para </a:t>
            </a:r>
            <a:r>
              <a:rPr lang="es-ES_tradnl" altLang="es-ES_tradnl" dirty="0" err="1">
                <a:ea typeface="ＭＳ Ｐゴシック" charset="-128"/>
              </a:rPr>
              <a:t>smartphones</a:t>
            </a:r>
            <a:r>
              <a:rPr lang="es-ES_tradnl" altLang="es-ES_tradnl" dirty="0">
                <a:ea typeface="ＭＳ Ｐゴシック" charset="-128"/>
              </a:rPr>
              <a:t> y </a:t>
            </a:r>
            <a:r>
              <a:rPr lang="es-ES_tradnl" altLang="es-ES_tradnl" dirty="0" err="1">
                <a:ea typeface="ＭＳ Ｐゴシック" charset="-128"/>
              </a:rPr>
              <a:t>tablets</a:t>
            </a:r>
            <a:r>
              <a:rPr lang="es-ES_tradnl" altLang="es-ES_tradnl" dirty="0">
                <a:ea typeface="ＭＳ Ｐゴシック" charset="-128"/>
              </a:rPr>
              <a:t> y es muy activa en redes sociales (Facebook, Twitter, Pinterest, canal </a:t>
            </a:r>
            <a:r>
              <a:rPr lang="es-ES_tradnl" altLang="es-ES_tradnl" dirty="0" err="1">
                <a:ea typeface="ＭＳ Ｐゴシック" charset="-128"/>
              </a:rPr>
              <a:t>Youtube</a:t>
            </a:r>
            <a:r>
              <a:rPr lang="es-ES_tradnl" altLang="es-ES_tradnl" dirty="0">
                <a:ea typeface="ＭＳ Ｐゴシック" charset="-128"/>
              </a:rPr>
              <a:t>, Picasa e </a:t>
            </a:r>
            <a:r>
              <a:rPr lang="es-ES_tradnl" altLang="es-ES_tradnl" dirty="0" err="1">
                <a:ea typeface="ＭＳ Ｐゴシック" charset="-128"/>
              </a:rPr>
              <a:t>Issuu</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prensa contiene dosieres, artículos, entrevistas, materiales, etc., de interés médico. Además podrás estar al día de las actividades de la Fundación. Para tu paciente es una buena fuente de información de calidad que le ayudará a conocer mejor la diabetes. Y en su apartado Carol tiene diabetes encontrarás un buen número de materiales didácticos para tus pacientes más jóvenes. </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CD696E8-1C9A-E34F-B2A1-F73FC4A2930B}" type="slidenum">
              <a:rPr lang="es-ES_tradnl" altLang="es-ES_tradnl" sz="1200"/>
              <a:pPr eaLnBrk="1" hangingPunct="1"/>
              <a:t>91</a:t>
            </a:fld>
            <a:endParaRPr lang="es-ES_tradnl" altLang="es-ES_tradnl" sz="1200"/>
          </a:p>
        </p:txBody>
      </p:sp>
    </p:spTree>
    <p:extLst>
      <p:ext uri="{BB962C8B-B14F-4D97-AF65-F5344CB8AC3E}">
        <p14:creationId xmlns:p14="http://schemas.microsoft.com/office/powerpoint/2010/main" val="423213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una de las webs más completas sobre la diabetes y sus complicaciones tanto para pacientes como para profesionales sanitarios. Creada por la Fundación para la diabetes, su finalidad es contribuir a la prevención y tratamiento de la enfermedad, y a mejorar la calidad de vida de las personas que la sufren.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Encontrarás todo tipo de contenidos sobre diabetes de manera organizada y en un formato visual y didáctico, con infografías, imágenes y vídeos. Destaca en su</a:t>
            </a:r>
            <a:r>
              <a:rPr lang="es-ES_tradnl" altLang="es-ES_tradnl" b="1" dirty="0">
                <a:ea typeface="ＭＳ Ｐゴシック" charset="-128"/>
              </a:rPr>
              <a:t> apartado sobre nutrición </a:t>
            </a:r>
            <a:r>
              <a:rPr lang="es-ES_tradnl" altLang="es-ES_tradnl" dirty="0">
                <a:ea typeface="ＭＳ Ｐゴシック" charset="-128"/>
              </a:rPr>
              <a:t>con decenas de recetas, tablas de raciones de hidratos de carbono, dietas... En la sección dirigida a </a:t>
            </a:r>
            <a:r>
              <a:rPr lang="es-ES_tradnl" altLang="es-ES_tradnl" b="1" dirty="0">
                <a:ea typeface="ＭＳ Ｐゴシック" charset="-128"/>
              </a:rPr>
              <a:t>niños y adolescentes </a:t>
            </a:r>
            <a:r>
              <a:rPr lang="es-ES_tradnl" altLang="es-ES_tradnl" dirty="0">
                <a:ea typeface="ＭＳ Ｐゴシック" charset="-128"/>
              </a:rPr>
              <a:t>encontrarás el </a:t>
            </a:r>
            <a:r>
              <a:rPr lang="es-ES_tradnl" altLang="es-ES_tradnl" b="1" dirty="0">
                <a:ea typeface="ＭＳ Ｐゴシック" charset="-128"/>
              </a:rPr>
              <a:t>proyecto Carol tiene diabetes</a:t>
            </a:r>
            <a:r>
              <a:rPr lang="es-ES_tradnl" altLang="es-ES_tradnl" dirty="0">
                <a:ea typeface="ＭＳ Ｐゴシック" charset="-128"/>
              </a:rPr>
              <a:t>, una interesante iniciativa de la Fundación para dar a conocer la diabetes de tipo 1 en el entorno escolar. Además, podrás consultar información general sobre la enfermedad, noticias relacionadas y  otras actividades y campañas que tiene la Fundación en marcha.</a:t>
            </a:r>
          </a:p>
          <a:p>
            <a:pPr eaLnBrk="1" hangingPunct="1"/>
            <a:endParaRPr lang="es-ES_tradnl" altLang="es-ES_tradnl" b="1" dirty="0">
              <a:ea typeface="ＭＳ Ｐゴシック" charset="-128"/>
            </a:endParaRPr>
          </a:p>
          <a:p>
            <a:pPr eaLnBrk="1" hangingPunct="1"/>
            <a:r>
              <a:rPr lang="es-ES_tradnl" altLang="es-ES_tradnl" b="1" dirty="0">
                <a:ea typeface="ＭＳ Ｐゴシック" charset="-128"/>
              </a:rPr>
              <a:t>Destaca la gran cantidad de contenido multimedia que posee y la posibilidad de enviar tu consulta a un profesional sanitario</a:t>
            </a:r>
            <a:r>
              <a:rPr lang="es-ES_tradnl" altLang="es-ES_tradnl" dirty="0">
                <a:ea typeface="ＭＳ Ｐゴシック" charset="-128"/>
              </a:rPr>
              <a:t>.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Cuenta con App para </a:t>
            </a:r>
            <a:r>
              <a:rPr lang="es-ES_tradnl" altLang="es-ES_tradnl" dirty="0" err="1">
                <a:ea typeface="ＭＳ Ｐゴシック" charset="-128"/>
              </a:rPr>
              <a:t>smartphones</a:t>
            </a:r>
            <a:r>
              <a:rPr lang="es-ES_tradnl" altLang="es-ES_tradnl" dirty="0">
                <a:ea typeface="ＭＳ Ｐゴシック" charset="-128"/>
              </a:rPr>
              <a:t> y </a:t>
            </a:r>
            <a:r>
              <a:rPr lang="es-ES_tradnl" altLang="es-ES_tradnl" dirty="0" err="1">
                <a:ea typeface="ＭＳ Ｐゴシック" charset="-128"/>
              </a:rPr>
              <a:t>tablets</a:t>
            </a:r>
            <a:r>
              <a:rPr lang="es-ES_tradnl" altLang="es-ES_tradnl" dirty="0">
                <a:ea typeface="ＭＳ Ｐゴシック" charset="-128"/>
              </a:rPr>
              <a:t> y es muy activa en redes sociales (Facebook, Twitter, Pinterest, canal </a:t>
            </a:r>
            <a:r>
              <a:rPr lang="es-ES_tradnl" altLang="es-ES_tradnl" dirty="0" err="1">
                <a:ea typeface="ＭＳ Ｐゴシック" charset="-128"/>
              </a:rPr>
              <a:t>Youtube</a:t>
            </a:r>
            <a:r>
              <a:rPr lang="es-ES_tradnl" altLang="es-ES_tradnl" dirty="0">
                <a:ea typeface="ＭＳ Ｐゴシック" charset="-128"/>
              </a:rPr>
              <a:t>, Picasa e </a:t>
            </a:r>
            <a:r>
              <a:rPr lang="es-ES_tradnl" altLang="es-ES_tradnl" dirty="0" err="1">
                <a:ea typeface="ＭＳ Ｐゴシック" charset="-128"/>
              </a:rPr>
              <a:t>Issuu</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prensa contiene dosieres, artículos, entrevistas, materiales, etc., de interés médico. Además podrás estar al día de las actividades de la Fundación. Para tu paciente es una buena fuente de información de calidad que le ayudará a conocer mejor la diabetes. Y en su apartado Carol tiene diabetes encontrarás un buen número de materiales didácticos para tus pacientes más jóvenes. </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CD696E8-1C9A-E34F-B2A1-F73FC4A2930B}" type="slidenum">
              <a:rPr lang="es-ES_tradnl" altLang="es-ES_tradnl" sz="1200"/>
              <a:pPr eaLnBrk="1" hangingPunct="1"/>
              <a:t>92</a:t>
            </a:fld>
            <a:endParaRPr lang="es-ES_tradnl" altLang="es-ES_tradnl" sz="1200"/>
          </a:p>
        </p:txBody>
      </p:sp>
    </p:spTree>
    <p:extLst>
      <p:ext uri="{BB962C8B-B14F-4D97-AF65-F5344CB8AC3E}">
        <p14:creationId xmlns:p14="http://schemas.microsoft.com/office/powerpoint/2010/main" val="52663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una de las webs más completas sobre la diabetes y sus complicaciones tanto para pacientes como para profesionales sanitarios. Creada por la Fundación para la diabetes, su finalidad es contribuir a la prevención y tratamiento de la enfermedad, y a mejorar la calidad de vida de las personas que la sufren.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Encontrarás todo tipo de contenidos sobre diabetes de manera organizada y en un formato visual y didáctico, con infografías, imágenes y vídeos. Destaca en su</a:t>
            </a:r>
            <a:r>
              <a:rPr lang="es-ES_tradnl" altLang="es-ES_tradnl" b="1" dirty="0">
                <a:ea typeface="ＭＳ Ｐゴシック" charset="-128"/>
              </a:rPr>
              <a:t> apartado sobre nutrición </a:t>
            </a:r>
            <a:r>
              <a:rPr lang="es-ES_tradnl" altLang="es-ES_tradnl" dirty="0">
                <a:ea typeface="ＭＳ Ｐゴシック" charset="-128"/>
              </a:rPr>
              <a:t>con decenas de recetas, tablas de raciones de hidratos de carbono, dietas... En la sección dirigida a </a:t>
            </a:r>
            <a:r>
              <a:rPr lang="es-ES_tradnl" altLang="es-ES_tradnl" b="1" dirty="0">
                <a:ea typeface="ＭＳ Ｐゴシック" charset="-128"/>
              </a:rPr>
              <a:t>niños y adolescentes </a:t>
            </a:r>
            <a:r>
              <a:rPr lang="es-ES_tradnl" altLang="es-ES_tradnl" dirty="0">
                <a:ea typeface="ＭＳ Ｐゴシック" charset="-128"/>
              </a:rPr>
              <a:t>encontrarás el </a:t>
            </a:r>
            <a:r>
              <a:rPr lang="es-ES_tradnl" altLang="es-ES_tradnl" b="1" dirty="0">
                <a:ea typeface="ＭＳ Ｐゴシック" charset="-128"/>
              </a:rPr>
              <a:t>proyecto Carol tiene diabetes</a:t>
            </a:r>
            <a:r>
              <a:rPr lang="es-ES_tradnl" altLang="es-ES_tradnl" dirty="0">
                <a:ea typeface="ＭＳ Ｐゴシック" charset="-128"/>
              </a:rPr>
              <a:t>, una interesante iniciativa de la Fundación para dar a conocer la diabetes de tipo 1 en el entorno escolar. Además, podrás consultar información general sobre la enfermedad, noticias relacionadas y  otras actividades y campañas que tiene la Fundación en marcha.</a:t>
            </a:r>
          </a:p>
          <a:p>
            <a:pPr eaLnBrk="1" hangingPunct="1"/>
            <a:endParaRPr lang="es-ES_tradnl" altLang="es-ES_tradnl" b="1" dirty="0">
              <a:ea typeface="ＭＳ Ｐゴシック" charset="-128"/>
            </a:endParaRPr>
          </a:p>
          <a:p>
            <a:pPr eaLnBrk="1" hangingPunct="1"/>
            <a:r>
              <a:rPr lang="es-ES_tradnl" altLang="es-ES_tradnl" b="1" dirty="0">
                <a:ea typeface="ＭＳ Ｐゴシック" charset="-128"/>
              </a:rPr>
              <a:t>Destaca la gran cantidad de contenido multimedia que posee y la posibilidad de enviar tu consulta a un profesional sanitario</a:t>
            </a:r>
            <a:r>
              <a:rPr lang="es-ES_tradnl" altLang="es-ES_tradnl" dirty="0">
                <a:ea typeface="ＭＳ Ｐゴシック" charset="-128"/>
              </a:rPr>
              <a:t>.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Cuenta con App para </a:t>
            </a:r>
            <a:r>
              <a:rPr lang="es-ES_tradnl" altLang="es-ES_tradnl" dirty="0" err="1">
                <a:ea typeface="ＭＳ Ｐゴシック" charset="-128"/>
              </a:rPr>
              <a:t>smartphones</a:t>
            </a:r>
            <a:r>
              <a:rPr lang="es-ES_tradnl" altLang="es-ES_tradnl" dirty="0">
                <a:ea typeface="ＭＳ Ｐゴシック" charset="-128"/>
              </a:rPr>
              <a:t> y </a:t>
            </a:r>
            <a:r>
              <a:rPr lang="es-ES_tradnl" altLang="es-ES_tradnl" dirty="0" err="1">
                <a:ea typeface="ＭＳ Ｐゴシック" charset="-128"/>
              </a:rPr>
              <a:t>tablets</a:t>
            </a:r>
            <a:r>
              <a:rPr lang="es-ES_tradnl" altLang="es-ES_tradnl" dirty="0">
                <a:ea typeface="ＭＳ Ｐゴシック" charset="-128"/>
              </a:rPr>
              <a:t> y es muy activa en redes sociales (Facebook, Twitter, Pinterest, canal </a:t>
            </a:r>
            <a:r>
              <a:rPr lang="es-ES_tradnl" altLang="es-ES_tradnl" dirty="0" err="1">
                <a:ea typeface="ＭＳ Ｐゴシック" charset="-128"/>
              </a:rPr>
              <a:t>Youtube</a:t>
            </a:r>
            <a:r>
              <a:rPr lang="es-ES_tradnl" altLang="es-ES_tradnl" dirty="0">
                <a:ea typeface="ＭＳ Ｐゴシック" charset="-128"/>
              </a:rPr>
              <a:t>, Picasa e </a:t>
            </a:r>
            <a:r>
              <a:rPr lang="es-ES_tradnl" altLang="es-ES_tradnl" dirty="0" err="1">
                <a:ea typeface="ＭＳ Ｐゴシック" charset="-128"/>
              </a:rPr>
              <a:t>Issuu</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prensa contiene dosieres, artículos, entrevistas, materiales, etc., de interés médico. Además podrás estar al día de las actividades de la Fundación. Para tu paciente es una buena fuente de información de calidad que le ayudará a conocer mejor la diabetes. Y en su apartado Carol tiene diabetes encontrarás un buen número de materiales didácticos para tus pacientes más jóvenes. </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CD696E8-1C9A-E34F-B2A1-F73FC4A2930B}" type="slidenum">
              <a:rPr lang="es-ES_tradnl" altLang="es-ES_tradnl" sz="1200"/>
              <a:pPr eaLnBrk="1" hangingPunct="1"/>
              <a:t>93</a:t>
            </a:fld>
            <a:endParaRPr lang="es-ES_tradnl" altLang="es-ES_tradnl" sz="1200"/>
          </a:p>
        </p:txBody>
      </p:sp>
    </p:spTree>
    <p:extLst>
      <p:ext uri="{BB962C8B-B14F-4D97-AF65-F5344CB8AC3E}">
        <p14:creationId xmlns:p14="http://schemas.microsoft.com/office/powerpoint/2010/main" val="1735288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Esta bonita iniciativa narra de manera ilustrada la vida de </a:t>
            </a:r>
            <a:r>
              <a:rPr lang="es-ES_tradnl" sz="1200" b="0" i="0" kern="1200" dirty="0" err="1">
                <a:solidFill>
                  <a:schemeClr val="tx1"/>
                </a:solidFill>
                <a:effectLst/>
                <a:latin typeface="+mn-lt"/>
                <a:ea typeface="ＭＳ Ｐゴシック" charset="0"/>
                <a:cs typeface="ＭＳ Ｐゴシック" charset="0"/>
              </a:rPr>
              <a:t>Delphine</a:t>
            </a:r>
            <a:r>
              <a:rPr lang="es-ES_tradnl" sz="1200" b="0" i="0" kern="1200" dirty="0">
                <a:solidFill>
                  <a:schemeClr val="tx1"/>
                </a:solidFill>
                <a:effectLst/>
                <a:latin typeface="+mn-lt"/>
                <a:ea typeface="ＭＳ Ｐゴシック" charset="0"/>
                <a:cs typeface="ＭＳ Ｐゴシック" charset="0"/>
              </a:rPr>
              <a:t> </a:t>
            </a:r>
            <a:r>
              <a:rPr lang="es-ES_tradnl" sz="1200" b="0" i="0" kern="1200" dirty="0" err="1">
                <a:solidFill>
                  <a:schemeClr val="tx1"/>
                </a:solidFill>
                <a:effectLst/>
                <a:latin typeface="+mn-lt"/>
                <a:ea typeface="ＭＳ Ｐゴシック" charset="0"/>
                <a:cs typeface="ＭＳ Ｐゴシック" charset="0"/>
              </a:rPr>
              <a:t>Arduini</a:t>
            </a:r>
            <a:r>
              <a:rPr lang="es-ES_tradnl" sz="1200" b="0" i="0" kern="1200" dirty="0">
                <a:solidFill>
                  <a:schemeClr val="tx1"/>
                </a:solidFill>
                <a:effectLst/>
                <a:latin typeface="+mn-lt"/>
                <a:ea typeface="ＭＳ Ｐゴシック" charset="0"/>
                <a:cs typeface="ＭＳ Ｐゴシック" charset="0"/>
              </a:rPr>
              <a:t>, una mujer diagnosticada con diabetes tipo 1 a los 16 años y fundadora de </a:t>
            </a:r>
            <a:r>
              <a:rPr lang="es-ES_tradnl" sz="1200" b="0" i="0" kern="1200" dirty="0" err="1">
                <a:solidFill>
                  <a:schemeClr val="tx1"/>
                </a:solidFill>
                <a:effectLst/>
                <a:latin typeface="+mn-lt"/>
                <a:ea typeface="ＭＳ Ｐゴシック" charset="0"/>
                <a:cs typeface="ＭＳ Ｐゴシック" charset="0"/>
              </a:rPr>
              <a:t>World</a:t>
            </a:r>
            <a:r>
              <a:rPr lang="es-ES_tradnl" sz="1200" b="0" i="0" kern="1200" dirty="0">
                <a:solidFill>
                  <a:schemeClr val="tx1"/>
                </a:solidFill>
                <a:effectLst/>
                <a:latin typeface="+mn-lt"/>
                <a:ea typeface="ＭＳ Ｐゴシック" charset="0"/>
                <a:cs typeface="ＭＳ Ｐゴシック" charset="0"/>
              </a:rPr>
              <a:t> Diabetes Tour.</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El proyecto, desarrollado con la colaboración de Sanofi, tiene el objetivo de inspirar, empoderar y animar a personas de todas las edades que conviven con la diabetes en su día a día.</a:t>
            </a:r>
            <a:br>
              <a:rPr lang="es-ES_tradnl" dirty="0"/>
            </a:br>
            <a:br>
              <a:rPr lang="es-ES_tradnl" dirty="0"/>
            </a:br>
            <a:r>
              <a:rPr lang="es-ES_tradnl" sz="1200" b="0" i="0" kern="1200" dirty="0" err="1">
                <a:solidFill>
                  <a:schemeClr val="tx1"/>
                </a:solidFill>
                <a:effectLst/>
                <a:latin typeface="+mn-lt"/>
                <a:ea typeface="ＭＳ Ｐゴシック" charset="0"/>
                <a:cs typeface="ＭＳ Ｐゴシック" charset="0"/>
              </a:rPr>
              <a:t>Delphine</a:t>
            </a:r>
            <a:r>
              <a:rPr lang="es-ES_tradnl" sz="1200" b="0" i="0" kern="1200" dirty="0">
                <a:solidFill>
                  <a:schemeClr val="tx1"/>
                </a:solidFill>
                <a:effectLst/>
                <a:latin typeface="+mn-lt"/>
                <a:ea typeface="ＭＳ Ｐゴシック" charset="0"/>
                <a:cs typeface="ＭＳ Ｐゴシック" charset="0"/>
              </a:rPr>
              <a:t> nos cuenta en primera persona cómo ha sido su vida con la diabetes desde que fue diagnosticada de adolescente. Los primeros síntomas, los momentos de incertidumbre y cómo los venció lanzándose a viajar por todo el mundo. También comparte los obstáculos que vivió durante su embarazo y el inicio de T1D </a:t>
            </a:r>
            <a:r>
              <a:rPr lang="es-ES_tradnl" sz="1200" b="0" i="0" kern="1200" dirty="0" err="1">
                <a:solidFill>
                  <a:schemeClr val="tx1"/>
                </a:solidFill>
                <a:effectLst/>
                <a:latin typeface="+mn-lt"/>
                <a:ea typeface="ＭＳ Ｐゴシック" charset="0"/>
                <a:cs typeface="ＭＳ Ｐゴシック" charset="0"/>
              </a:rPr>
              <a:t>Challenge</a:t>
            </a:r>
            <a:r>
              <a:rPr lang="es-ES_tradnl" sz="1200" b="0" i="0" kern="1200" dirty="0">
                <a:solidFill>
                  <a:schemeClr val="tx1"/>
                </a:solidFill>
                <a:effectLst/>
                <a:latin typeface="+mn-lt"/>
                <a:ea typeface="ＭＳ Ｐゴシック" charset="0"/>
                <a:cs typeface="ＭＳ Ｐゴシック" charset="0"/>
              </a:rPr>
              <a:t>, proyecto que la ha llevado por todo el mundo hasta la cima del Kilimanjaro.</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Esta historia de superación personal te dará la inspiración que necesitas para vencer todas las dificultades que la diabetes te pueda presentar.</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94</a:t>
            </a:fld>
            <a:endParaRPr lang="es-ES_tradnl" altLang="es-ES_tradnl"/>
          </a:p>
        </p:txBody>
      </p:sp>
    </p:spTree>
    <p:extLst>
      <p:ext uri="{BB962C8B-B14F-4D97-AF65-F5344CB8AC3E}">
        <p14:creationId xmlns:p14="http://schemas.microsoft.com/office/powerpoint/2010/main" val="1820127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ES_tradnl" sz="1200" b="0" i="0" kern="1200" dirty="0">
                <a:solidFill>
                  <a:schemeClr val="tx1"/>
                </a:solidFill>
                <a:effectLst/>
                <a:latin typeface="+mn-lt"/>
                <a:ea typeface="ＭＳ Ｐゴシック" charset="0"/>
                <a:cs typeface="ＭＳ Ｐゴシック" charset="0"/>
              </a:rPr>
              <a:t>Esta bonita iniciativa narra de manera ilustrada la vida de </a:t>
            </a:r>
            <a:r>
              <a:rPr lang="es-ES_tradnl" sz="1200" b="0" i="0" kern="1200" dirty="0" err="1">
                <a:solidFill>
                  <a:schemeClr val="tx1"/>
                </a:solidFill>
                <a:effectLst/>
                <a:latin typeface="+mn-lt"/>
                <a:ea typeface="ＭＳ Ｐゴシック" charset="0"/>
                <a:cs typeface="ＭＳ Ｐゴシック" charset="0"/>
              </a:rPr>
              <a:t>Delphine</a:t>
            </a:r>
            <a:r>
              <a:rPr lang="es-ES_tradnl" sz="1200" b="0" i="0" kern="1200" dirty="0">
                <a:solidFill>
                  <a:schemeClr val="tx1"/>
                </a:solidFill>
                <a:effectLst/>
                <a:latin typeface="+mn-lt"/>
                <a:ea typeface="ＭＳ Ｐゴシック" charset="0"/>
                <a:cs typeface="ＭＳ Ｐゴシック" charset="0"/>
              </a:rPr>
              <a:t> </a:t>
            </a:r>
            <a:r>
              <a:rPr lang="es-ES_tradnl" sz="1200" b="0" i="0" kern="1200" dirty="0" err="1">
                <a:solidFill>
                  <a:schemeClr val="tx1"/>
                </a:solidFill>
                <a:effectLst/>
                <a:latin typeface="+mn-lt"/>
                <a:ea typeface="ＭＳ Ｐゴシック" charset="0"/>
                <a:cs typeface="ＭＳ Ｐゴシック" charset="0"/>
              </a:rPr>
              <a:t>Arduini</a:t>
            </a:r>
            <a:r>
              <a:rPr lang="es-ES_tradnl" sz="1200" b="0" i="0" kern="1200" dirty="0">
                <a:solidFill>
                  <a:schemeClr val="tx1"/>
                </a:solidFill>
                <a:effectLst/>
                <a:latin typeface="+mn-lt"/>
                <a:ea typeface="ＭＳ Ｐゴシック" charset="0"/>
                <a:cs typeface="ＭＳ Ｐゴシック" charset="0"/>
              </a:rPr>
              <a:t>, una mujer diagnosticada con diabetes tipo 1 a los 16 años y fundadora de </a:t>
            </a:r>
            <a:r>
              <a:rPr lang="es-ES_tradnl" sz="1200" b="0" i="0" kern="1200" dirty="0" err="1">
                <a:solidFill>
                  <a:schemeClr val="tx1"/>
                </a:solidFill>
                <a:effectLst/>
                <a:latin typeface="+mn-lt"/>
                <a:ea typeface="ＭＳ Ｐゴシック" charset="0"/>
                <a:cs typeface="ＭＳ Ｐゴシック" charset="0"/>
              </a:rPr>
              <a:t>World</a:t>
            </a:r>
            <a:r>
              <a:rPr lang="es-ES_tradnl" sz="1200" b="0" i="0" kern="1200" dirty="0">
                <a:solidFill>
                  <a:schemeClr val="tx1"/>
                </a:solidFill>
                <a:effectLst/>
                <a:latin typeface="+mn-lt"/>
                <a:ea typeface="ＭＳ Ｐゴシック" charset="0"/>
                <a:cs typeface="ＭＳ Ｐゴシック" charset="0"/>
              </a:rPr>
              <a:t> Diabetes Tour.</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El proyecto, desarrollado con la colaboración de Sanofi, tiene el objetivo de inspirar, empoderar y animar a personas de todas las edades que conviven con la diabetes en su día a día.</a:t>
            </a:r>
            <a:br>
              <a:rPr lang="es-ES_tradnl" dirty="0"/>
            </a:br>
            <a:br>
              <a:rPr lang="es-ES_tradnl" dirty="0"/>
            </a:br>
            <a:r>
              <a:rPr lang="es-ES_tradnl" sz="1200" b="0" i="0" kern="1200" dirty="0" err="1">
                <a:solidFill>
                  <a:schemeClr val="tx1"/>
                </a:solidFill>
                <a:effectLst/>
                <a:latin typeface="+mn-lt"/>
                <a:ea typeface="ＭＳ Ｐゴシック" charset="0"/>
                <a:cs typeface="ＭＳ Ｐゴシック" charset="0"/>
              </a:rPr>
              <a:t>Delphine</a:t>
            </a:r>
            <a:r>
              <a:rPr lang="es-ES_tradnl" sz="1200" b="0" i="0" kern="1200" dirty="0">
                <a:solidFill>
                  <a:schemeClr val="tx1"/>
                </a:solidFill>
                <a:effectLst/>
                <a:latin typeface="+mn-lt"/>
                <a:ea typeface="ＭＳ Ｐゴシック" charset="0"/>
                <a:cs typeface="ＭＳ Ｐゴシック" charset="0"/>
              </a:rPr>
              <a:t> nos cuenta en primera persona cómo ha sido su vida con la diabetes desde que fue diagnosticada de adolescente. Los primeros síntomas, los momentos de incertidumbre y cómo los venció lanzándose a viajar por todo el mundo. También comparte los obstáculos que vivió durante su embarazo y el inicio de T1D </a:t>
            </a:r>
            <a:r>
              <a:rPr lang="es-ES_tradnl" sz="1200" b="0" i="0" kern="1200" dirty="0" err="1">
                <a:solidFill>
                  <a:schemeClr val="tx1"/>
                </a:solidFill>
                <a:effectLst/>
                <a:latin typeface="+mn-lt"/>
                <a:ea typeface="ＭＳ Ｐゴシック" charset="0"/>
                <a:cs typeface="ＭＳ Ｐゴシック" charset="0"/>
              </a:rPr>
              <a:t>Challenge</a:t>
            </a:r>
            <a:r>
              <a:rPr lang="es-ES_tradnl" sz="1200" b="0" i="0" kern="1200" dirty="0">
                <a:solidFill>
                  <a:schemeClr val="tx1"/>
                </a:solidFill>
                <a:effectLst/>
                <a:latin typeface="+mn-lt"/>
                <a:ea typeface="ＭＳ Ｐゴシック" charset="0"/>
                <a:cs typeface="ＭＳ Ｐゴシック" charset="0"/>
              </a:rPr>
              <a:t>, proyecto que la ha llevado por todo el mundo hasta la cima del Kilimanjaro.</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Esta historia de superación personal te dará la inspiración que necesitas para vencer todas las dificultades que la diabetes te pueda presentar.</a:t>
            </a:r>
            <a:endParaRPr lang="es-ES_tradnl" dirty="0"/>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95</a:t>
            </a:fld>
            <a:endParaRPr lang="es-ES_tradnl" altLang="es-ES_tradnl"/>
          </a:p>
        </p:txBody>
      </p:sp>
    </p:spTree>
    <p:extLst>
      <p:ext uri="{BB962C8B-B14F-4D97-AF65-F5344CB8AC3E}">
        <p14:creationId xmlns:p14="http://schemas.microsoft.com/office/powerpoint/2010/main" val="2117656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ES_tradnl" sz="1200" b="0" i="0" kern="1200" dirty="0">
                <a:solidFill>
                  <a:schemeClr val="tx1"/>
                </a:solidFill>
                <a:effectLst/>
                <a:latin typeface="+mn-lt"/>
                <a:ea typeface="ＭＳ Ｐゴシック" charset="0"/>
                <a:cs typeface="ＭＳ Ｐゴシック" charset="0"/>
              </a:rPr>
              <a:t>Esta bonita iniciativa narra de manera ilustrada la vida de </a:t>
            </a:r>
            <a:r>
              <a:rPr lang="es-ES_tradnl" sz="1200" b="0" i="0" kern="1200" dirty="0" err="1">
                <a:solidFill>
                  <a:schemeClr val="tx1"/>
                </a:solidFill>
                <a:effectLst/>
                <a:latin typeface="+mn-lt"/>
                <a:ea typeface="ＭＳ Ｐゴシック" charset="0"/>
                <a:cs typeface="ＭＳ Ｐゴシック" charset="0"/>
              </a:rPr>
              <a:t>Delphine</a:t>
            </a:r>
            <a:r>
              <a:rPr lang="es-ES_tradnl" sz="1200" b="0" i="0" kern="1200" dirty="0">
                <a:solidFill>
                  <a:schemeClr val="tx1"/>
                </a:solidFill>
                <a:effectLst/>
                <a:latin typeface="+mn-lt"/>
                <a:ea typeface="ＭＳ Ｐゴシック" charset="0"/>
                <a:cs typeface="ＭＳ Ｐゴシック" charset="0"/>
              </a:rPr>
              <a:t> </a:t>
            </a:r>
            <a:r>
              <a:rPr lang="es-ES_tradnl" sz="1200" b="0" i="0" kern="1200" dirty="0" err="1">
                <a:solidFill>
                  <a:schemeClr val="tx1"/>
                </a:solidFill>
                <a:effectLst/>
                <a:latin typeface="+mn-lt"/>
                <a:ea typeface="ＭＳ Ｐゴシック" charset="0"/>
                <a:cs typeface="ＭＳ Ｐゴシック" charset="0"/>
              </a:rPr>
              <a:t>Arduini</a:t>
            </a:r>
            <a:r>
              <a:rPr lang="es-ES_tradnl" sz="1200" b="0" i="0" kern="1200" dirty="0">
                <a:solidFill>
                  <a:schemeClr val="tx1"/>
                </a:solidFill>
                <a:effectLst/>
                <a:latin typeface="+mn-lt"/>
                <a:ea typeface="ＭＳ Ｐゴシック" charset="0"/>
                <a:cs typeface="ＭＳ Ｐゴシック" charset="0"/>
              </a:rPr>
              <a:t>, una mujer diagnosticada con diabetes tipo 1 a los 16 años y fundadora de </a:t>
            </a:r>
            <a:r>
              <a:rPr lang="es-ES_tradnl" sz="1200" b="0" i="0" kern="1200" dirty="0" err="1">
                <a:solidFill>
                  <a:schemeClr val="tx1"/>
                </a:solidFill>
                <a:effectLst/>
                <a:latin typeface="+mn-lt"/>
                <a:ea typeface="ＭＳ Ｐゴシック" charset="0"/>
                <a:cs typeface="ＭＳ Ｐゴシック" charset="0"/>
              </a:rPr>
              <a:t>World</a:t>
            </a:r>
            <a:r>
              <a:rPr lang="es-ES_tradnl" sz="1200" b="0" i="0" kern="1200" dirty="0">
                <a:solidFill>
                  <a:schemeClr val="tx1"/>
                </a:solidFill>
                <a:effectLst/>
                <a:latin typeface="+mn-lt"/>
                <a:ea typeface="ＭＳ Ｐゴシック" charset="0"/>
                <a:cs typeface="ＭＳ Ｐゴシック" charset="0"/>
              </a:rPr>
              <a:t> Diabetes Tour.</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El proyecto, desarrollado con la colaboración de Sanofi, tiene el objetivo de inspirar, empoderar y animar a personas de todas las edades que conviven con la diabetes en su día a día.</a:t>
            </a:r>
            <a:br>
              <a:rPr lang="es-ES_tradnl" dirty="0"/>
            </a:br>
            <a:br>
              <a:rPr lang="es-ES_tradnl" dirty="0"/>
            </a:br>
            <a:r>
              <a:rPr lang="es-ES_tradnl" sz="1200" b="0" i="0" kern="1200" dirty="0" err="1">
                <a:solidFill>
                  <a:schemeClr val="tx1"/>
                </a:solidFill>
                <a:effectLst/>
                <a:latin typeface="+mn-lt"/>
                <a:ea typeface="ＭＳ Ｐゴシック" charset="0"/>
                <a:cs typeface="ＭＳ Ｐゴシック" charset="0"/>
              </a:rPr>
              <a:t>Delphine</a:t>
            </a:r>
            <a:r>
              <a:rPr lang="es-ES_tradnl" sz="1200" b="0" i="0" kern="1200" dirty="0">
                <a:solidFill>
                  <a:schemeClr val="tx1"/>
                </a:solidFill>
                <a:effectLst/>
                <a:latin typeface="+mn-lt"/>
                <a:ea typeface="ＭＳ Ｐゴシック" charset="0"/>
                <a:cs typeface="ＭＳ Ｐゴシック" charset="0"/>
              </a:rPr>
              <a:t> nos cuenta en primera persona cómo ha sido su vida con la diabetes desde que fue diagnosticada de adolescente. Los primeros síntomas, los momentos de incertidumbre y cómo los venció lanzándose a viajar por todo el mundo. También comparte los obstáculos que vivió durante su embarazo y el inicio de T1D </a:t>
            </a:r>
            <a:r>
              <a:rPr lang="es-ES_tradnl" sz="1200" b="0" i="0" kern="1200" dirty="0" err="1">
                <a:solidFill>
                  <a:schemeClr val="tx1"/>
                </a:solidFill>
                <a:effectLst/>
                <a:latin typeface="+mn-lt"/>
                <a:ea typeface="ＭＳ Ｐゴシック" charset="0"/>
                <a:cs typeface="ＭＳ Ｐゴシック" charset="0"/>
              </a:rPr>
              <a:t>Challenge</a:t>
            </a:r>
            <a:r>
              <a:rPr lang="es-ES_tradnl" sz="1200" b="0" i="0" kern="1200" dirty="0">
                <a:solidFill>
                  <a:schemeClr val="tx1"/>
                </a:solidFill>
                <a:effectLst/>
                <a:latin typeface="+mn-lt"/>
                <a:ea typeface="ＭＳ Ｐゴシック" charset="0"/>
                <a:cs typeface="ＭＳ Ｐゴシック" charset="0"/>
              </a:rPr>
              <a:t>, proyecto que la ha llevado por todo el mundo hasta la cima del Kilimanjaro.</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Esta historia de superación personal te dará la inspiración que necesitas para vencer todas las dificultades que la diabetes te pueda presentar.</a:t>
            </a:r>
            <a:endParaRPr lang="es-ES_tradnl" dirty="0"/>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96</a:t>
            </a:fld>
            <a:endParaRPr lang="es-ES_tradnl" altLang="es-ES_tradnl"/>
          </a:p>
        </p:txBody>
      </p:sp>
    </p:spTree>
    <p:extLst>
      <p:ext uri="{BB962C8B-B14F-4D97-AF65-F5344CB8AC3E}">
        <p14:creationId xmlns:p14="http://schemas.microsoft.com/office/powerpoint/2010/main" val="120513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1177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FD2AA38-B6CE-0B48-96F9-3E989D8D3D48}" type="slidenum">
              <a:rPr lang="es-ES_tradnl" altLang="es-ES_tradnl" sz="1200"/>
              <a:pPr eaLnBrk="1" hangingPunct="1"/>
              <a:t>97</a:t>
            </a:fld>
            <a:endParaRPr lang="es-ES_tradnl" altLang="es-ES_tradnl" sz="1200"/>
          </a:p>
        </p:txBody>
      </p:sp>
    </p:spTree>
    <p:extLst>
      <p:ext uri="{BB962C8B-B14F-4D97-AF65-F5344CB8AC3E}">
        <p14:creationId xmlns:p14="http://schemas.microsoft.com/office/powerpoint/2010/main" val="2072843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1177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FD2AA38-B6CE-0B48-96F9-3E989D8D3D48}" type="slidenum">
              <a:rPr lang="es-ES_tradnl" altLang="es-ES_tradnl" sz="1200"/>
              <a:pPr eaLnBrk="1" hangingPunct="1"/>
              <a:t>98</a:t>
            </a:fld>
            <a:endParaRPr lang="es-ES_tradnl" altLang="es-ES_tradnl" sz="1200"/>
          </a:p>
        </p:txBody>
      </p:sp>
    </p:spTree>
    <p:extLst>
      <p:ext uri="{BB962C8B-B14F-4D97-AF65-F5344CB8AC3E}">
        <p14:creationId xmlns:p14="http://schemas.microsoft.com/office/powerpoint/2010/main" val="1739945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259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plataforma digital contiene actualmente información relevante para ayudar a convivir mejor con más de quince enfermedades, entre ellas la diabetes. Recibe el apoyo de organizaciones médicas y asociaciones de pacientes, así como el patrocinio de distintos laboratorios. Su equipo, compuesto por médicos y profesionales del marketing y la comunicación, convierte esta web en un referente de calidad.</a:t>
            </a:r>
          </a:p>
          <a:p>
            <a:pPr eaLnBrk="1" hangingPunct="1"/>
            <a:endParaRPr lang="es-ES_tradnl" altLang="es-ES_tradnl" dirty="0">
              <a:ea typeface="ＭＳ Ｐゴシック" charset="-128"/>
            </a:endParaRPr>
          </a:p>
          <a:p>
            <a:pPr eaLnBrk="1" hangingPunct="1"/>
            <a:r>
              <a:rPr lang="es-ES_tradnl" altLang="es-ES_tradnl" b="1" dirty="0">
                <a:ea typeface="ＭＳ Ｐゴシック" charset="-128"/>
              </a:rPr>
              <a:t>Si te registras podrás acceder a las siguientes secciones: Comunidad, Centro de datos, Experiencias y Revista</a:t>
            </a:r>
            <a:r>
              <a:rPr lang="es-ES_tradnl" altLang="es-ES_tradnl" dirty="0">
                <a:ea typeface="ＭＳ Ｐゴシック" charset="-128"/>
              </a:rPr>
              <a:t>. En Comunidad podrás conversar con otros diabéticos, plantear dudas para que las responda un endocrino y unirte a grupos o asociaciones con las que compartas los mismos intereses. En Centro de datos podrás llevar un control diario de la glucosa en sangre, el ejercicio que practicas, guardar tus tratamientos y compartir esta información con la comunidad. Además, te permite recopilarla y generar informes para tu médico. En la sección Experiencias encontrarás otros puntos de vista a través de noticias o compartir vivencias personales. Y con su apartado Revista estarás al día sobre la diabetes gracias a sus artículos, presentaciones, infografías y vídeos.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cuenta con página en Facebook, Twitter, Google+, </a:t>
            </a:r>
            <a:r>
              <a:rPr lang="es-ES_tradnl" altLang="es-ES_tradnl" dirty="0" err="1">
                <a:ea typeface="ＭＳ Ｐゴシック" charset="-128"/>
              </a:rPr>
              <a:t>Youtube</a:t>
            </a:r>
            <a:r>
              <a:rPr lang="es-ES_tradnl" altLang="es-ES_tradnl" dirty="0">
                <a:ea typeface="ＭＳ Ｐゴシック" charset="-128"/>
              </a:rPr>
              <a:t> e </a:t>
            </a:r>
            <a:r>
              <a:rPr lang="es-ES_tradnl" altLang="es-ES_tradnl" dirty="0" err="1">
                <a:ea typeface="ＭＳ Ｐゴシック" charset="-128"/>
              </a:rPr>
              <a:t>Instragram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cuenta con un equipo médico detrás que da fiabilidad a su contenido. Puedes recomendar la web a tus pacientes para consultar información acerca de la diabetes o para que participen en discusiones sobre aspectos de la enfermedad con otros pacientes.</a:t>
            </a:r>
          </a:p>
        </p:txBody>
      </p:sp>
      <p:sp>
        <p:nvSpPr>
          <p:cNvPr id="1259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C449748-F24D-8742-B8F4-E25B3AB232AB}" type="slidenum">
              <a:rPr lang="es-ES_tradnl" altLang="es-ES_tradnl" sz="1200"/>
              <a:pPr eaLnBrk="1" hangingPunct="1"/>
              <a:t>99</a:t>
            </a:fld>
            <a:endParaRPr lang="es-ES_tradnl" altLang="es-ES_tradnl" sz="1200"/>
          </a:p>
        </p:txBody>
      </p:sp>
    </p:spTree>
    <p:extLst>
      <p:ext uri="{BB962C8B-B14F-4D97-AF65-F5344CB8AC3E}">
        <p14:creationId xmlns:p14="http://schemas.microsoft.com/office/powerpoint/2010/main" val="709824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plataforma digital contiene actualmente información relevante para ayudar a convivir mejor con más de quince enfermedades, entre ellas la diabetes. Recibe el apoyo de organizaciones médicas y asociaciones de pacientes, así como el patrocinio de distintos laboratorios. Su equipo, compuesto por médicos y profesionales del marketing y la comunicación, convierte esta web en un referente de calidad.</a:t>
            </a:r>
          </a:p>
          <a:p>
            <a:pPr eaLnBrk="1" hangingPunct="1"/>
            <a:endParaRPr lang="es-ES_tradnl" altLang="es-ES_tradnl" dirty="0">
              <a:ea typeface="ＭＳ Ｐゴシック" charset="-128"/>
            </a:endParaRPr>
          </a:p>
          <a:p>
            <a:pPr eaLnBrk="1" hangingPunct="1"/>
            <a:r>
              <a:rPr lang="es-ES_tradnl" altLang="es-ES_tradnl" b="1" dirty="0">
                <a:ea typeface="ＭＳ Ｐゴシック" charset="-128"/>
              </a:rPr>
              <a:t>Si te registras podrás acceder a las siguientes secciones: Comunidad, Centro de datos, Experiencias y Revista</a:t>
            </a:r>
            <a:r>
              <a:rPr lang="es-ES_tradnl" altLang="es-ES_tradnl" dirty="0">
                <a:ea typeface="ＭＳ Ｐゴシック" charset="-128"/>
              </a:rPr>
              <a:t>. En Comunidad podrás conversar con otros diabéticos, plantear dudas para que las responda un endocrino y unirte a grupos o asociaciones con las que compartas los mismos intereses. En Centro de datos podrás llevar un control diario de la glucosa en sangre, el ejercicio que practicas, guardar tus tratamientos y compartir esta información con la comunidad. Además, te permite recopilarla y generar informes para tu médico. En la sección Experiencias encontrarás otros puntos de vista a través de noticias o compartir vivencias personales. Y con su apartado Revista estarás al día sobre la diabetes gracias a sus artículos, presentaciones, infografías y vídeos.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cuenta con página en Facebook, Twitter, Google+, </a:t>
            </a:r>
            <a:r>
              <a:rPr lang="es-ES_tradnl" altLang="es-ES_tradnl" dirty="0" err="1">
                <a:ea typeface="ＭＳ Ｐゴシック" charset="-128"/>
              </a:rPr>
              <a:t>Youtube</a:t>
            </a:r>
            <a:r>
              <a:rPr lang="es-ES_tradnl" altLang="es-ES_tradnl" dirty="0">
                <a:ea typeface="ＭＳ Ｐゴシック" charset="-128"/>
              </a:rPr>
              <a:t> e </a:t>
            </a:r>
            <a:r>
              <a:rPr lang="es-ES_tradnl" altLang="es-ES_tradnl" dirty="0" err="1">
                <a:ea typeface="ＭＳ Ｐゴシック" charset="-128"/>
              </a:rPr>
              <a:t>Instragram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cuenta con un equipo médico detrás que da fiabilidad a su contenido. Puedes recomendar la web a tus pacientes para consultar información acerca de la diabetes o para que participen en discusiones sobre aspectos de la enfermedad con otros pacientes.</a:t>
            </a:r>
          </a:p>
        </p:txBody>
      </p:sp>
      <p:sp>
        <p:nvSpPr>
          <p:cNvPr id="132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5C191DD-51A2-144A-9F03-74492C375A42}" type="slidenum">
              <a:rPr lang="es-ES_tradnl" altLang="es-ES_tradnl" sz="1200"/>
              <a:pPr eaLnBrk="1" hangingPunct="1"/>
              <a:t>100</a:t>
            </a:fld>
            <a:endParaRPr lang="es-ES_tradnl" altLang="es-ES_tradnl" sz="1200"/>
          </a:p>
        </p:txBody>
      </p:sp>
    </p:spTree>
    <p:extLst>
      <p:ext uri="{BB962C8B-B14F-4D97-AF65-F5344CB8AC3E}">
        <p14:creationId xmlns:p14="http://schemas.microsoft.com/office/powerpoint/2010/main" val="153060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85750" indent="-285750">
              <a:lnSpc>
                <a:spcPct val="140000"/>
              </a:lnSpc>
              <a:buFont typeface="Arial"/>
              <a:buChar char="•"/>
              <a:defRPr/>
            </a:pPr>
            <a:r>
              <a:rPr lang="en-US" dirty="0">
                <a:solidFill>
                  <a:srgbClr val="056F8E"/>
                </a:solidFill>
                <a:latin typeface="Helvetica Light"/>
                <a:cs typeface="Helvetica Light"/>
              </a:rPr>
              <a:t>F</a:t>
            </a:r>
            <a:r>
              <a:rPr lang="es-ES_tradnl" dirty="0" err="1">
                <a:solidFill>
                  <a:srgbClr val="056F8E"/>
                </a:solidFill>
                <a:latin typeface="Helvetica Light"/>
                <a:cs typeface="Helvetica Light"/>
              </a:rPr>
              <a:t>reemedicaljournals.com</a:t>
            </a:r>
            <a:endParaRPr lang="es-ES_tradnl" dirty="0">
              <a:solidFill>
                <a:srgbClr val="056F8E"/>
              </a:solidFill>
              <a:latin typeface="Helvetica Light"/>
              <a:cs typeface="Helvetica Light"/>
            </a:endParaRPr>
          </a:p>
          <a:p>
            <a:pPr marL="285750" indent="-285750">
              <a:lnSpc>
                <a:spcPct val="140000"/>
              </a:lnSpc>
              <a:buFont typeface="Arial"/>
              <a:buChar char="•"/>
              <a:defRPr/>
            </a:pPr>
            <a:r>
              <a:rPr lang="es-ES_tradnl" dirty="0" err="1">
                <a:solidFill>
                  <a:srgbClr val="056F8E"/>
                </a:solidFill>
                <a:latin typeface="Helvetica Light"/>
                <a:cs typeface="Helvetica Light"/>
              </a:rPr>
              <a:t>PublicLibraryofscience</a:t>
            </a:r>
            <a:endParaRPr lang="es-ES_tradnl" dirty="0">
              <a:solidFill>
                <a:srgbClr val="056F8E"/>
              </a:solidFill>
              <a:latin typeface="Helvetica Light"/>
              <a:cs typeface="Helvetica Light"/>
            </a:endParaRPr>
          </a:p>
          <a:p>
            <a:pPr marL="285750" indent="-285750">
              <a:lnSpc>
                <a:spcPct val="140000"/>
              </a:lnSpc>
              <a:buFont typeface="Arial"/>
              <a:buChar char="•"/>
              <a:defRPr/>
            </a:pPr>
            <a:r>
              <a:rPr lang="es-ES_tradnl" dirty="0" err="1">
                <a:solidFill>
                  <a:srgbClr val="056F8E"/>
                </a:solidFill>
                <a:latin typeface="Helvetica Light"/>
                <a:cs typeface="Helvetica Light"/>
              </a:rPr>
              <a:t>BioMedCentral</a:t>
            </a:r>
            <a:endParaRPr lang="es-ES_tradnl" dirty="0">
              <a:solidFill>
                <a:srgbClr val="056F8E"/>
              </a:solidFill>
              <a:latin typeface="Helvetica Light"/>
              <a:cs typeface="Helvetica Light"/>
            </a:endParaRPr>
          </a:p>
          <a:p>
            <a:pPr marL="285750" indent="-285750">
              <a:lnSpc>
                <a:spcPct val="140000"/>
              </a:lnSpc>
              <a:buFont typeface="Arial"/>
              <a:buChar char="•"/>
              <a:defRPr/>
            </a:pPr>
            <a:r>
              <a:rPr lang="es-ES_tradnl" dirty="0">
                <a:solidFill>
                  <a:srgbClr val="056F8E"/>
                </a:solidFill>
                <a:latin typeface="Helvetica Light"/>
                <a:cs typeface="Helvetica Light"/>
              </a:rPr>
              <a:t>DOAJ, </a:t>
            </a:r>
            <a:r>
              <a:rPr lang="es-ES_tradnl" dirty="0" err="1">
                <a:solidFill>
                  <a:srgbClr val="056F8E"/>
                </a:solidFill>
                <a:latin typeface="Helvetica Light"/>
                <a:cs typeface="Helvetica Light"/>
              </a:rPr>
              <a:t>Directory</a:t>
            </a:r>
            <a:r>
              <a:rPr lang="es-ES_tradnl" dirty="0">
                <a:solidFill>
                  <a:srgbClr val="056F8E"/>
                </a:solidFill>
                <a:latin typeface="Helvetica Light"/>
                <a:cs typeface="Helvetica Light"/>
              </a:rPr>
              <a:t> of Open </a:t>
            </a:r>
            <a:r>
              <a:rPr lang="es-ES_tradnl" dirty="0" err="1">
                <a:solidFill>
                  <a:srgbClr val="056F8E"/>
                </a:solidFill>
                <a:latin typeface="Helvetica Light"/>
                <a:cs typeface="Helvetica Light"/>
              </a:rPr>
              <a:t>Accs</a:t>
            </a:r>
            <a:r>
              <a:rPr lang="es-ES_tradnl" dirty="0">
                <a:solidFill>
                  <a:srgbClr val="056F8E"/>
                </a:solidFill>
                <a:latin typeface="Helvetica Light"/>
                <a:cs typeface="Helvetica Light"/>
              </a:rPr>
              <a:t> </a:t>
            </a:r>
            <a:r>
              <a:rPr lang="es-ES_tradnl" dirty="0" err="1">
                <a:solidFill>
                  <a:srgbClr val="056F8E"/>
                </a:solidFill>
                <a:latin typeface="Helvetica Light"/>
                <a:cs typeface="Helvetica Light"/>
              </a:rPr>
              <a:t>Journals</a:t>
            </a:r>
            <a:endParaRPr lang="es-ES_tradnl" dirty="0">
              <a:solidFill>
                <a:srgbClr val="056F8E"/>
              </a:solidFill>
              <a:latin typeface="Helvetica Light"/>
              <a:cs typeface="Helvetica Light"/>
            </a:endParaRPr>
          </a:p>
          <a:p>
            <a:pPr marL="285750" indent="-285750">
              <a:lnSpc>
                <a:spcPct val="140000"/>
              </a:lnSpc>
              <a:buFont typeface="Arial"/>
              <a:buChar char="•"/>
              <a:defRPr/>
            </a:pPr>
            <a:r>
              <a:rPr lang="es-ES_tradnl" dirty="0" err="1">
                <a:solidFill>
                  <a:srgbClr val="056F8E"/>
                </a:solidFill>
                <a:latin typeface="Helvetica Light"/>
                <a:cs typeface="Helvetica Light"/>
              </a:rPr>
              <a:t>PubMed</a:t>
            </a:r>
            <a:r>
              <a:rPr lang="es-ES_tradnl" dirty="0">
                <a:solidFill>
                  <a:srgbClr val="056F8E"/>
                </a:solidFill>
                <a:latin typeface="Helvetica Light"/>
                <a:cs typeface="Helvetica Light"/>
              </a:rPr>
              <a:t> Central</a:t>
            </a:r>
          </a:p>
          <a:p>
            <a:pPr marL="285750" indent="-285750">
              <a:lnSpc>
                <a:spcPct val="140000"/>
              </a:lnSpc>
              <a:buFont typeface="Arial"/>
              <a:buChar char="•"/>
              <a:defRPr/>
            </a:pPr>
            <a:r>
              <a:rPr lang="en-US" dirty="0">
                <a:solidFill>
                  <a:srgbClr val="056F8E"/>
                </a:solidFill>
                <a:latin typeface="Helvetica Light"/>
                <a:cs typeface="Helvetica Light"/>
              </a:rPr>
              <a:t>E</a:t>
            </a:r>
            <a:r>
              <a:rPr lang="es-ES_tradnl" dirty="0">
                <a:solidFill>
                  <a:srgbClr val="056F8E"/>
                </a:solidFill>
                <a:latin typeface="Helvetica Light"/>
                <a:cs typeface="Helvetica Light"/>
              </a:rPr>
              <a:t>-revistas</a:t>
            </a:r>
          </a:p>
          <a:p>
            <a:pPr marL="285750" indent="-285750">
              <a:lnSpc>
                <a:spcPct val="140000"/>
              </a:lnSpc>
              <a:buFont typeface="Arial"/>
              <a:buChar char="•"/>
              <a:defRPr/>
            </a:pPr>
            <a:r>
              <a:rPr lang="es-ES_tradnl" dirty="0" err="1">
                <a:solidFill>
                  <a:srgbClr val="056F8E"/>
                </a:solidFill>
                <a:latin typeface="Helvetica Light"/>
                <a:cs typeface="Helvetica Light"/>
              </a:rPr>
              <a:t>SciELO</a:t>
            </a:r>
            <a:r>
              <a:rPr lang="es-ES_tradnl" dirty="0">
                <a:solidFill>
                  <a:srgbClr val="056F8E"/>
                </a:solidFill>
                <a:latin typeface="Helvetica Light"/>
                <a:cs typeface="Helvetica Light"/>
              </a:rPr>
              <a:t>, </a:t>
            </a:r>
            <a:r>
              <a:rPr lang="es-ES_tradnl" dirty="0" err="1">
                <a:solidFill>
                  <a:srgbClr val="056F8E"/>
                </a:solidFill>
                <a:latin typeface="Helvetica Light"/>
                <a:cs typeface="Helvetica Light"/>
              </a:rPr>
              <a:t>Scientific</a:t>
            </a:r>
            <a:r>
              <a:rPr lang="es-ES_tradnl" dirty="0">
                <a:solidFill>
                  <a:srgbClr val="056F8E"/>
                </a:solidFill>
                <a:latin typeface="Helvetica Light"/>
                <a:cs typeface="Helvetica Light"/>
              </a:rPr>
              <a:t> </a:t>
            </a:r>
            <a:r>
              <a:rPr lang="es-ES_tradnl" dirty="0" err="1">
                <a:solidFill>
                  <a:srgbClr val="056F8E"/>
                </a:solidFill>
                <a:latin typeface="Helvetica Light"/>
                <a:cs typeface="Helvetica Light"/>
              </a:rPr>
              <a:t>Electronic</a:t>
            </a:r>
            <a:r>
              <a:rPr lang="es-ES_tradnl" dirty="0">
                <a:solidFill>
                  <a:srgbClr val="056F8E"/>
                </a:solidFill>
                <a:latin typeface="Helvetica Light"/>
                <a:cs typeface="Helvetica Light"/>
              </a:rPr>
              <a:t> Library Online</a:t>
            </a:r>
          </a:p>
          <a:p>
            <a:pPr marL="285750" indent="-285750">
              <a:lnSpc>
                <a:spcPct val="140000"/>
              </a:lnSpc>
              <a:buFont typeface="Arial"/>
              <a:buChar char="•"/>
              <a:defRPr/>
            </a:pPr>
            <a:r>
              <a:rPr lang="es-ES_tradnl" dirty="0">
                <a:solidFill>
                  <a:srgbClr val="056F8E"/>
                </a:solidFill>
                <a:latin typeface="Helvetica Light"/>
                <a:cs typeface="Helvetica Light"/>
              </a:rPr>
              <a:t>FreeBooks4Doctors </a:t>
            </a:r>
          </a:p>
          <a:p>
            <a:pPr>
              <a:defRPr/>
            </a:pPr>
            <a:endParaRPr lang="es-ES_tradnl" dirty="0"/>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C9BE53-A9AE-A14A-BCD7-8D0CC8C51788}" type="slidenum">
              <a:rPr lang="es-ES_tradnl" altLang="es-ES_tradnl" sz="1200"/>
              <a:pPr eaLnBrk="1" hangingPunct="1"/>
              <a:t>51</a:t>
            </a:fld>
            <a:endParaRPr lang="es-ES_tradnl" altLang="es-ES_tradnl" sz="1200"/>
          </a:p>
        </p:txBody>
      </p:sp>
    </p:spTree>
    <p:extLst>
      <p:ext uri="{BB962C8B-B14F-4D97-AF65-F5344CB8AC3E}">
        <p14:creationId xmlns:p14="http://schemas.microsoft.com/office/powerpoint/2010/main" val="1414445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plataforma digital contiene actualmente información relevante para ayudar a convivir mejor con más de quince enfermedades, entre ellas la diabetes. Recibe el apoyo de organizaciones médicas y asociaciones de pacientes, así como el patrocinio de distintos laboratorios. Su equipo, compuesto por médicos y profesionales del marketing y la comunicación, convierte esta web en un referente de calidad.</a:t>
            </a:r>
          </a:p>
          <a:p>
            <a:pPr eaLnBrk="1" hangingPunct="1"/>
            <a:endParaRPr lang="es-ES_tradnl" altLang="es-ES_tradnl" dirty="0">
              <a:ea typeface="ＭＳ Ｐゴシック" charset="-128"/>
            </a:endParaRPr>
          </a:p>
          <a:p>
            <a:pPr eaLnBrk="1" hangingPunct="1"/>
            <a:r>
              <a:rPr lang="es-ES_tradnl" altLang="es-ES_tradnl" b="1" dirty="0">
                <a:ea typeface="ＭＳ Ｐゴシック" charset="-128"/>
              </a:rPr>
              <a:t>Si te registras podrás acceder a las siguientes secciones: Comunidad, Centro de datos, Experiencias y Revista</a:t>
            </a:r>
            <a:r>
              <a:rPr lang="es-ES_tradnl" altLang="es-ES_tradnl" dirty="0">
                <a:ea typeface="ＭＳ Ｐゴシック" charset="-128"/>
              </a:rPr>
              <a:t>. En Comunidad podrás conversar con otros diabéticos, plantear dudas para que las responda un endocrino y unirte a grupos o asociaciones con las que compartas los mismos intereses. En Centro de datos podrás llevar un control diario de la glucosa en sangre, el ejercicio que practicas, guardar tus tratamientos y compartir esta información con la comunidad. Además, te permite recopilarla y generar informes para tu médico. En la sección Experiencias encontrarás otros puntos de vista a través de noticias o compartir vivencias personales. Y con su apartado Revista estarás al día sobre la diabetes gracias a sus artículos, presentaciones, infografías y vídeos.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cuenta con página en Facebook, Twitter, Google+, </a:t>
            </a:r>
            <a:r>
              <a:rPr lang="es-ES_tradnl" altLang="es-ES_tradnl" dirty="0" err="1">
                <a:ea typeface="ＭＳ Ｐゴシック" charset="-128"/>
              </a:rPr>
              <a:t>Youtube</a:t>
            </a:r>
            <a:r>
              <a:rPr lang="es-ES_tradnl" altLang="es-ES_tradnl" dirty="0">
                <a:ea typeface="ＭＳ Ｐゴシック" charset="-128"/>
              </a:rPr>
              <a:t> e </a:t>
            </a:r>
            <a:r>
              <a:rPr lang="es-ES_tradnl" altLang="es-ES_tradnl" dirty="0" err="1">
                <a:ea typeface="ＭＳ Ｐゴシック" charset="-128"/>
              </a:rPr>
              <a:t>Instragram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cuenta con un equipo médico detrás que da fiabilidad a su contenido. Puedes recomendar la web a tus pacientes para consultar información acerca de la diabetes o para que participen en discusiones sobre aspectos de la enfermedad con otros pacientes.</a:t>
            </a:r>
          </a:p>
        </p:txBody>
      </p:sp>
      <p:sp>
        <p:nvSpPr>
          <p:cNvPr id="132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5C191DD-51A2-144A-9F03-74492C375A42}" type="slidenum">
              <a:rPr lang="es-ES_tradnl" altLang="es-ES_tradnl" sz="1200"/>
              <a:pPr eaLnBrk="1" hangingPunct="1"/>
              <a:t>101</a:t>
            </a:fld>
            <a:endParaRPr lang="es-ES_tradnl" altLang="es-ES_tradnl" sz="1200"/>
          </a:p>
        </p:txBody>
      </p:sp>
    </p:spTree>
    <p:extLst>
      <p:ext uri="{BB962C8B-B14F-4D97-AF65-F5344CB8AC3E}">
        <p14:creationId xmlns:p14="http://schemas.microsoft.com/office/powerpoint/2010/main" val="190124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plataforma digital contiene actualmente información relevante para ayudar a convivir mejor con más de quince enfermedades, entre ellas la diabetes. Recibe el apoyo de organizaciones médicas y asociaciones de pacientes, así como el patrocinio de distintos laboratorios. Su equipo, compuesto por médicos y profesionales del marketing y la comunicación, convierte esta web en un referente de calidad.</a:t>
            </a:r>
          </a:p>
          <a:p>
            <a:pPr eaLnBrk="1" hangingPunct="1"/>
            <a:endParaRPr lang="es-ES_tradnl" altLang="es-ES_tradnl" dirty="0">
              <a:ea typeface="ＭＳ Ｐゴシック" charset="-128"/>
            </a:endParaRPr>
          </a:p>
          <a:p>
            <a:pPr eaLnBrk="1" hangingPunct="1"/>
            <a:r>
              <a:rPr lang="es-ES_tradnl" altLang="es-ES_tradnl" b="1" dirty="0">
                <a:ea typeface="ＭＳ Ｐゴシック" charset="-128"/>
              </a:rPr>
              <a:t>Si te registras podrás acceder a las siguientes secciones: Comunidad, Centro de datos, Experiencias y Revista</a:t>
            </a:r>
            <a:r>
              <a:rPr lang="es-ES_tradnl" altLang="es-ES_tradnl" dirty="0">
                <a:ea typeface="ＭＳ Ｐゴシック" charset="-128"/>
              </a:rPr>
              <a:t>. En Comunidad podrás conversar con otros diabéticos, plantear dudas para que las responda un endocrino y unirte a grupos o asociaciones con las que compartas los mismos intereses. En Centro de datos podrás llevar un control diario de la glucosa en sangre, el ejercicio que practicas, guardar tus tratamientos y compartir esta información con la comunidad. Además, te permite recopilarla y generar informes para tu médico. En la sección Experiencias encontrarás otros puntos de vista a través de noticias o compartir vivencias personales. Y con su apartado Revista estarás al día sobre la diabetes gracias a sus artículos, presentaciones, infografías y vídeos.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cuenta con página en Facebook, Twitter, Google+, </a:t>
            </a:r>
            <a:r>
              <a:rPr lang="es-ES_tradnl" altLang="es-ES_tradnl" dirty="0" err="1">
                <a:ea typeface="ＭＳ Ｐゴシック" charset="-128"/>
              </a:rPr>
              <a:t>Youtube</a:t>
            </a:r>
            <a:r>
              <a:rPr lang="es-ES_tradnl" altLang="es-ES_tradnl" dirty="0">
                <a:ea typeface="ＭＳ Ｐゴシック" charset="-128"/>
              </a:rPr>
              <a:t> e </a:t>
            </a:r>
            <a:r>
              <a:rPr lang="es-ES_tradnl" altLang="es-ES_tradnl" dirty="0" err="1">
                <a:ea typeface="ＭＳ Ｐゴシック" charset="-128"/>
              </a:rPr>
              <a:t>Instragram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cuenta con un equipo médico detrás que da fiabilidad a su contenido. Puedes recomendar la web a tus pacientes para consultar información acerca de la diabetes o para que participen en discusiones sobre aspectos de la enfermedad con otros pacientes.</a:t>
            </a:r>
          </a:p>
        </p:txBody>
      </p:sp>
      <p:sp>
        <p:nvSpPr>
          <p:cNvPr id="132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5C191DD-51A2-144A-9F03-74492C375A42}" type="slidenum">
              <a:rPr lang="es-ES_tradnl" altLang="es-ES_tradnl" sz="1200"/>
              <a:pPr eaLnBrk="1" hangingPunct="1"/>
              <a:t>102</a:t>
            </a:fld>
            <a:endParaRPr lang="es-ES_tradnl" altLang="es-ES_tradnl" sz="1200"/>
          </a:p>
        </p:txBody>
      </p:sp>
    </p:spTree>
    <p:extLst>
      <p:ext uri="{BB962C8B-B14F-4D97-AF65-F5344CB8AC3E}">
        <p14:creationId xmlns:p14="http://schemas.microsoft.com/office/powerpoint/2010/main" val="675940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plataforma digital contiene actualmente información relevante para ayudar a convivir mejor con más de quince enfermedades, entre ellas la diabetes. Recibe el apoyo de organizaciones médicas y asociaciones de pacientes, así como el patrocinio de distintos laboratorios. Su equipo, compuesto por médicos y profesionales del marketing y la comunicación, convierte esta web en un referente de calidad.</a:t>
            </a:r>
          </a:p>
          <a:p>
            <a:pPr eaLnBrk="1" hangingPunct="1"/>
            <a:endParaRPr lang="es-ES_tradnl" altLang="es-ES_tradnl" dirty="0">
              <a:ea typeface="ＭＳ Ｐゴシック" charset="-128"/>
            </a:endParaRPr>
          </a:p>
          <a:p>
            <a:pPr eaLnBrk="1" hangingPunct="1"/>
            <a:r>
              <a:rPr lang="es-ES_tradnl" altLang="es-ES_tradnl" b="1" dirty="0">
                <a:ea typeface="ＭＳ Ｐゴシック" charset="-128"/>
              </a:rPr>
              <a:t>Si te registras podrás acceder a las siguientes secciones: Comunidad, Centro de datos, Experiencias y Revista</a:t>
            </a:r>
            <a:r>
              <a:rPr lang="es-ES_tradnl" altLang="es-ES_tradnl" dirty="0">
                <a:ea typeface="ＭＳ Ｐゴシック" charset="-128"/>
              </a:rPr>
              <a:t>. En Comunidad podrás conversar con otros diabéticos, plantear dudas para que las responda un endocrino y unirte a grupos o asociaciones con las que compartas los mismos intereses. En Centro de datos podrás llevar un control diario de la glucosa en sangre, el ejercicio que practicas, guardar tus tratamientos y compartir esta información con la comunidad. Además, te permite recopilarla y generar informes para tu médico. En la sección Experiencias encontrarás otros puntos de vista a través de noticias o compartir vivencias personales. Y con su apartado Revista estarás al día sobre la diabetes gracias a sus artículos, presentaciones, infografías y vídeos.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cuenta con página en Facebook, Twitter, Google+, </a:t>
            </a:r>
            <a:r>
              <a:rPr lang="es-ES_tradnl" altLang="es-ES_tradnl" dirty="0" err="1">
                <a:ea typeface="ＭＳ Ｐゴシック" charset="-128"/>
              </a:rPr>
              <a:t>Youtube</a:t>
            </a:r>
            <a:r>
              <a:rPr lang="es-ES_tradnl" altLang="es-ES_tradnl" dirty="0">
                <a:ea typeface="ＭＳ Ｐゴシック" charset="-128"/>
              </a:rPr>
              <a:t> e </a:t>
            </a:r>
            <a:r>
              <a:rPr lang="es-ES_tradnl" altLang="es-ES_tradnl" dirty="0" err="1">
                <a:ea typeface="ＭＳ Ｐゴシック" charset="-128"/>
              </a:rPr>
              <a:t>Instragram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plataforma cuenta con un equipo médico detrás que da fiabilidad a su contenido. Puedes recomendar la web a tus pacientes para consultar información acerca de la diabetes o para que participen en discusiones sobre aspectos de la enfermedad con otros pacientes.</a:t>
            </a:r>
          </a:p>
        </p:txBody>
      </p:sp>
      <p:sp>
        <p:nvSpPr>
          <p:cNvPr id="132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5C191DD-51A2-144A-9F03-74492C375A42}" type="slidenum">
              <a:rPr lang="es-ES_tradnl" altLang="es-ES_tradnl" sz="1200"/>
              <a:pPr eaLnBrk="1" hangingPunct="1"/>
              <a:t>103</a:t>
            </a:fld>
            <a:endParaRPr lang="es-ES_tradnl" altLang="es-ES_tradnl" sz="1200"/>
          </a:p>
        </p:txBody>
      </p:sp>
    </p:spTree>
    <p:extLst>
      <p:ext uri="{BB962C8B-B14F-4D97-AF65-F5344CB8AC3E}">
        <p14:creationId xmlns:p14="http://schemas.microsoft.com/office/powerpoint/2010/main" val="394573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Red de Grupos de Estudio de la Diabetes en Atención Primaria de la Salud (</a:t>
            </a:r>
            <a:r>
              <a:rPr lang="es-ES_tradnl" altLang="es-ES_tradnl" dirty="0" err="1">
                <a:ea typeface="ＭＳ Ｐゴシック" charset="-128"/>
              </a:rPr>
              <a:t>RedGDPS</a:t>
            </a:r>
            <a:r>
              <a:rPr lang="es-ES_tradnl" altLang="es-ES_tradnl" dirty="0">
                <a:ea typeface="ＭＳ Ｐゴシック" charset="-128"/>
              </a:rPr>
              <a:t> ) ofrece información actualizada sobre la diabetes. En su apartado para pacientes encontrarás todo sobre la enfermedad, su prevención, consejos nutricionales, deporte, diabetes gestacional, etc. Destacan sus folletos educativos en múltiples idiomas y su guía de cuidados básicos (autocuidados) para el paciente con DM2.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incluye consejos sobre cómo vivir el Ramadán si eres diabético y un vídeo explicativo en hindú-urdú para fomentar el aprendizaje de aspectos sobre la diabetes en todas las culturas.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Contiene múltiples recursos e información sobre la diabetes de utilidad para el profesional sanitario: notas de prensa, revistas, una biblioteca virtual de </a:t>
            </a:r>
            <a:r>
              <a:rPr lang="es-ES_tradnl" altLang="es-ES_tradnl" dirty="0" err="1">
                <a:ea typeface="ＭＳ Ｐゴシック" charset="-128"/>
              </a:rPr>
              <a:t>Almirall</a:t>
            </a:r>
            <a:r>
              <a:rPr lang="es-ES_tradnl" altLang="es-ES_tradnl" dirty="0">
                <a:ea typeface="ＭＳ Ｐゴシック" charset="-128"/>
              </a:rPr>
              <a:t>, casos clínicos y guías, entre otros. Destaca su </a:t>
            </a:r>
            <a:r>
              <a:rPr lang="es-ES_tradnl" altLang="es-ES_tradnl" dirty="0" err="1">
                <a:ea typeface="ＭＳ Ｐゴシック" charset="-128"/>
              </a:rPr>
              <a:t>megacalculadora</a:t>
            </a:r>
            <a:r>
              <a:rPr lang="es-ES_tradnl" altLang="es-ES_tradnl" dirty="0">
                <a:ea typeface="ＭＳ Ｐゴシック" charset="-128"/>
              </a:rPr>
              <a:t>, una de las mejores que se encuentra actualmente online, que calcula el índice de masa corporal, el gasto calórico basal, la resistencia a la insulina, el aclaramiento de creatinina, la edad vascular, la presión, los lípidos… y todo al mismo tiempo.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Su algoritmo terapéutico también es uno de los mejores recursos que te ofrece la página para ayudarte en la toma de decisiones para el manejo individualizado de la diabetes de tipo 2.</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 su apartado Diabetes web 2.0 encontrarás diferentes Apps de diabetes y herramientas para crear muros de </a:t>
            </a:r>
            <a:r>
              <a:rPr lang="es-ES_tradnl" altLang="es-ES_tradnl" dirty="0" err="1">
                <a:ea typeface="ＭＳ Ｐゴシック" charset="-128"/>
              </a:rPr>
              <a:t>tweetspara</a:t>
            </a:r>
            <a:r>
              <a:rPr lang="es-ES_tradnl" altLang="es-ES_tradnl" dirty="0">
                <a:ea typeface="ＭＳ Ｐゴシック" charset="-128"/>
              </a:rPr>
              <a:t> Twitter, muy útiles en reuniones y conferencias para fomentar la interactividad mediante </a:t>
            </a:r>
            <a:r>
              <a:rPr lang="es-ES_tradnl" altLang="es-ES_tradnl" dirty="0" err="1">
                <a:ea typeface="ＭＳ Ｐゴシック" charset="-128"/>
              </a:rPr>
              <a:t>hashtagy</a:t>
            </a:r>
            <a:r>
              <a:rPr lang="es-ES_tradnl" altLang="es-ES_tradnl" dirty="0">
                <a:ea typeface="ＭＳ Ｐゴシック" charset="-128"/>
              </a:rPr>
              <a:t> palabras clave.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contempla un apartado exclusivo para usuarios registrados con numerosos algoritmos y guías, control de tiras reactivas, acceso a un vademécum de fármacos y un directorio donde consultar los miembros e invitados de </a:t>
            </a:r>
            <a:r>
              <a:rPr lang="es-ES_tradnl" altLang="es-ES_tradnl" dirty="0" err="1">
                <a:ea typeface="ＭＳ Ｐゴシック" charset="-128"/>
              </a:rPr>
              <a:t>RedGDPS</a:t>
            </a:r>
            <a:r>
              <a:rPr lang="es-ES_tradnl" altLang="es-ES_tradnl" dirty="0">
                <a:ea typeface="ＭＳ Ｐゴシック" charset="-128"/>
              </a:rPr>
              <a:t>. </a:t>
            </a: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3A8345F-5529-0845-832D-C32CDA24064B}" type="slidenum">
              <a:rPr lang="es-ES_tradnl" altLang="es-ES_tradnl" sz="1200"/>
              <a:pPr eaLnBrk="1" hangingPunct="1"/>
              <a:t>104</a:t>
            </a:fld>
            <a:endParaRPr lang="es-ES_tradnl" altLang="es-ES_tradnl" sz="1200"/>
          </a:p>
        </p:txBody>
      </p:sp>
    </p:spTree>
    <p:extLst>
      <p:ext uri="{BB962C8B-B14F-4D97-AF65-F5344CB8AC3E}">
        <p14:creationId xmlns:p14="http://schemas.microsoft.com/office/powerpoint/2010/main" val="486629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Red de Grupos de Estudio de la Diabetes en Atención Primaria de la Salud (</a:t>
            </a:r>
            <a:r>
              <a:rPr lang="es-ES_tradnl" altLang="es-ES_tradnl" dirty="0" err="1">
                <a:ea typeface="ＭＳ Ｐゴシック" charset="-128"/>
              </a:rPr>
              <a:t>RedGDPS</a:t>
            </a:r>
            <a:r>
              <a:rPr lang="es-ES_tradnl" altLang="es-ES_tradnl" dirty="0">
                <a:ea typeface="ＭＳ Ｐゴシック" charset="-128"/>
              </a:rPr>
              <a:t> ) ofrece información actualizada sobre la diabetes. En su apartado para pacientes encontrarás todo sobre la enfermedad, su prevención, consejos nutricionales, deporte, diabetes gestacional, etc. Destacan sus folletos educativos en múltiples idiomas y su guía de cuidados básicos (autocuidados) para el paciente con DM2.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incluye consejos sobre cómo vivir el Ramadán si eres diabético y un vídeo explicativo en hindú-urdú para fomentar el aprendizaje de aspectos sobre la diabetes en todas las culturas.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Contiene múltiples recursos e información sobre la diabetes de utilidad para el profesional sanitario: notas de prensa, revistas, una biblioteca virtual de </a:t>
            </a:r>
            <a:r>
              <a:rPr lang="es-ES_tradnl" altLang="es-ES_tradnl" dirty="0" err="1">
                <a:ea typeface="ＭＳ Ｐゴシック" charset="-128"/>
              </a:rPr>
              <a:t>Almirall</a:t>
            </a:r>
            <a:r>
              <a:rPr lang="es-ES_tradnl" altLang="es-ES_tradnl" dirty="0">
                <a:ea typeface="ＭＳ Ｐゴシック" charset="-128"/>
              </a:rPr>
              <a:t>, casos clínicos y guías, entre otros. Destaca su </a:t>
            </a:r>
            <a:r>
              <a:rPr lang="es-ES_tradnl" altLang="es-ES_tradnl" dirty="0" err="1">
                <a:ea typeface="ＭＳ Ｐゴシック" charset="-128"/>
              </a:rPr>
              <a:t>megacalculadora</a:t>
            </a:r>
            <a:r>
              <a:rPr lang="es-ES_tradnl" altLang="es-ES_tradnl" dirty="0">
                <a:ea typeface="ＭＳ Ｐゴシック" charset="-128"/>
              </a:rPr>
              <a:t>, una de las mejores que se encuentra actualmente online, que calcula el índice de masa corporal, el gasto calórico basal, la resistencia a la insulina, el aclaramiento de creatinina, la edad vascular, la presión, los lípidos… y todo al mismo tiempo.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Su algoritmo terapéutico también es uno de los mejores recursos que te ofrece la página para ayudarte en la toma de decisiones para el manejo individualizado de la diabetes de tipo 2.</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 su apartado Diabetes web 2.0 encontrarás diferentes Apps de diabetes y herramientas para crear muros de </a:t>
            </a:r>
            <a:r>
              <a:rPr lang="es-ES_tradnl" altLang="es-ES_tradnl" dirty="0" err="1">
                <a:ea typeface="ＭＳ Ｐゴシック" charset="-128"/>
              </a:rPr>
              <a:t>tweetspara</a:t>
            </a:r>
            <a:r>
              <a:rPr lang="es-ES_tradnl" altLang="es-ES_tradnl" dirty="0">
                <a:ea typeface="ＭＳ Ｐゴシック" charset="-128"/>
              </a:rPr>
              <a:t> Twitter, muy útiles en reuniones y conferencias para fomentar la interactividad mediante </a:t>
            </a:r>
            <a:r>
              <a:rPr lang="es-ES_tradnl" altLang="es-ES_tradnl" dirty="0" err="1">
                <a:ea typeface="ＭＳ Ｐゴシック" charset="-128"/>
              </a:rPr>
              <a:t>hashtagy</a:t>
            </a:r>
            <a:r>
              <a:rPr lang="es-ES_tradnl" altLang="es-ES_tradnl" dirty="0">
                <a:ea typeface="ＭＳ Ｐゴシック" charset="-128"/>
              </a:rPr>
              <a:t> palabras clave.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contempla un apartado exclusivo para usuarios registrados con numerosos algoritmos y guías, control de tiras reactivas, acceso a un vademécum de fármacos y un directorio donde consultar los miembros e invitados de </a:t>
            </a:r>
            <a:r>
              <a:rPr lang="es-ES_tradnl" altLang="es-ES_tradnl" dirty="0" err="1">
                <a:ea typeface="ＭＳ Ｐゴシック" charset="-128"/>
              </a:rPr>
              <a:t>RedGDPS</a:t>
            </a:r>
            <a:r>
              <a:rPr lang="es-ES_tradnl" altLang="es-ES_tradnl" dirty="0">
                <a:ea typeface="ＭＳ Ｐゴシック" charset="-128"/>
              </a:rPr>
              <a:t>. </a:t>
            </a: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3A8345F-5529-0845-832D-C32CDA24064B}" type="slidenum">
              <a:rPr lang="es-ES_tradnl" altLang="es-ES_tradnl" sz="1200"/>
              <a:pPr eaLnBrk="1" hangingPunct="1"/>
              <a:t>105</a:t>
            </a:fld>
            <a:endParaRPr lang="es-ES_tradnl" altLang="es-ES_tradnl" sz="1200"/>
          </a:p>
        </p:txBody>
      </p:sp>
    </p:spTree>
    <p:extLst>
      <p:ext uri="{BB962C8B-B14F-4D97-AF65-F5344CB8AC3E}">
        <p14:creationId xmlns:p14="http://schemas.microsoft.com/office/powerpoint/2010/main" val="1300686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Red de Grupos de Estudio de la Diabetes en Atención Primaria de la Salud (</a:t>
            </a:r>
            <a:r>
              <a:rPr lang="es-ES_tradnl" altLang="es-ES_tradnl" dirty="0" err="1">
                <a:ea typeface="ＭＳ Ｐゴシック" charset="-128"/>
              </a:rPr>
              <a:t>RedGDPS</a:t>
            </a:r>
            <a:r>
              <a:rPr lang="es-ES_tradnl" altLang="es-ES_tradnl" dirty="0">
                <a:ea typeface="ＭＳ Ｐゴシック" charset="-128"/>
              </a:rPr>
              <a:t> ) ofrece información actualizada sobre la diabetes. En su apartado para pacientes encontrarás todo sobre la enfermedad, su prevención, consejos nutricionales, deporte, diabetes gestacional, etc. Destacan sus folletos educativos en múltiples idiomas y su guía de cuidados básicos (autocuidados) para el paciente con DM2.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También incluye consejos sobre cómo vivir el Ramadán si eres diabético y un vídeo explicativo en hindú-urdú para fomentar el aprendizaje de aspectos sobre la diabetes en todas las culturas.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Contiene múltiples recursos e información sobre la diabetes de utilidad para el profesional sanitario: notas de prensa, revistas, una biblioteca virtual de </a:t>
            </a:r>
            <a:r>
              <a:rPr lang="es-ES_tradnl" altLang="es-ES_tradnl" dirty="0" err="1">
                <a:ea typeface="ＭＳ Ｐゴシック" charset="-128"/>
              </a:rPr>
              <a:t>Almirall</a:t>
            </a:r>
            <a:r>
              <a:rPr lang="es-ES_tradnl" altLang="es-ES_tradnl" dirty="0">
                <a:ea typeface="ＭＳ Ｐゴシック" charset="-128"/>
              </a:rPr>
              <a:t>, casos clínicos y guías, entre otros. Destaca su </a:t>
            </a:r>
            <a:r>
              <a:rPr lang="es-ES_tradnl" altLang="es-ES_tradnl" dirty="0" err="1">
                <a:ea typeface="ＭＳ Ｐゴシック" charset="-128"/>
              </a:rPr>
              <a:t>megacalculadora</a:t>
            </a:r>
            <a:r>
              <a:rPr lang="es-ES_tradnl" altLang="es-ES_tradnl" dirty="0">
                <a:ea typeface="ＭＳ Ｐゴシック" charset="-128"/>
              </a:rPr>
              <a:t>, una de las mejores que se encuentra actualmente online, que calcula el índice de masa corporal, el gasto calórico basal, la resistencia a la insulina, el aclaramiento de creatinina, la edad vascular, la presión, los lípidos… y todo al mismo tiempo.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Su algoritmo terapéutico también es uno de los mejores recursos que te ofrece la página para ayudarte en la toma de decisiones para el manejo individualizado de la diabetes de tipo 2.</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 su apartado Diabetes web 2.0 encontrarás diferentes Apps de diabetes y herramientas para crear muros de </a:t>
            </a:r>
            <a:r>
              <a:rPr lang="es-ES_tradnl" altLang="es-ES_tradnl" dirty="0" err="1">
                <a:ea typeface="ＭＳ Ｐゴシック" charset="-128"/>
              </a:rPr>
              <a:t>tweetspara</a:t>
            </a:r>
            <a:r>
              <a:rPr lang="es-ES_tradnl" altLang="es-ES_tradnl" dirty="0">
                <a:ea typeface="ＭＳ Ｐゴシック" charset="-128"/>
              </a:rPr>
              <a:t> Twitter, muy útiles en reuniones y conferencias para fomentar la interactividad mediante </a:t>
            </a:r>
            <a:r>
              <a:rPr lang="es-ES_tradnl" altLang="es-ES_tradnl" dirty="0" err="1">
                <a:ea typeface="ＭＳ Ｐゴシック" charset="-128"/>
              </a:rPr>
              <a:t>hashtagy</a:t>
            </a:r>
            <a:r>
              <a:rPr lang="es-ES_tradnl" altLang="es-ES_tradnl" dirty="0">
                <a:ea typeface="ＭＳ Ｐゴシック" charset="-128"/>
              </a:rPr>
              <a:t> palabras clave.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contempla un apartado exclusivo para usuarios registrados con numerosos algoritmos y guías, control de tiras reactivas, acceso a un vademécum de fármacos y un directorio donde consultar los miembros e invitados de </a:t>
            </a:r>
            <a:r>
              <a:rPr lang="es-ES_tradnl" altLang="es-ES_tradnl" dirty="0" err="1">
                <a:ea typeface="ＭＳ Ｐゴシック" charset="-128"/>
              </a:rPr>
              <a:t>RedGDPS</a:t>
            </a:r>
            <a:r>
              <a:rPr lang="es-ES_tradnl" altLang="es-ES_tradnl" dirty="0">
                <a:ea typeface="ＭＳ Ｐゴシック" charset="-128"/>
              </a:rPr>
              <a:t>. </a:t>
            </a: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3A8345F-5529-0845-832D-C32CDA24064B}" type="slidenum">
              <a:rPr lang="es-ES_tradnl" altLang="es-ES_tradnl" sz="1200"/>
              <a:pPr eaLnBrk="1" hangingPunct="1"/>
              <a:t>106</a:t>
            </a:fld>
            <a:endParaRPr lang="es-ES_tradnl" altLang="es-ES_tradnl" sz="1200"/>
          </a:p>
        </p:txBody>
      </p:sp>
    </p:spTree>
    <p:extLst>
      <p:ext uri="{BB962C8B-B14F-4D97-AF65-F5344CB8AC3E}">
        <p14:creationId xmlns:p14="http://schemas.microsoft.com/office/powerpoint/2010/main" val="1184891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Federación de Diabéticos Españoles (FEDE) ofrece noticias diarias de interés sobre diabetes y un calendario muy útil y visual con actividades y eventos semanales.</a:t>
            </a:r>
          </a:p>
          <a:p>
            <a:pPr eaLnBrk="1" hangingPunct="1"/>
            <a:r>
              <a:rPr lang="es-ES_tradnl" altLang="es-ES_tradnl" dirty="0">
                <a:ea typeface="ＭＳ Ｐゴシック" charset="-128"/>
              </a:rPr>
              <a:t>Destaca su apartado Documéntate, donde encontrarás consejos muy útiles, guías e infografías para conocer mejor la enfermedad de manera fácil y visual. Incluye dos revistas: en3d, de difusión gratuita y exclusiva para pacientes, y Diabetes </a:t>
            </a:r>
            <a:r>
              <a:rPr lang="es-ES_tradnl" altLang="es-ES_tradnl" dirty="0" err="1">
                <a:ea typeface="ＭＳ Ｐゴシック" charset="-128"/>
              </a:rPr>
              <a:t>Fede</a:t>
            </a:r>
            <a:r>
              <a:rPr lang="es-ES_tradnl" altLang="es-ES_tradnl" dirty="0">
                <a:ea typeface="ＭＳ Ｐゴシック" charset="-128"/>
              </a:rPr>
              <a:t>, que requiere suscripción para acceder a todos sus contenidos.</a:t>
            </a:r>
          </a:p>
          <a:p>
            <a:pPr eaLnBrk="1" hangingPunct="1"/>
            <a:r>
              <a:rPr lang="es-ES_tradnl" altLang="es-ES_tradnl" dirty="0">
                <a:ea typeface="ＭＳ Ｐゴシック" charset="-128"/>
              </a:rPr>
              <a:t>También cuenta con el blog </a:t>
            </a:r>
            <a:r>
              <a:rPr lang="es-ES_tradnl" altLang="es-ES_tradnl" dirty="0" err="1">
                <a:ea typeface="ＭＳ Ｐゴシック" charset="-128"/>
              </a:rPr>
              <a:t>fedespblog.blogspot.com.es</a:t>
            </a:r>
            <a:r>
              <a:rPr lang="es-ES_tradnl" altLang="es-ES_tradnl" dirty="0">
                <a:ea typeface="ＭＳ Ｐゴシック" charset="-128"/>
              </a:rPr>
              <a:t> (un canal de comunicación entre Andoni Lorenzo, Presidente de FEDE, y el colectivo diabético) y el apartado Unidos por la diabetes. Se trata de una agrupación de personas relacionadas con la enfermedad que quieren compartir sus experiencias, dudas y crear una comunidad de apoyo. Está integrada dentro de la web de la federación y suma contenidos de interés (noticias, novedades y actividades para el paciente y sus familiares).   </a:t>
            </a:r>
          </a:p>
          <a:p>
            <a:pPr eaLnBrk="1" hangingPunct="1"/>
            <a:r>
              <a:rPr lang="es-ES_tradnl" altLang="es-ES_tradnl" dirty="0">
                <a:ea typeface="ＭＳ Ｐゴシック" charset="-128"/>
              </a:rPr>
              <a:t>La federación dispone de una App</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noticias y la revista Diabetes </a:t>
            </a:r>
            <a:r>
              <a:rPr lang="es-ES_tradnl" altLang="es-ES_tradnl" dirty="0" err="1">
                <a:ea typeface="ＭＳ Ｐゴシック" charset="-128"/>
              </a:rPr>
              <a:t>Fede</a:t>
            </a:r>
            <a:r>
              <a:rPr lang="es-ES_tradnl" altLang="es-ES_tradnl" dirty="0">
                <a:ea typeface="ＭＳ Ｐゴシック" charset="-128"/>
              </a:rPr>
              <a:t> te ayudará a estar al día sobre la enfermedad. Destaca su apartado Documéntate, donde encontrarás numerosos estudios e investigaciones interesantes y de relevancia científica sobre diabetes. También encontrarás informaciones del Ministerio de Sanidad y de política social, notas de prensa, comunicados, campañas y guías específicas tanto para ti como para tus pacientes.  como herramienta adicional a la documentación que ofrece en su web, y está presente en redes sociales. </a:t>
            </a:r>
          </a:p>
        </p:txBody>
      </p:sp>
      <p:sp>
        <p:nvSpPr>
          <p:cNvPr id="181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B49D23-CF24-8A44-A3C6-07148B74FE89}" type="slidenum">
              <a:rPr lang="es-ES_tradnl" altLang="es-ES_tradnl" sz="1200"/>
              <a:pPr eaLnBrk="1" hangingPunct="1"/>
              <a:t>107</a:t>
            </a:fld>
            <a:endParaRPr lang="es-ES_tradnl" altLang="es-ES_tradnl" sz="1200"/>
          </a:p>
        </p:txBody>
      </p:sp>
    </p:spTree>
    <p:extLst>
      <p:ext uri="{BB962C8B-B14F-4D97-AF65-F5344CB8AC3E}">
        <p14:creationId xmlns:p14="http://schemas.microsoft.com/office/powerpoint/2010/main" val="1297652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Federación de Diabéticos Españoles (FEDE) ofrece noticias diarias de interés sobre diabetes y un calendario muy útil y visual con actividades y eventos semanales.</a:t>
            </a:r>
          </a:p>
          <a:p>
            <a:pPr eaLnBrk="1" hangingPunct="1"/>
            <a:r>
              <a:rPr lang="es-ES_tradnl" altLang="es-ES_tradnl" dirty="0">
                <a:ea typeface="ＭＳ Ｐゴシック" charset="-128"/>
              </a:rPr>
              <a:t>Destaca su apartado Documéntate, donde encontrarás consejos muy útiles, guías e infografías para conocer mejor la enfermedad de manera fácil y visual. Incluye dos revistas: en3d, de difusión gratuita y exclusiva para pacientes, y Diabetes </a:t>
            </a:r>
            <a:r>
              <a:rPr lang="es-ES_tradnl" altLang="es-ES_tradnl" dirty="0" err="1">
                <a:ea typeface="ＭＳ Ｐゴシック" charset="-128"/>
              </a:rPr>
              <a:t>Fede</a:t>
            </a:r>
            <a:r>
              <a:rPr lang="es-ES_tradnl" altLang="es-ES_tradnl" dirty="0">
                <a:ea typeface="ＭＳ Ｐゴシック" charset="-128"/>
              </a:rPr>
              <a:t>, que requiere suscripción para acceder a todos sus contenidos.</a:t>
            </a:r>
          </a:p>
          <a:p>
            <a:pPr eaLnBrk="1" hangingPunct="1"/>
            <a:r>
              <a:rPr lang="es-ES_tradnl" altLang="es-ES_tradnl" dirty="0">
                <a:ea typeface="ＭＳ Ｐゴシック" charset="-128"/>
              </a:rPr>
              <a:t>También cuenta con el blog </a:t>
            </a:r>
            <a:r>
              <a:rPr lang="es-ES_tradnl" altLang="es-ES_tradnl" dirty="0" err="1">
                <a:ea typeface="ＭＳ Ｐゴシック" charset="-128"/>
              </a:rPr>
              <a:t>fedespblog.blogspot.com.es</a:t>
            </a:r>
            <a:r>
              <a:rPr lang="es-ES_tradnl" altLang="es-ES_tradnl" dirty="0">
                <a:ea typeface="ＭＳ Ｐゴシック" charset="-128"/>
              </a:rPr>
              <a:t> (un canal de comunicación entre Andoni Lorenzo, Presidente de FEDE, y el colectivo diabético) y el apartado Unidos por la diabetes. Se trata de una agrupación de personas relacionadas con la enfermedad que quieren compartir sus experiencias, dudas y crear una comunidad de apoyo. Está integrada dentro de la web de la federación y suma contenidos de interés (noticias, novedades y actividades para el paciente y sus familiares).   </a:t>
            </a:r>
          </a:p>
          <a:p>
            <a:pPr eaLnBrk="1" hangingPunct="1"/>
            <a:r>
              <a:rPr lang="es-ES_tradnl" altLang="es-ES_tradnl" dirty="0">
                <a:ea typeface="ＭＳ Ｐゴシック" charset="-128"/>
              </a:rPr>
              <a:t>La federación dispone de una App</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noticias y la revista Diabetes </a:t>
            </a:r>
            <a:r>
              <a:rPr lang="es-ES_tradnl" altLang="es-ES_tradnl" dirty="0" err="1">
                <a:ea typeface="ＭＳ Ｐゴシック" charset="-128"/>
              </a:rPr>
              <a:t>Fede</a:t>
            </a:r>
            <a:r>
              <a:rPr lang="es-ES_tradnl" altLang="es-ES_tradnl" dirty="0">
                <a:ea typeface="ＭＳ Ｐゴシック" charset="-128"/>
              </a:rPr>
              <a:t> te ayudará a estar al día sobre la enfermedad. Destaca su apartado Documéntate, donde encontrarás numerosos estudios e investigaciones interesantes y de relevancia científica sobre diabetes. También encontrarás informaciones del Ministerio de Sanidad y de política social, notas de prensa, comunicados, campañas y guías específicas tanto para ti como para tus pacientes.  como herramienta adicional a la documentación que ofrece en su web, y está presente en redes sociales. </a:t>
            </a:r>
          </a:p>
        </p:txBody>
      </p:sp>
      <p:sp>
        <p:nvSpPr>
          <p:cNvPr id="181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B49D23-CF24-8A44-A3C6-07148B74FE89}" type="slidenum">
              <a:rPr lang="es-ES_tradnl" altLang="es-ES_tradnl" sz="1200"/>
              <a:pPr eaLnBrk="1" hangingPunct="1"/>
              <a:t>108</a:t>
            </a:fld>
            <a:endParaRPr lang="es-ES_tradnl" altLang="es-ES_tradnl" sz="1200"/>
          </a:p>
        </p:txBody>
      </p:sp>
    </p:spTree>
    <p:extLst>
      <p:ext uri="{BB962C8B-B14F-4D97-AF65-F5344CB8AC3E}">
        <p14:creationId xmlns:p14="http://schemas.microsoft.com/office/powerpoint/2010/main" val="950523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Federación de Diabéticos Españoles (FEDE) ofrece noticias diarias de interés sobre diabetes y un calendario muy útil y visual con actividades y eventos semanales.</a:t>
            </a:r>
          </a:p>
          <a:p>
            <a:pPr eaLnBrk="1" hangingPunct="1"/>
            <a:r>
              <a:rPr lang="es-ES_tradnl" altLang="es-ES_tradnl" dirty="0">
                <a:ea typeface="ＭＳ Ｐゴシック" charset="-128"/>
              </a:rPr>
              <a:t>Destaca su apartado Documéntate, donde encontrarás consejos muy útiles, guías e infografías para conocer mejor la enfermedad de manera fácil y visual. Incluye dos revistas: en3d, de difusión gratuita y exclusiva para pacientes, y Diabetes </a:t>
            </a:r>
            <a:r>
              <a:rPr lang="es-ES_tradnl" altLang="es-ES_tradnl" dirty="0" err="1">
                <a:ea typeface="ＭＳ Ｐゴシック" charset="-128"/>
              </a:rPr>
              <a:t>Fede</a:t>
            </a:r>
            <a:r>
              <a:rPr lang="es-ES_tradnl" altLang="es-ES_tradnl" dirty="0">
                <a:ea typeface="ＭＳ Ｐゴシック" charset="-128"/>
              </a:rPr>
              <a:t>, que requiere suscripción para acceder a todos sus contenidos.</a:t>
            </a:r>
          </a:p>
          <a:p>
            <a:pPr eaLnBrk="1" hangingPunct="1"/>
            <a:r>
              <a:rPr lang="es-ES_tradnl" altLang="es-ES_tradnl" dirty="0">
                <a:ea typeface="ＭＳ Ｐゴシック" charset="-128"/>
              </a:rPr>
              <a:t>También cuenta con el blog </a:t>
            </a:r>
            <a:r>
              <a:rPr lang="es-ES_tradnl" altLang="es-ES_tradnl" dirty="0" err="1">
                <a:ea typeface="ＭＳ Ｐゴシック" charset="-128"/>
              </a:rPr>
              <a:t>fedespblog.blogspot.com.es</a:t>
            </a:r>
            <a:r>
              <a:rPr lang="es-ES_tradnl" altLang="es-ES_tradnl" dirty="0">
                <a:ea typeface="ＭＳ Ｐゴシック" charset="-128"/>
              </a:rPr>
              <a:t> (un canal de comunicación entre Andoni Lorenzo, Presidente de FEDE, y el colectivo diabético) y el apartado Unidos por la diabetes. Se trata de una agrupación de personas relacionadas con la enfermedad que quieren compartir sus experiencias, dudas y crear una comunidad de apoyo. Está integrada dentro de la web de la federación y suma contenidos de interés (noticias, novedades y actividades para el paciente y sus familiares).   </a:t>
            </a:r>
          </a:p>
          <a:p>
            <a:pPr eaLnBrk="1" hangingPunct="1"/>
            <a:r>
              <a:rPr lang="es-ES_tradnl" altLang="es-ES_tradnl" dirty="0">
                <a:ea typeface="ＭＳ Ｐゴシック" charset="-128"/>
              </a:rPr>
              <a:t>La federación dispone de una App</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noticias y la revista Diabetes </a:t>
            </a:r>
            <a:r>
              <a:rPr lang="es-ES_tradnl" altLang="es-ES_tradnl" dirty="0" err="1">
                <a:ea typeface="ＭＳ Ｐゴシック" charset="-128"/>
              </a:rPr>
              <a:t>Fede</a:t>
            </a:r>
            <a:r>
              <a:rPr lang="es-ES_tradnl" altLang="es-ES_tradnl" dirty="0">
                <a:ea typeface="ＭＳ Ｐゴシック" charset="-128"/>
              </a:rPr>
              <a:t> te ayudará a estar al día sobre la enfermedad. Destaca su apartado Documéntate, donde encontrarás numerosos estudios e investigaciones interesantes y de relevancia científica sobre diabetes. También encontrarás informaciones del Ministerio de Sanidad y de política social, notas de prensa, comunicados, campañas y guías específicas tanto para ti como para tus pacientes.  como herramienta adicional a la documentación que ofrece en su web, y está presente en redes sociales. </a:t>
            </a:r>
          </a:p>
        </p:txBody>
      </p:sp>
      <p:sp>
        <p:nvSpPr>
          <p:cNvPr id="181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B49D23-CF24-8A44-A3C6-07148B74FE89}" type="slidenum">
              <a:rPr lang="es-ES_tradnl" altLang="es-ES_tradnl" sz="1200"/>
              <a:pPr eaLnBrk="1" hangingPunct="1"/>
              <a:t>109</a:t>
            </a:fld>
            <a:endParaRPr lang="es-ES_tradnl" altLang="es-ES_tradnl" sz="1200"/>
          </a:p>
        </p:txBody>
      </p:sp>
    </p:spTree>
    <p:extLst>
      <p:ext uri="{BB962C8B-B14F-4D97-AF65-F5344CB8AC3E}">
        <p14:creationId xmlns:p14="http://schemas.microsoft.com/office/powerpoint/2010/main" val="1338963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Federación de Diabéticos Españoles (FEDE) ofrece noticias diarias de interés sobre diabetes y un calendario muy útil y visual con actividades y eventos semanales.</a:t>
            </a:r>
          </a:p>
          <a:p>
            <a:pPr eaLnBrk="1" hangingPunct="1"/>
            <a:r>
              <a:rPr lang="es-ES_tradnl" altLang="es-ES_tradnl" dirty="0">
                <a:ea typeface="ＭＳ Ｐゴシック" charset="-128"/>
              </a:rPr>
              <a:t>Destaca su apartado Documéntate, donde encontrarás consejos muy útiles, guías e infografías para conocer mejor la enfermedad de manera fácil y visual. Incluye dos revistas: en3d, de difusión gratuita y exclusiva para pacientes, y Diabetes </a:t>
            </a:r>
            <a:r>
              <a:rPr lang="es-ES_tradnl" altLang="es-ES_tradnl" dirty="0" err="1">
                <a:ea typeface="ＭＳ Ｐゴシック" charset="-128"/>
              </a:rPr>
              <a:t>Fede</a:t>
            </a:r>
            <a:r>
              <a:rPr lang="es-ES_tradnl" altLang="es-ES_tradnl" dirty="0">
                <a:ea typeface="ＭＳ Ｐゴシック" charset="-128"/>
              </a:rPr>
              <a:t>, que requiere suscripción para acceder a todos sus contenidos.</a:t>
            </a:r>
          </a:p>
          <a:p>
            <a:pPr eaLnBrk="1" hangingPunct="1"/>
            <a:r>
              <a:rPr lang="es-ES_tradnl" altLang="es-ES_tradnl" dirty="0">
                <a:ea typeface="ＭＳ Ｐゴシック" charset="-128"/>
              </a:rPr>
              <a:t>También cuenta con el blog </a:t>
            </a:r>
            <a:r>
              <a:rPr lang="es-ES_tradnl" altLang="es-ES_tradnl" dirty="0" err="1">
                <a:ea typeface="ＭＳ Ｐゴシック" charset="-128"/>
              </a:rPr>
              <a:t>fedespblog.blogspot.com.es</a:t>
            </a:r>
            <a:r>
              <a:rPr lang="es-ES_tradnl" altLang="es-ES_tradnl" dirty="0">
                <a:ea typeface="ＭＳ Ｐゴシック" charset="-128"/>
              </a:rPr>
              <a:t> (un canal de comunicación entre Andoni Lorenzo, Presidente de FEDE, y el colectivo diabético) y el apartado Unidos por la diabetes. Se trata de una agrupación de personas relacionadas con la enfermedad que quieren compartir sus experiencias, dudas y crear una comunidad de apoyo. Está integrada dentro de la web de la federación y suma contenidos de interés (noticias, novedades y actividades para el paciente y sus familiares).   </a:t>
            </a:r>
          </a:p>
          <a:p>
            <a:pPr eaLnBrk="1" hangingPunct="1"/>
            <a:r>
              <a:rPr lang="es-ES_tradnl" altLang="es-ES_tradnl" dirty="0">
                <a:ea typeface="ＭＳ Ｐゴシック" charset="-128"/>
              </a:rPr>
              <a:t>La federación dispone de una App</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noticias y la revista Diabetes </a:t>
            </a:r>
            <a:r>
              <a:rPr lang="es-ES_tradnl" altLang="es-ES_tradnl" dirty="0" err="1">
                <a:ea typeface="ＭＳ Ｐゴシック" charset="-128"/>
              </a:rPr>
              <a:t>Fede</a:t>
            </a:r>
            <a:r>
              <a:rPr lang="es-ES_tradnl" altLang="es-ES_tradnl" dirty="0">
                <a:ea typeface="ＭＳ Ｐゴシック" charset="-128"/>
              </a:rPr>
              <a:t> te ayudará a estar al día sobre la enfermedad. Destaca su apartado Documéntate, donde encontrarás numerosos estudios e investigaciones interesantes y de relevancia científica sobre diabetes. También encontrarás informaciones del Ministerio de Sanidad y de política social, notas de prensa, comunicados, campañas y guías específicas tanto para ti como para tus pacientes.  como herramienta adicional a la documentación que ofrece en su web, y está presente en redes sociales. </a:t>
            </a:r>
          </a:p>
        </p:txBody>
      </p:sp>
      <p:sp>
        <p:nvSpPr>
          <p:cNvPr id="181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B49D23-CF24-8A44-A3C6-07148B74FE89}" type="slidenum">
              <a:rPr lang="es-ES_tradnl" altLang="es-ES_tradnl" sz="1200"/>
              <a:pPr eaLnBrk="1" hangingPunct="1"/>
              <a:t>110</a:t>
            </a:fld>
            <a:endParaRPr lang="es-ES_tradnl" altLang="es-ES_tradnl" sz="1200"/>
          </a:p>
        </p:txBody>
      </p:sp>
    </p:spTree>
    <p:extLst>
      <p:ext uri="{BB962C8B-B14F-4D97-AF65-F5344CB8AC3E}">
        <p14:creationId xmlns:p14="http://schemas.microsoft.com/office/powerpoint/2010/main" val="3448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r>
              <a:rPr lang="es-ES_tradnl" altLang="es-ES_tradnl">
                <a:solidFill>
                  <a:srgbClr val="056F8E"/>
                </a:solidFill>
                <a:latin typeface="Helvetica Light" charset="0"/>
                <a:ea typeface="ＭＳ Ｐゴシック" charset="-128"/>
              </a:rPr>
              <a:t>El medico interactivo, Diario electronico de la sanidad</a:t>
            </a:r>
          </a:p>
          <a:p>
            <a:pPr marL="285750" indent="-285750">
              <a:buFontTx/>
              <a:buChar char="•"/>
            </a:pPr>
            <a:r>
              <a:rPr lang="es-ES_tradnl" altLang="es-ES_tradnl">
                <a:solidFill>
                  <a:srgbClr val="056F8E"/>
                </a:solidFill>
                <a:latin typeface="Helvetica Light" charset="0"/>
                <a:ea typeface="ＭＳ Ｐゴシック" charset="-128"/>
              </a:rPr>
              <a:t>Diario médico</a:t>
            </a:r>
          </a:p>
          <a:p>
            <a:pPr marL="285750" indent="-285750">
              <a:buFontTx/>
              <a:buChar char="•"/>
            </a:pPr>
            <a:r>
              <a:rPr lang="es-ES_tradnl" altLang="es-ES_tradnl">
                <a:solidFill>
                  <a:srgbClr val="056F8E"/>
                </a:solidFill>
                <a:latin typeface="Helvetica Light" charset="0"/>
                <a:ea typeface="ＭＳ Ｐゴシック" charset="-128"/>
              </a:rPr>
              <a:t>Portalesmedicos.com</a:t>
            </a:r>
          </a:p>
          <a:p>
            <a:pPr marL="285750" indent="-285750">
              <a:buFontTx/>
              <a:buChar char="•"/>
            </a:pPr>
            <a:r>
              <a:rPr lang="es-ES_tradnl" altLang="es-ES_tradnl">
                <a:solidFill>
                  <a:srgbClr val="056F8E"/>
                </a:solidFill>
                <a:latin typeface="Helvetica Light" charset="0"/>
                <a:ea typeface="ＭＳ Ｐゴシック" charset="-128"/>
              </a:rPr>
              <a:t>Medscape from WebMD</a:t>
            </a:r>
          </a:p>
          <a:p>
            <a:pPr marL="285750" indent="-285750">
              <a:buFontTx/>
              <a:buChar char="•"/>
            </a:pPr>
            <a:r>
              <a:rPr lang="es-ES_tradnl" altLang="es-ES_tradnl">
                <a:solidFill>
                  <a:srgbClr val="056F8E"/>
                </a:solidFill>
                <a:latin typeface="Helvetica Light" charset="0"/>
                <a:ea typeface="ＭＳ Ｐゴシック" charset="-128"/>
              </a:rPr>
              <a:t>Portal de la AEMPS</a:t>
            </a:r>
          </a:p>
          <a:p>
            <a:pPr marL="285750" indent="-285750">
              <a:buFontTx/>
              <a:buChar char="•"/>
            </a:pPr>
            <a:r>
              <a:rPr lang="es-ES_tradnl" altLang="es-ES_tradnl">
                <a:solidFill>
                  <a:srgbClr val="056F8E"/>
                </a:solidFill>
                <a:latin typeface="Helvetica Light" charset="0"/>
                <a:ea typeface="ＭＳ Ｐゴシック" charset="-128"/>
              </a:rPr>
              <a:t>Vademecum</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C01BCFC-076A-AE4E-975F-E1E7FABC4632}" type="slidenum">
              <a:rPr lang="es-ES_tradnl" altLang="es-ES_tradnl" sz="1200"/>
              <a:pPr eaLnBrk="1" hangingPunct="1"/>
              <a:t>52</a:t>
            </a:fld>
            <a:endParaRPr lang="es-ES_tradnl" altLang="es-ES_tradnl" sz="1200"/>
          </a:p>
        </p:txBody>
      </p:sp>
    </p:spTree>
    <p:extLst>
      <p:ext uri="{BB962C8B-B14F-4D97-AF65-F5344CB8AC3E}">
        <p14:creationId xmlns:p14="http://schemas.microsoft.com/office/powerpoint/2010/main" val="1491922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web de la Federación de Diabéticos Españoles (FEDE) ofrece noticias diarias de interés sobre diabetes y un calendario muy útil y visual con actividades y eventos semanales.</a:t>
            </a:r>
          </a:p>
          <a:p>
            <a:pPr eaLnBrk="1" hangingPunct="1"/>
            <a:r>
              <a:rPr lang="es-ES_tradnl" altLang="es-ES_tradnl" dirty="0">
                <a:ea typeface="ＭＳ Ｐゴシック" charset="-128"/>
              </a:rPr>
              <a:t>Destaca su apartado Documéntate, donde encontrarás consejos muy útiles, guías e infografías para conocer mejor la enfermedad de manera fácil y visual. Incluye dos revistas: en3d, de difusión gratuita y exclusiva para pacientes, y Diabetes </a:t>
            </a:r>
            <a:r>
              <a:rPr lang="es-ES_tradnl" altLang="es-ES_tradnl" dirty="0" err="1">
                <a:ea typeface="ＭＳ Ｐゴシック" charset="-128"/>
              </a:rPr>
              <a:t>Fede</a:t>
            </a:r>
            <a:r>
              <a:rPr lang="es-ES_tradnl" altLang="es-ES_tradnl" dirty="0">
                <a:ea typeface="ＭＳ Ｐゴシック" charset="-128"/>
              </a:rPr>
              <a:t>, que requiere suscripción para acceder a todos sus contenidos.</a:t>
            </a:r>
          </a:p>
          <a:p>
            <a:pPr eaLnBrk="1" hangingPunct="1"/>
            <a:r>
              <a:rPr lang="es-ES_tradnl" altLang="es-ES_tradnl" dirty="0">
                <a:ea typeface="ＭＳ Ｐゴシック" charset="-128"/>
              </a:rPr>
              <a:t>También cuenta con el blog </a:t>
            </a:r>
            <a:r>
              <a:rPr lang="es-ES_tradnl" altLang="es-ES_tradnl" dirty="0" err="1">
                <a:ea typeface="ＭＳ Ｐゴシック" charset="-128"/>
              </a:rPr>
              <a:t>fedespblog.blogspot.com.es</a:t>
            </a:r>
            <a:r>
              <a:rPr lang="es-ES_tradnl" altLang="es-ES_tradnl" dirty="0">
                <a:ea typeface="ＭＳ Ｐゴシック" charset="-128"/>
              </a:rPr>
              <a:t> (un canal de comunicación entre Andoni Lorenzo, Presidente de FEDE, y el colectivo diabético) y el apartado Unidos por la diabetes. Se trata de una agrupación de personas relacionadas con la enfermedad que quieren compartir sus experiencias, dudas y crear una comunidad de apoyo. Está integrada dentro de la web de la federación y suma contenidos de interés (noticias, novedades y actividades para el paciente y sus familiares).   </a:t>
            </a:r>
          </a:p>
          <a:p>
            <a:pPr eaLnBrk="1" hangingPunct="1"/>
            <a:r>
              <a:rPr lang="es-ES_tradnl" altLang="es-ES_tradnl" dirty="0">
                <a:ea typeface="ＭＳ Ｐゴシック" charset="-128"/>
              </a:rPr>
              <a:t>La federación dispone de una App</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apartado de noticias y la revista Diabetes </a:t>
            </a:r>
            <a:r>
              <a:rPr lang="es-ES_tradnl" altLang="es-ES_tradnl" dirty="0" err="1">
                <a:ea typeface="ＭＳ Ｐゴシック" charset="-128"/>
              </a:rPr>
              <a:t>Fede</a:t>
            </a:r>
            <a:r>
              <a:rPr lang="es-ES_tradnl" altLang="es-ES_tradnl" dirty="0">
                <a:ea typeface="ＭＳ Ｐゴシック" charset="-128"/>
              </a:rPr>
              <a:t> te ayudará a estar al día sobre la enfermedad. Destaca su apartado Documéntate, donde encontrarás numerosos estudios e investigaciones interesantes y de relevancia científica sobre diabetes. También encontrarás informaciones del Ministerio de Sanidad y de política social, notas de prensa, comunicados, campañas y guías específicas tanto para ti como para tus pacientes.  como herramienta adicional a la documentación que ofrece en su web, y está presente en redes sociales. </a:t>
            </a:r>
          </a:p>
        </p:txBody>
      </p:sp>
      <p:sp>
        <p:nvSpPr>
          <p:cNvPr id="1812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B49D23-CF24-8A44-A3C6-07148B74FE89}" type="slidenum">
              <a:rPr lang="es-ES_tradnl" altLang="es-ES_tradnl" sz="1200"/>
              <a:pPr eaLnBrk="1" hangingPunct="1"/>
              <a:t>111</a:t>
            </a:fld>
            <a:endParaRPr lang="es-ES_tradnl" altLang="es-ES_tradnl" sz="1200"/>
          </a:p>
        </p:txBody>
      </p:sp>
    </p:spTree>
    <p:extLst>
      <p:ext uri="{BB962C8B-B14F-4D97-AF65-F5344CB8AC3E}">
        <p14:creationId xmlns:p14="http://schemas.microsoft.com/office/powerpoint/2010/main" val="1354694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55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195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584DC7B-0DF0-D844-B8EF-ABEDB533EA16}" type="slidenum">
              <a:rPr lang="es-ES_tradnl" altLang="es-ES_tradnl" sz="1200"/>
              <a:pPr eaLnBrk="1" hangingPunct="1"/>
              <a:t>112</a:t>
            </a:fld>
            <a:endParaRPr lang="es-ES_tradnl" altLang="es-ES_tradnl" sz="1200"/>
          </a:p>
        </p:txBody>
      </p:sp>
    </p:spTree>
    <p:extLst>
      <p:ext uri="{BB962C8B-B14F-4D97-AF65-F5344CB8AC3E}">
        <p14:creationId xmlns:p14="http://schemas.microsoft.com/office/powerpoint/2010/main" val="767390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55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195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584DC7B-0DF0-D844-B8EF-ABEDB533EA16}" type="slidenum">
              <a:rPr lang="es-ES_tradnl" altLang="es-ES_tradnl" sz="1200"/>
              <a:pPr eaLnBrk="1" hangingPunct="1"/>
              <a:t>113</a:t>
            </a:fld>
            <a:endParaRPr lang="es-ES_tradnl" altLang="es-ES_tradnl" sz="1200"/>
          </a:p>
        </p:txBody>
      </p:sp>
    </p:spTree>
    <p:extLst>
      <p:ext uri="{BB962C8B-B14F-4D97-AF65-F5344CB8AC3E}">
        <p14:creationId xmlns:p14="http://schemas.microsoft.com/office/powerpoint/2010/main" val="1937607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55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_tradnl" dirty="0">
              <a:ea typeface="ＭＳ Ｐゴシック" charset="-128"/>
            </a:endParaRPr>
          </a:p>
        </p:txBody>
      </p:sp>
      <p:sp>
        <p:nvSpPr>
          <p:cNvPr id="195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584DC7B-0DF0-D844-B8EF-ABEDB533EA16}" type="slidenum">
              <a:rPr lang="es-ES_tradnl" altLang="es-ES_tradnl" sz="1200"/>
              <a:pPr eaLnBrk="1" hangingPunct="1"/>
              <a:t>114</a:t>
            </a:fld>
            <a:endParaRPr lang="es-ES_tradnl" altLang="es-ES_tradnl" sz="1200"/>
          </a:p>
        </p:txBody>
      </p:sp>
    </p:spTree>
    <p:extLst>
      <p:ext uri="{BB962C8B-B14F-4D97-AF65-F5344CB8AC3E}">
        <p14:creationId xmlns:p14="http://schemas.microsoft.com/office/powerpoint/2010/main" val="1277317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la página web de la Federación Internacional de Diabetes, que abarca unas 200 asociaciones de diabéticos de más de 160 países. Contiene información en español sobre </a:t>
            </a:r>
            <a:r>
              <a:rPr lang="es-ES_tradnl" altLang="es-ES_tradnl" b="1" dirty="0">
                <a:ea typeface="ＭＳ Ｐゴシック" charset="-128"/>
              </a:rPr>
              <a:t>signos y síntomas de la diabetes, complicaciones, factores de riesgo, prevención y sobre las distintas actividades de la fundación</a:t>
            </a:r>
            <a:r>
              <a:rPr lang="es-ES_tradnl" altLang="es-ES_tradnl" dirty="0">
                <a:ea typeface="ＭＳ Ｐゴシック" charset="-128"/>
              </a:rPr>
              <a:t>. </a:t>
            </a:r>
          </a:p>
          <a:p>
            <a:pPr eaLnBrk="1" hangingPunct="1"/>
            <a:r>
              <a:rPr lang="es-ES_tradnl" altLang="es-ES_tradnl" dirty="0">
                <a:ea typeface="ＭＳ Ｐゴシック" charset="-128"/>
              </a:rPr>
              <a:t>Destaca su completo </a:t>
            </a:r>
            <a:r>
              <a:rPr lang="es-ES_tradnl" altLang="es-ES_tradnl" b="1" dirty="0">
                <a:ea typeface="ＭＳ Ｐゴシック" charset="-128"/>
              </a:rPr>
              <a:t>Atlas de la diabetes </a:t>
            </a:r>
            <a:r>
              <a:rPr lang="es-ES_tradnl" altLang="es-ES_tradnl" dirty="0">
                <a:ea typeface="ＭＳ Ｐゴシック" charset="-128"/>
              </a:rPr>
              <a:t>(</a:t>
            </a:r>
            <a:r>
              <a:rPr lang="es-ES_tradnl" altLang="es-ES_tradnl" dirty="0" err="1">
                <a:ea typeface="ＭＳ Ｐゴシック" charset="-128"/>
              </a:rPr>
              <a:t>diabetesatlas.org</a:t>
            </a:r>
            <a:r>
              <a:rPr lang="es-ES_tradnl" altLang="es-ES_tradnl" dirty="0">
                <a:ea typeface="ＭＳ Ｐゴシック" charset="-128"/>
              </a:rPr>
              <a:t>), cuya 7ª edición se ha publicado en  2015 y cuenta con contenidos muy útiles para el paciente sobre todos los aspectos de la enfermedad. También </a:t>
            </a:r>
            <a:r>
              <a:rPr lang="es-ES_tradnl" altLang="es-ES_tradnl" b="1" dirty="0">
                <a:ea typeface="ＭＳ Ｐゴシック" charset="-128"/>
              </a:rPr>
              <a:t>edita la revista online Diabetes </a:t>
            </a:r>
            <a:r>
              <a:rPr lang="es-ES_tradnl" altLang="es-ES_tradnl" b="1" dirty="0" err="1">
                <a:ea typeface="ＭＳ Ｐゴシック" charset="-128"/>
              </a:rPr>
              <a:t>Voice</a:t>
            </a:r>
            <a:r>
              <a:rPr lang="es-ES_tradnl" altLang="es-ES_tradnl" dirty="0">
                <a:ea typeface="ＭＳ Ｐゴシック" charset="-128"/>
              </a:rPr>
              <a:t>, que cubre los últimos avances relacionados con la diabetes. </a:t>
            </a:r>
          </a:p>
          <a:p>
            <a:pPr eaLnBrk="1" hangingPunct="1"/>
            <a:r>
              <a:rPr lang="es-ES_tradnl" altLang="es-ES_tradnl" dirty="0">
                <a:ea typeface="ＭＳ Ｐゴシック" charset="-128"/>
              </a:rPr>
              <a:t>A través de la web puedes acceder a </a:t>
            </a:r>
            <a:r>
              <a:rPr lang="es-ES_tradnl" altLang="es-ES_tradnl" b="1" dirty="0" err="1">
                <a:ea typeface="ＭＳ Ｐゴシック" charset="-128"/>
              </a:rPr>
              <a:t>Lifefor</a:t>
            </a:r>
            <a:r>
              <a:rPr lang="es-ES_tradnl" altLang="es-ES_tradnl" b="1" dirty="0">
                <a:ea typeface="ＭＳ Ｐゴシック" charset="-128"/>
              </a:rPr>
              <a:t> a </a:t>
            </a:r>
            <a:r>
              <a:rPr lang="es-ES_tradnl" altLang="es-ES_tradnl" b="1" dirty="0" err="1">
                <a:ea typeface="ＭＳ Ｐゴシック" charset="-128"/>
              </a:rPr>
              <a:t>child</a:t>
            </a:r>
            <a:r>
              <a:rPr lang="es-ES_tradnl" altLang="es-ES_tradnl" dirty="0">
                <a:ea typeface="ＭＳ Ｐゴシック" charset="-128"/>
              </a:rPr>
              <a:t>, un programa de ayudas a niños con diabetes en países emergentes y hacer donaciones monetarias o en especie. </a:t>
            </a:r>
          </a:p>
          <a:p>
            <a:pPr eaLnBrk="1" hangingPunct="1"/>
            <a:r>
              <a:rPr lang="es-ES_tradnl" altLang="es-ES_tradnl" dirty="0">
                <a:ea typeface="ＭＳ Ｐゴシック" charset="-128"/>
              </a:rPr>
              <a:t>La federación tiene presencia en </a:t>
            </a:r>
            <a:r>
              <a:rPr lang="es-ES_tradnl" altLang="es-ES_tradnl" dirty="0" err="1">
                <a:ea typeface="ＭＳ Ｐゴシック" charset="-128"/>
              </a:rPr>
              <a:t>unmerosas</a:t>
            </a:r>
            <a:r>
              <a:rPr lang="es-ES_tradnl" altLang="es-ES_tradnl" dirty="0">
                <a:ea typeface="ＭＳ Ｐゴシック" charset="-128"/>
              </a:rPr>
              <a:t> redes sociales.</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Sus artículos y material educativo, tanto en castellano como en inglés, son interesantes para que puedas </a:t>
            </a:r>
            <a:r>
              <a:rPr lang="es-ES_tradnl" altLang="es-ES_tradnl" dirty="0" err="1">
                <a:ea typeface="ＭＳ Ｐゴシック" charset="-128"/>
              </a:rPr>
              <a:t>redireccionar</a:t>
            </a:r>
            <a:r>
              <a:rPr lang="es-ES_tradnl" altLang="es-ES_tradnl" dirty="0">
                <a:ea typeface="ＭＳ Ｐゴシック" charset="-128"/>
              </a:rPr>
              <a:t> a tus pacientes a fuentes de información contrastada y fiable sobre diabetes. Su buscador te ayudará a encontrar contenidos específicos de forma rápida. </a:t>
            </a:r>
          </a:p>
        </p:txBody>
      </p:sp>
      <p:sp>
        <p:nvSpPr>
          <p:cNvPr id="203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B911F7C-3C9C-4641-948E-D0E08C0B479B}" type="slidenum">
              <a:rPr lang="es-ES_tradnl" altLang="es-ES_tradnl" sz="1200"/>
              <a:pPr eaLnBrk="1" hangingPunct="1"/>
              <a:t>115</a:t>
            </a:fld>
            <a:endParaRPr lang="es-ES_tradnl" altLang="es-ES_tradnl" sz="1200"/>
          </a:p>
        </p:txBody>
      </p:sp>
    </p:spTree>
    <p:extLst>
      <p:ext uri="{BB962C8B-B14F-4D97-AF65-F5344CB8AC3E}">
        <p14:creationId xmlns:p14="http://schemas.microsoft.com/office/powerpoint/2010/main" val="51079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la página web de la Federación Internacional de Diabetes, que abarca unas 200 asociaciones de diabéticos de más de 160 países. Contiene información en español sobre </a:t>
            </a:r>
            <a:r>
              <a:rPr lang="es-ES_tradnl" altLang="es-ES_tradnl" b="1" dirty="0">
                <a:ea typeface="ＭＳ Ｐゴシック" charset="-128"/>
              </a:rPr>
              <a:t>signos y síntomas de la diabetes, complicaciones, factores de riesgo, prevención y sobre las distintas actividades de la fundación</a:t>
            </a:r>
            <a:r>
              <a:rPr lang="es-ES_tradnl" altLang="es-ES_tradnl" dirty="0">
                <a:ea typeface="ＭＳ Ｐゴシック" charset="-128"/>
              </a:rPr>
              <a:t>. </a:t>
            </a:r>
          </a:p>
          <a:p>
            <a:pPr eaLnBrk="1" hangingPunct="1"/>
            <a:r>
              <a:rPr lang="es-ES_tradnl" altLang="es-ES_tradnl" dirty="0">
                <a:ea typeface="ＭＳ Ｐゴシック" charset="-128"/>
              </a:rPr>
              <a:t>Destaca su completo </a:t>
            </a:r>
            <a:r>
              <a:rPr lang="es-ES_tradnl" altLang="es-ES_tradnl" b="1" dirty="0">
                <a:ea typeface="ＭＳ Ｐゴシック" charset="-128"/>
              </a:rPr>
              <a:t>Atlas de la diabetes </a:t>
            </a:r>
            <a:r>
              <a:rPr lang="es-ES_tradnl" altLang="es-ES_tradnl" dirty="0">
                <a:ea typeface="ＭＳ Ｐゴシック" charset="-128"/>
              </a:rPr>
              <a:t>(</a:t>
            </a:r>
            <a:r>
              <a:rPr lang="es-ES_tradnl" altLang="es-ES_tradnl" dirty="0" err="1">
                <a:ea typeface="ＭＳ Ｐゴシック" charset="-128"/>
              </a:rPr>
              <a:t>diabetesatlas.org</a:t>
            </a:r>
            <a:r>
              <a:rPr lang="es-ES_tradnl" altLang="es-ES_tradnl" dirty="0">
                <a:ea typeface="ＭＳ Ｐゴシック" charset="-128"/>
              </a:rPr>
              <a:t>), cuya 7ª edición se ha publicado en  2015 y cuenta con contenidos muy útiles para el paciente sobre todos los aspectos de la enfermedad. También </a:t>
            </a:r>
            <a:r>
              <a:rPr lang="es-ES_tradnl" altLang="es-ES_tradnl" b="1" dirty="0">
                <a:ea typeface="ＭＳ Ｐゴシック" charset="-128"/>
              </a:rPr>
              <a:t>edita la revista online Diabetes </a:t>
            </a:r>
            <a:r>
              <a:rPr lang="es-ES_tradnl" altLang="es-ES_tradnl" b="1" dirty="0" err="1">
                <a:ea typeface="ＭＳ Ｐゴシック" charset="-128"/>
              </a:rPr>
              <a:t>Voice</a:t>
            </a:r>
            <a:r>
              <a:rPr lang="es-ES_tradnl" altLang="es-ES_tradnl" dirty="0">
                <a:ea typeface="ＭＳ Ｐゴシック" charset="-128"/>
              </a:rPr>
              <a:t>, que cubre los últimos avances relacionados con la diabetes. </a:t>
            </a:r>
          </a:p>
          <a:p>
            <a:pPr eaLnBrk="1" hangingPunct="1"/>
            <a:r>
              <a:rPr lang="es-ES_tradnl" altLang="es-ES_tradnl" dirty="0">
                <a:ea typeface="ＭＳ Ｐゴシック" charset="-128"/>
              </a:rPr>
              <a:t>A través de la web puedes acceder a </a:t>
            </a:r>
            <a:r>
              <a:rPr lang="es-ES_tradnl" altLang="es-ES_tradnl" b="1" dirty="0" err="1">
                <a:ea typeface="ＭＳ Ｐゴシック" charset="-128"/>
              </a:rPr>
              <a:t>Lifefor</a:t>
            </a:r>
            <a:r>
              <a:rPr lang="es-ES_tradnl" altLang="es-ES_tradnl" b="1" dirty="0">
                <a:ea typeface="ＭＳ Ｐゴシック" charset="-128"/>
              </a:rPr>
              <a:t> a </a:t>
            </a:r>
            <a:r>
              <a:rPr lang="es-ES_tradnl" altLang="es-ES_tradnl" b="1" dirty="0" err="1">
                <a:ea typeface="ＭＳ Ｐゴシック" charset="-128"/>
              </a:rPr>
              <a:t>child</a:t>
            </a:r>
            <a:r>
              <a:rPr lang="es-ES_tradnl" altLang="es-ES_tradnl" dirty="0">
                <a:ea typeface="ＭＳ Ｐゴシック" charset="-128"/>
              </a:rPr>
              <a:t>, un programa de ayudas a niños con diabetes en países emergentes y hacer donaciones monetarias o en especie. </a:t>
            </a:r>
          </a:p>
          <a:p>
            <a:pPr eaLnBrk="1" hangingPunct="1"/>
            <a:r>
              <a:rPr lang="es-ES_tradnl" altLang="es-ES_tradnl" dirty="0">
                <a:ea typeface="ＭＳ Ｐゴシック" charset="-128"/>
              </a:rPr>
              <a:t>La federación tiene presencia en </a:t>
            </a:r>
            <a:r>
              <a:rPr lang="es-ES_tradnl" altLang="es-ES_tradnl" dirty="0" err="1">
                <a:ea typeface="ＭＳ Ｐゴシック" charset="-128"/>
              </a:rPr>
              <a:t>unmerosas</a:t>
            </a:r>
            <a:r>
              <a:rPr lang="es-ES_tradnl" altLang="es-ES_tradnl" dirty="0">
                <a:ea typeface="ＭＳ Ｐゴシック" charset="-128"/>
              </a:rPr>
              <a:t> redes sociales.</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Sus artículos y material educativo, tanto en castellano como en inglés, son interesantes para que puedas </a:t>
            </a:r>
            <a:r>
              <a:rPr lang="es-ES_tradnl" altLang="es-ES_tradnl" dirty="0" err="1">
                <a:ea typeface="ＭＳ Ｐゴシック" charset="-128"/>
              </a:rPr>
              <a:t>redireccionar</a:t>
            </a:r>
            <a:r>
              <a:rPr lang="es-ES_tradnl" altLang="es-ES_tradnl" dirty="0">
                <a:ea typeface="ＭＳ Ｐゴシック" charset="-128"/>
              </a:rPr>
              <a:t> a tus pacientes a fuentes de información contrastada y fiable sobre diabetes. Su buscador te ayudará a encontrar contenidos específicos de forma rápida. </a:t>
            </a:r>
          </a:p>
        </p:txBody>
      </p:sp>
      <p:sp>
        <p:nvSpPr>
          <p:cNvPr id="203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B911F7C-3C9C-4641-948E-D0E08C0B479B}" type="slidenum">
              <a:rPr lang="es-ES_tradnl" altLang="es-ES_tradnl" sz="1200"/>
              <a:pPr eaLnBrk="1" hangingPunct="1"/>
              <a:t>116</a:t>
            </a:fld>
            <a:endParaRPr lang="es-ES_tradnl" altLang="es-ES_tradnl" sz="1200"/>
          </a:p>
        </p:txBody>
      </p:sp>
    </p:spTree>
    <p:extLst>
      <p:ext uri="{BB962C8B-B14F-4D97-AF65-F5344CB8AC3E}">
        <p14:creationId xmlns:p14="http://schemas.microsoft.com/office/powerpoint/2010/main" val="1192843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trata de la página web de la Federación Internacional de Diabetes, que abarca unas 200 asociaciones de diabéticos de más de 160 países. Contiene información en español sobre </a:t>
            </a:r>
            <a:r>
              <a:rPr lang="es-ES_tradnl" altLang="es-ES_tradnl" b="1" dirty="0">
                <a:ea typeface="ＭＳ Ｐゴシック" charset="-128"/>
              </a:rPr>
              <a:t>signos y síntomas de la diabetes, complicaciones, factores de riesgo, prevención y sobre las distintas actividades de la fundación</a:t>
            </a:r>
            <a:r>
              <a:rPr lang="es-ES_tradnl" altLang="es-ES_tradnl" dirty="0">
                <a:ea typeface="ＭＳ Ｐゴシック" charset="-128"/>
              </a:rPr>
              <a:t>. </a:t>
            </a:r>
          </a:p>
          <a:p>
            <a:pPr eaLnBrk="1" hangingPunct="1"/>
            <a:r>
              <a:rPr lang="es-ES_tradnl" altLang="es-ES_tradnl" dirty="0">
                <a:ea typeface="ＭＳ Ｐゴシック" charset="-128"/>
              </a:rPr>
              <a:t>Destaca su completo </a:t>
            </a:r>
            <a:r>
              <a:rPr lang="es-ES_tradnl" altLang="es-ES_tradnl" b="1" dirty="0">
                <a:ea typeface="ＭＳ Ｐゴシック" charset="-128"/>
              </a:rPr>
              <a:t>Atlas de la diabetes </a:t>
            </a:r>
            <a:r>
              <a:rPr lang="es-ES_tradnl" altLang="es-ES_tradnl" dirty="0">
                <a:ea typeface="ＭＳ Ｐゴシック" charset="-128"/>
              </a:rPr>
              <a:t>(</a:t>
            </a:r>
            <a:r>
              <a:rPr lang="es-ES_tradnl" altLang="es-ES_tradnl" dirty="0" err="1">
                <a:ea typeface="ＭＳ Ｐゴシック" charset="-128"/>
              </a:rPr>
              <a:t>diabetesatlas.org</a:t>
            </a:r>
            <a:r>
              <a:rPr lang="es-ES_tradnl" altLang="es-ES_tradnl" dirty="0">
                <a:ea typeface="ＭＳ Ｐゴシック" charset="-128"/>
              </a:rPr>
              <a:t>), cuya 7ª edición se ha publicado en  2015 y cuenta con contenidos muy útiles para el paciente sobre todos los aspectos de la enfermedad. También </a:t>
            </a:r>
            <a:r>
              <a:rPr lang="es-ES_tradnl" altLang="es-ES_tradnl" b="1" dirty="0">
                <a:ea typeface="ＭＳ Ｐゴシック" charset="-128"/>
              </a:rPr>
              <a:t>edita la revista online Diabetes </a:t>
            </a:r>
            <a:r>
              <a:rPr lang="es-ES_tradnl" altLang="es-ES_tradnl" b="1" dirty="0" err="1">
                <a:ea typeface="ＭＳ Ｐゴシック" charset="-128"/>
              </a:rPr>
              <a:t>Voice</a:t>
            </a:r>
            <a:r>
              <a:rPr lang="es-ES_tradnl" altLang="es-ES_tradnl" dirty="0">
                <a:ea typeface="ＭＳ Ｐゴシック" charset="-128"/>
              </a:rPr>
              <a:t>, que cubre los últimos avances relacionados con la diabetes. </a:t>
            </a:r>
          </a:p>
          <a:p>
            <a:pPr eaLnBrk="1" hangingPunct="1"/>
            <a:r>
              <a:rPr lang="es-ES_tradnl" altLang="es-ES_tradnl" dirty="0">
                <a:ea typeface="ＭＳ Ｐゴシック" charset="-128"/>
              </a:rPr>
              <a:t>A través de la web puedes acceder a </a:t>
            </a:r>
            <a:r>
              <a:rPr lang="es-ES_tradnl" altLang="es-ES_tradnl" b="1" dirty="0" err="1">
                <a:ea typeface="ＭＳ Ｐゴシック" charset="-128"/>
              </a:rPr>
              <a:t>Lifefor</a:t>
            </a:r>
            <a:r>
              <a:rPr lang="es-ES_tradnl" altLang="es-ES_tradnl" b="1" dirty="0">
                <a:ea typeface="ＭＳ Ｐゴシック" charset="-128"/>
              </a:rPr>
              <a:t> a </a:t>
            </a:r>
            <a:r>
              <a:rPr lang="es-ES_tradnl" altLang="es-ES_tradnl" b="1" dirty="0" err="1">
                <a:ea typeface="ＭＳ Ｐゴシック" charset="-128"/>
              </a:rPr>
              <a:t>child</a:t>
            </a:r>
            <a:r>
              <a:rPr lang="es-ES_tradnl" altLang="es-ES_tradnl" dirty="0">
                <a:ea typeface="ＭＳ Ｐゴシック" charset="-128"/>
              </a:rPr>
              <a:t>, un programa de ayudas a niños con diabetes en países emergentes y hacer donaciones monetarias o en especie. </a:t>
            </a:r>
          </a:p>
          <a:p>
            <a:pPr eaLnBrk="1" hangingPunct="1"/>
            <a:r>
              <a:rPr lang="es-ES_tradnl" altLang="es-ES_tradnl" dirty="0">
                <a:ea typeface="ＭＳ Ｐゴシック" charset="-128"/>
              </a:rPr>
              <a:t>La federación tiene presencia en </a:t>
            </a:r>
            <a:r>
              <a:rPr lang="es-ES_tradnl" altLang="es-ES_tradnl" dirty="0" err="1">
                <a:ea typeface="ＭＳ Ｐゴシック" charset="-128"/>
              </a:rPr>
              <a:t>unmerosas</a:t>
            </a:r>
            <a:r>
              <a:rPr lang="es-ES_tradnl" altLang="es-ES_tradnl" dirty="0">
                <a:ea typeface="ＭＳ Ｐゴシック" charset="-128"/>
              </a:rPr>
              <a:t> redes sociales.</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Sus artículos y material educativo, tanto en castellano como en inglés, son interesantes para que puedas </a:t>
            </a:r>
            <a:r>
              <a:rPr lang="es-ES_tradnl" altLang="es-ES_tradnl" dirty="0" err="1">
                <a:ea typeface="ＭＳ Ｐゴシック" charset="-128"/>
              </a:rPr>
              <a:t>redireccionar</a:t>
            </a:r>
            <a:r>
              <a:rPr lang="es-ES_tradnl" altLang="es-ES_tradnl" dirty="0">
                <a:ea typeface="ＭＳ Ｐゴシック" charset="-128"/>
              </a:rPr>
              <a:t> a tus pacientes a fuentes de información contrastada y fiable sobre diabetes. Su buscador te ayudará a encontrar contenidos específicos de forma rápida. </a:t>
            </a:r>
          </a:p>
        </p:txBody>
      </p:sp>
      <p:sp>
        <p:nvSpPr>
          <p:cNvPr id="203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B911F7C-3C9C-4641-948E-D0E08C0B479B}" type="slidenum">
              <a:rPr lang="es-ES_tradnl" altLang="es-ES_tradnl" sz="1200"/>
              <a:pPr eaLnBrk="1" hangingPunct="1"/>
              <a:t>117</a:t>
            </a:fld>
            <a:endParaRPr lang="es-ES_tradnl" altLang="es-ES_tradnl" sz="1200"/>
          </a:p>
        </p:txBody>
      </p:sp>
    </p:spTree>
    <p:extLst>
      <p:ext uri="{BB962C8B-B14F-4D97-AF65-F5344CB8AC3E}">
        <p14:creationId xmlns:p14="http://schemas.microsoft.com/office/powerpoint/2010/main" val="934099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CIDI, Centro para la Innovación de la Diabetes Infantil, es el único en toda Europa dedicado a la </a:t>
            </a:r>
            <a:r>
              <a:rPr lang="es-ES_tradnl" altLang="es-ES_tradnl" b="1" dirty="0">
                <a:ea typeface="ＭＳ Ｐゴシック" charset="-128"/>
              </a:rPr>
              <a:t>diabetes mellitus tipo 1 </a:t>
            </a:r>
            <a:r>
              <a:rPr lang="es-ES_tradnl" altLang="es-ES_tradnl" dirty="0">
                <a:ea typeface="ＭＳ Ｐゴシック" charset="-128"/>
              </a:rPr>
              <a:t>desde un enfoque integral. Se trata de una iniciativa que parte de las </a:t>
            </a:r>
            <a:r>
              <a:rPr lang="es-ES_tradnl" altLang="es-ES_tradnl" b="1" dirty="0">
                <a:ea typeface="ＭＳ Ｐゴシック" charset="-128"/>
              </a:rPr>
              <a:t>familias afectadas y que ha desarrollado el Hospital </a:t>
            </a:r>
            <a:r>
              <a:rPr lang="es-ES_tradnl" altLang="es-ES_tradnl" b="1" dirty="0" err="1">
                <a:ea typeface="ＭＳ Ｐゴシック" charset="-128"/>
              </a:rPr>
              <a:t>Sant</a:t>
            </a:r>
            <a:r>
              <a:rPr lang="es-ES_tradnl" altLang="es-ES_tradnl" b="1" dirty="0">
                <a:ea typeface="ＭＳ Ｐゴシック" charset="-128"/>
              </a:rPr>
              <a:t> Joan de </a:t>
            </a:r>
            <a:r>
              <a:rPr lang="es-ES_tradnl" altLang="es-ES_tradnl" b="1" dirty="0" err="1">
                <a:ea typeface="ＭＳ Ｐゴシック" charset="-128"/>
              </a:rPr>
              <a:t>Déu</a:t>
            </a:r>
            <a:r>
              <a:rPr lang="es-ES_tradnl" altLang="es-ES_tradnl" b="1" dirty="0">
                <a:ea typeface="ＭＳ Ｐゴシック" charset="-128"/>
              </a:rPr>
              <a:t> de Barcelona </a:t>
            </a:r>
            <a:r>
              <a:rPr lang="es-ES_tradnl" altLang="es-ES_tradnl" dirty="0">
                <a:ea typeface="ＭＳ Ｐゴシック" charset="-128"/>
              </a:rPr>
              <a:t>con el apoyo de la Obra Social La Caixa. </a:t>
            </a:r>
          </a:p>
          <a:p>
            <a:pPr eaLnBrk="1" hangingPunct="1"/>
            <a:r>
              <a:rPr lang="es-ES_tradnl" altLang="es-ES_tradnl" dirty="0">
                <a:ea typeface="ＭＳ Ｐゴシック" charset="-128"/>
              </a:rPr>
              <a:t>Encontrarás información sobre investigaciones científicas, tratamientos, insulina, deporte, alimentación, Apps relacionadas con la diabetes, bibliografía destacada, contenidos multimedia, asociaciones de personas con diabetes…. Además tienen un blog dirigido a padres con hijos diabéticos con muchos consejos útiles. </a:t>
            </a:r>
          </a:p>
          <a:p>
            <a:pPr eaLnBrk="1" hangingPunct="1"/>
            <a:r>
              <a:rPr lang="es-ES_tradnl" altLang="es-ES_tradnl" dirty="0">
                <a:ea typeface="ＭＳ Ｐゴシック" charset="-128"/>
              </a:rPr>
              <a:t>Destacan su apartado Los días de la enfermedad (con pautas para manejar con éxito la diabetes) y su sección de consejos por parte de profesionales sanitarios (hablan sobre emociones, estilo de vida, diabetes en la escuela, ocio…).</a:t>
            </a:r>
          </a:p>
          <a:p>
            <a:pPr eaLnBrk="1" hangingPunct="1"/>
            <a:r>
              <a:rPr lang="es-ES_tradnl" altLang="es-ES_tradnl" dirty="0">
                <a:ea typeface="ＭＳ Ｐゴシック" charset="-128"/>
              </a:rPr>
              <a:t>Puedes seguir toda la actividad de la página a través de su </a:t>
            </a:r>
            <a:r>
              <a:rPr lang="es-ES_tradnl" altLang="es-ES_tradnl" dirty="0" err="1">
                <a:ea typeface="ＭＳ Ｐゴシック" charset="-128"/>
              </a:rPr>
              <a:t>newsletter</a:t>
            </a:r>
            <a:r>
              <a:rPr lang="es-ES_tradnl" altLang="es-ES_tradnl" dirty="0">
                <a:ea typeface="ＭＳ Ｐゴシック" charset="-128"/>
              </a:rPr>
              <a:t> o en Facebook, Twitter y Canal </a:t>
            </a:r>
            <a:r>
              <a:rPr lang="es-ES_tradnl" altLang="es-ES_tradnl" dirty="0" err="1">
                <a:ea typeface="ＭＳ Ｐゴシック" charset="-128"/>
              </a:rPr>
              <a:t>Youtube</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web incluye las últimas noticias sobre diabetes y los estudios científicos más recientes. Para tus pacientes la sección de consejos y el blog para padres son una fuente útil de información acerca de la enfermedad que les ayudará a mejorar la convivencia con la diabetes infantil.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118</a:t>
            </a:fld>
            <a:endParaRPr lang="es-ES_tradnl" altLang="es-ES_tradnl" sz="1200"/>
          </a:p>
        </p:txBody>
      </p:sp>
    </p:spTree>
    <p:extLst>
      <p:ext uri="{BB962C8B-B14F-4D97-AF65-F5344CB8AC3E}">
        <p14:creationId xmlns:p14="http://schemas.microsoft.com/office/powerpoint/2010/main" val="1257700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CIDI, Centro para la Innovación de la Diabetes Infantil, es el único en toda Europa dedicado a la </a:t>
            </a:r>
            <a:r>
              <a:rPr lang="es-ES_tradnl" altLang="es-ES_tradnl" b="1" dirty="0">
                <a:ea typeface="ＭＳ Ｐゴシック" charset="-128"/>
              </a:rPr>
              <a:t>diabetes mellitus tipo 1 </a:t>
            </a:r>
            <a:r>
              <a:rPr lang="es-ES_tradnl" altLang="es-ES_tradnl" dirty="0">
                <a:ea typeface="ＭＳ Ｐゴシック" charset="-128"/>
              </a:rPr>
              <a:t>desde un enfoque integral. Se trata de una iniciativa que parte de las </a:t>
            </a:r>
            <a:r>
              <a:rPr lang="es-ES_tradnl" altLang="es-ES_tradnl" b="1" dirty="0">
                <a:ea typeface="ＭＳ Ｐゴシック" charset="-128"/>
              </a:rPr>
              <a:t>familias afectadas y que ha desarrollado el Hospital </a:t>
            </a:r>
            <a:r>
              <a:rPr lang="es-ES_tradnl" altLang="es-ES_tradnl" b="1" dirty="0" err="1">
                <a:ea typeface="ＭＳ Ｐゴシック" charset="-128"/>
              </a:rPr>
              <a:t>Sant</a:t>
            </a:r>
            <a:r>
              <a:rPr lang="es-ES_tradnl" altLang="es-ES_tradnl" b="1" dirty="0">
                <a:ea typeface="ＭＳ Ｐゴシック" charset="-128"/>
              </a:rPr>
              <a:t> Joan de </a:t>
            </a:r>
            <a:r>
              <a:rPr lang="es-ES_tradnl" altLang="es-ES_tradnl" b="1" dirty="0" err="1">
                <a:ea typeface="ＭＳ Ｐゴシック" charset="-128"/>
              </a:rPr>
              <a:t>Déu</a:t>
            </a:r>
            <a:r>
              <a:rPr lang="es-ES_tradnl" altLang="es-ES_tradnl" b="1" dirty="0">
                <a:ea typeface="ＭＳ Ｐゴシック" charset="-128"/>
              </a:rPr>
              <a:t> de Barcelona </a:t>
            </a:r>
            <a:r>
              <a:rPr lang="es-ES_tradnl" altLang="es-ES_tradnl" dirty="0">
                <a:ea typeface="ＭＳ Ｐゴシック" charset="-128"/>
              </a:rPr>
              <a:t>con el apoyo de la Obra Social La Caixa. </a:t>
            </a:r>
          </a:p>
          <a:p>
            <a:pPr eaLnBrk="1" hangingPunct="1"/>
            <a:r>
              <a:rPr lang="es-ES_tradnl" altLang="es-ES_tradnl" dirty="0">
                <a:ea typeface="ＭＳ Ｐゴシック" charset="-128"/>
              </a:rPr>
              <a:t>Encontrarás información sobre investigaciones científicas, tratamientos, insulina, deporte, alimentación, Apps relacionadas con la diabetes, bibliografía destacada, contenidos multimedia, asociaciones de personas con diabetes…. Además tienen un blog dirigido a padres con hijos diabéticos con muchos consejos útiles. </a:t>
            </a:r>
          </a:p>
          <a:p>
            <a:pPr eaLnBrk="1" hangingPunct="1"/>
            <a:r>
              <a:rPr lang="es-ES_tradnl" altLang="es-ES_tradnl" dirty="0">
                <a:ea typeface="ＭＳ Ｐゴシック" charset="-128"/>
              </a:rPr>
              <a:t>Destacan su apartado Los días de la enfermedad (con pautas para manejar con éxito la diabetes) y su sección de consejos por parte de profesionales sanitarios (hablan sobre emociones, estilo de vida, diabetes en la escuela, ocio…).</a:t>
            </a:r>
          </a:p>
          <a:p>
            <a:pPr eaLnBrk="1" hangingPunct="1"/>
            <a:r>
              <a:rPr lang="es-ES_tradnl" altLang="es-ES_tradnl" dirty="0">
                <a:ea typeface="ＭＳ Ｐゴシック" charset="-128"/>
              </a:rPr>
              <a:t>Puedes seguir toda la actividad de la página a través de su </a:t>
            </a:r>
            <a:r>
              <a:rPr lang="es-ES_tradnl" altLang="es-ES_tradnl" dirty="0" err="1">
                <a:ea typeface="ＭＳ Ｐゴシック" charset="-128"/>
              </a:rPr>
              <a:t>newsletter</a:t>
            </a:r>
            <a:r>
              <a:rPr lang="es-ES_tradnl" altLang="es-ES_tradnl" dirty="0">
                <a:ea typeface="ＭＳ Ｐゴシック" charset="-128"/>
              </a:rPr>
              <a:t> o en Facebook, Twitter y Canal </a:t>
            </a:r>
            <a:r>
              <a:rPr lang="es-ES_tradnl" altLang="es-ES_tradnl" dirty="0" err="1">
                <a:ea typeface="ＭＳ Ｐゴシック" charset="-128"/>
              </a:rPr>
              <a:t>Youtube</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web incluye las últimas noticias sobre diabetes y los estudios científicos más recientes. Para tus pacientes la sección de consejos y el blog para padres son una fuente útil de información acerca de la enfermedad que les ayudará a mejorar la convivencia con la diabetes infantil.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119</a:t>
            </a:fld>
            <a:endParaRPr lang="es-ES_tradnl" altLang="es-ES_tradnl" sz="1200"/>
          </a:p>
        </p:txBody>
      </p:sp>
    </p:spTree>
    <p:extLst>
      <p:ext uri="{BB962C8B-B14F-4D97-AF65-F5344CB8AC3E}">
        <p14:creationId xmlns:p14="http://schemas.microsoft.com/office/powerpoint/2010/main" val="441334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CIDI, Centro para la Innovación de la Diabetes Infantil, es el único en toda Europa dedicado a la </a:t>
            </a:r>
            <a:r>
              <a:rPr lang="es-ES_tradnl" altLang="es-ES_tradnl" b="1" dirty="0">
                <a:ea typeface="ＭＳ Ｐゴシック" charset="-128"/>
              </a:rPr>
              <a:t>diabetes mellitus tipo 1 </a:t>
            </a:r>
            <a:r>
              <a:rPr lang="es-ES_tradnl" altLang="es-ES_tradnl" dirty="0">
                <a:ea typeface="ＭＳ Ｐゴシック" charset="-128"/>
              </a:rPr>
              <a:t>desde un enfoque integral. Se trata de una iniciativa que parte de las </a:t>
            </a:r>
            <a:r>
              <a:rPr lang="es-ES_tradnl" altLang="es-ES_tradnl" b="1" dirty="0">
                <a:ea typeface="ＭＳ Ｐゴシック" charset="-128"/>
              </a:rPr>
              <a:t>familias afectadas y que ha desarrollado el Hospital </a:t>
            </a:r>
            <a:r>
              <a:rPr lang="es-ES_tradnl" altLang="es-ES_tradnl" b="1" dirty="0" err="1">
                <a:ea typeface="ＭＳ Ｐゴシック" charset="-128"/>
              </a:rPr>
              <a:t>Sant</a:t>
            </a:r>
            <a:r>
              <a:rPr lang="es-ES_tradnl" altLang="es-ES_tradnl" b="1" dirty="0">
                <a:ea typeface="ＭＳ Ｐゴシック" charset="-128"/>
              </a:rPr>
              <a:t> Joan de </a:t>
            </a:r>
            <a:r>
              <a:rPr lang="es-ES_tradnl" altLang="es-ES_tradnl" b="1" dirty="0" err="1">
                <a:ea typeface="ＭＳ Ｐゴシック" charset="-128"/>
              </a:rPr>
              <a:t>Déu</a:t>
            </a:r>
            <a:r>
              <a:rPr lang="es-ES_tradnl" altLang="es-ES_tradnl" b="1" dirty="0">
                <a:ea typeface="ＭＳ Ｐゴシック" charset="-128"/>
              </a:rPr>
              <a:t> de Barcelona </a:t>
            </a:r>
            <a:r>
              <a:rPr lang="es-ES_tradnl" altLang="es-ES_tradnl" dirty="0">
                <a:ea typeface="ＭＳ Ｐゴシック" charset="-128"/>
              </a:rPr>
              <a:t>con el apoyo de la Obra Social La Caixa. </a:t>
            </a:r>
          </a:p>
          <a:p>
            <a:pPr eaLnBrk="1" hangingPunct="1"/>
            <a:r>
              <a:rPr lang="es-ES_tradnl" altLang="es-ES_tradnl" dirty="0">
                <a:ea typeface="ＭＳ Ｐゴシック" charset="-128"/>
              </a:rPr>
              <a:t>Encontrarás información sobre investigaciones científicas, tratamientos, insulina, deporte, alimentación, Apps relacionadas con la diabetes, bibliografía destacada, contenidos multimedia, asociaciones de personas con diabetes…. Además tienen un blog dirigido a padres con hijos diabéticos con muchos consejos útiles. </a:t>
            </a:r>
          </a:p>
          <a:p>
            <a:pPr eaLnBrk="1" hangingPunct="1"/>
            <a:r>
              <a:rPr lang="es-ES_tradnl" altLang="es-ES_tradnl" dirty="0">
                <a:ea typeface="ＭＳ Ｐゴシック" charset="-128"/>
              </a:rPr>
              <a:t>Destacan su apartado Los días de la enfermedad (con pautas para manejar con éxito la diabetes) y su sección de consejos por parte de profesionales sanitarios (hablan sobre emociones, estilo de vida, diabetes en la escuela, ocio…).</a:t>
            </a:r>
          </a:p>
          <a:p>
            <a:pPr eaLnBrk="1" hangingPunct="1"/>
            <a:r>
              <a:rPr lang="es-ES_tradnl" altLang="es-ES_tradnl" dirty="0">
                <a:ea typeface="ＭＳ Ｐゴシック" charset="-128"/>
              </a:rPr>
              <a:t>Puedes seguir toda la actividad de la página a través de su </a:t>
            </a:r>
            <a:r>
              <a:rPr lang="es-ES_tradnl" altLang="es-ES_tradnl" dirty="0" err="1">
                <a:ea typeface="ＭＳ Ｐゴシック" charset="-128"/>
              </a:rPr>
              <a:t>newsletter</a:t>
            </a:r>
            <a:r>
              <a:rPr lang="es-ES_tradnl" altLang="es-ES_tradnl" dirty="0">
                <a:ea typeface="ＭＳ Ｐゴシック" charset="-128"/>
              </a:rPr>
              <a:t> o en Facebook, Twitter y Canal </a:t>
            </a:r>
            <a:r>
              <a:rPr lang="es-ES_tradnl" altLang="es-ES_tradnl" dirty="0" err="1">
                <a:ea typeface="ＭＳ Ｐゴシック" charset="-128"/>
              </a:rPr>
              <a:t>Youtube</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web incluye las últimas noticias sobre diabetes y los estudios científicos más recientes. Para tus pacientes la sección de consejos y el blog para padres son una fuente útil de información acerca de la enfermedad que les ayudará a mejorar la convivencia con la diabetes infantil.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120</a:t>
            </a:fld>
            <a:endParaRPr lang="es-ES_tradnl" altLang="es-ES_tradnl" sz="1200"/>
          </a:p>
        </p:txBody>
      </p:sp>
    </p:spTree>
    <p:extLst>
      <p:ext uri="{BB962C8B-B14F-4D97-AF65-F5344CB8AC3E}">
        <p14:creationId xmlns:p14="http://schemas.microsoft.com/office/powerpoint/2010/main" val="22252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56</a:t>
            </a:fld>
            <a:endParaRPr lang="es-ES_tradnl" altLang="es-ES_tradnl"/>
          </a:p>
        </p:txBody>
      </p:sp>
    </p:spTree>
    <p:extLst>
      <p:ext uri="{BB962C8B-B14F-4D97-AF65-F5344CB8AC3E}">
        <p14:creationId xmlns:p14="http://schemas.microsoft.com/office/powerpoint/2010/main" val="838906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El CIDI, Centro para la Innovación de la Diabetes Infantil, es el único en toda Europa dedicado a la </a:t>
            </a:r>
            <a:r>
              <a:rPr lang="es-ES_tradnl" altLang="es-ES_tradnl" b="1" dirty="0">
                <a:ea typeface="ＭＳ Ｐゴシック" charset="-128"/>
              </a:rPr>
              <a:t>diabetes mellitus tipo 1 </a:t>
            </a:r>
            <a:r>
              <a:rPr lang="es-ES_tradnl" altLang="es-ES_tradnl" dirty="0">
                <a:ea typeface="ＭＳ Ｐゴシック" charset="-128"/>
              </a:rPr>
              <a:t>desde un enfoque integral. Se trata de una iniciativa que parte de las </a:t>
            </a:r>
            <a:r>
              <a:rPr lang="es-ES_tradnl" altLang="es-ES_tradnl" b="1" dirty="0">
                <a:ea typeface="ＭＳ Ｐゴシック" charset="-128"/>
              </a:rPr>
              <a:t>familias afectadas y que ha desarrollado el Hospital </a:t>
            </a:r>
            <a:r>
              <a:rPr lang="es-ES_tradnl" altLang="es-ES_tradnl" b="1" dirty="0" err="1">
                <a:ea typeface="ＭＳ Ｐゴシック" charset="-128"/>
              </a:rPr>
              <a:t>Sant</a:t>
            </a:r>
            <a:r>
              <a:rPr lang="es-ES_tradnl" altLang="es-ES_tradnl" b="1" dirty="0">
                <a:ea typeface="ＭＳ Ｐゴシック" charset="-128"/>
              </a:rPr>
              <a:t> Joan de </a:t>
            </a:r>
            <a:r>
              <a:rPr lang="es-ES_tradnl" altLang="es-ES_tradnl" b="1" dirty="0" err="1">
                <a:ea typeface="ＭＳ Ｐゴシック" charset="-128"/>
              </a:rPr>
              <a:t>Déu</a:t>
            </a:r>
            <a:r>
              <a:rPr lang="es-ES_tradnl" altLang="es-ES_tradnl" b="1" dirty="0">
                <a:ea typeface="ＭＳ Ｐゴシック" charset="-128"/>
              </a:rPr>
              <a:t> de Barcelona </a:t>
            </a:r>
            <a:r>
              <a:rPr lang="es-ES_tradnl" altLang="es-ES_tradnl" dirty="0">
                <a:ea typeface="ＭＳ Ｐゴシック" charset="-128"/>
              </a:rPr>
              <a:t>con el apoyo de la Obra Social La Caixa. </a:t>
            </a:r>
          </a:p>
          <a:p>
            <a:pPr eaLnBrk="1" hangingPunct="1"/>
            <a:r>
              <a:rPr lang="es-ES_tradnl" altLang="es-ES_tradnl" dirty="0">
                <a:ea typeface="ＭＳ Ｐゴシック" charset="-128"/>
              </a:rPr>
              <a:t>Encontrarás información sobre investigaciones científicas, tratamientos, insulina, deporte, alimentación, Apps relacionadas con la diabetes, bibliografía destacada, contenidos multimedia, asociaciones de personas con diabetes…. Además tienen un blog dirigido a padres con hijos diabéticos con muchos consejos útiles. </a:t>
            </a:r>
          </a:p>
          <a:p>
            <a:pPr eaLnBrk="1" hangingPunct="1"/>
            <a:r>
              <a:rPr lang="es-ES_tradnl" altLang="es-ES_tradnl" dirty="0">
                <a:ea typeface="ＭＳ Ｐゴシック" charset="-128"/>
              </a:rPr>
              <a:t>Destacan su apartado Los días de la enfermedad (con pautas para manejar con éxito la diabetes) y su sección de consejos por parte de profesionales sanitarios (hablan sobre emociones, estilo de vida, diabetes en la escuela, ocio…).</a:t>
            </a:r>
          </a:p>
          <a:p>
            <a:pPr eaLnBrk="1" hangingPunct="1"/>
            <a:r>
              <a:rPr lang="es-ES_tradnl" altLang="es-ES_tradnl" dirty="0">
                <a:ea typeface="ＭＳ Ｐゴシック" charset="-128"/>
              </a:rPr>
              <a:t>Puedes seguir toda la actividad de la página a través de su </a:t>
            </a:r>
            <a:r>
              <a:rPr lang="es-ES_tradnl" altLang="es-ES_tradnl" dirty="0" err="1">
                <a:ea typeface="ＭＳ Ｐゴシック" charset="-128"/>
              </a:rPr>
              <a:t>newsletter</a:t>
            </a:r>
            <a:r>
              <a:rPr lang="es-ES_tradnl" altLang="es-ES_tradnl" dirty="0">
                <a:ea typeface="ＭＳ Ｐゴシック" charset="-128"/>
              </a:rPr>
              <a:t> o en Facebook, Twitter y Canal </a:t>
            </a:r>
            <a:r>
              <a:rPr lang="es-ES_tradnl" altLang="es-ES_tradnl" dirty="0" err="1">
                <a:ea typeface="ＭＳ Ｐゴシック" charset="-128"/>
              </a:rPr>
              <a:t>Youtube</a:t>
            </a:r>
            <a:r>
              <a:rPr lang="es-ES_tradnl" altLang="es-ES_tradnl" dirty="0">
                <a:ea typeface="ＭＳ Ｐゴシック" charset="-128"/>
              </a:rPr>
              <a: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web incluye las últimas noticias sobre diabetes y los estudios científicos más recientes. Para tus pacientes la sección de consejos y el blog para padres son una fuente útil de información acerca de la enfermedad que les ayudará a mejorar la convivencia con la diabetes infantil.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121</a:t>
            </a:fld>
            <a:endParaRPr lang="es-ES_tradnl" altLang="es-ES_tradnl" sz="1200"/>
          </a:p>
        </p:txBody>
      </p:sp>
    </p:spTree>
    <p:extLst>
      <p:ext uri="{BB962C8B-B14F-4D97-AF65-F5344CB8AC3E}">
        <p14:creationId xmlns:p14="http://schemas.microsoft.com/office/powerpoint/2010/main" val="15177838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Laboratorios Esteve y Calidad Pascual ofrecen, a través de esta plataforma online, una </a:t>
            </a:r>
            <a:r>
              <a:rPr lang="es-ES_tradnl" altLang="es-ES_tradnl" b="1" dirty="0">
                <a:ea typeface="ＭＳ Ｐゴシック" charset="-128"/>
              </a:rPr>
              <a:t>tienda virtual </a:t>
            </a:r>
            <a:r>
              <a:rPr lang="es-ES_tradnl" altLang="es-ES_tradnl" dirty="0">
                <a:ea typeface="ＭＳ Ｐゴシック" charset="-128"/>
              </a:rPr>
              <a:t>donde encontrarás productos alimentarios de la marca </a:t>
            </a:r>
            <a:r>
              <a:rPr lang="es-ES_tradnl" altLang="es-ES_tradnl" dirty="0" err="1">
                <a:ea typeface="ＭＳ Ｐゴシック" charset="-128"/>
              </a:rPr>
              <a:t>Diabalance</a:t>
            </a:r>
            <a:r>
              <a:rPr lang="es-ES_tradnl" altLang="es-ES_tradnl" dirty="0">
                <a:ea typeface="ＭＳ Ｐゴシック" charset="-128"/>
              </a:rPr>
              <a:t>, con menor contenido en hidratos de carbono, que ayudan a controlar la diabetes y hacen mucho más cómodas las dietas de los pacientes con esta patología.</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encontrarás un completo </a:t>
            </a:r>
            <a:r>
              <a:rPr lang="es-ES_tradnl" altLang="es-ES_tradnl" b="1" dirty="0">
                <a:ea typeface="ＭＳ Ｐゴシック" charset="-128"/>
              </a:rPr>
              <a:t>archivo de material informativo </a:t>
            </a:r>
            <a:r>
              <a:rPr lang="es-ES_tradnl" altLang="es-ES_tradnl" dirty="0">
                <a:ea typeface="ＭＳ Ｐゴシック" charset="-128"/>
              </a:rPr>
              <a:t>sobre los distintos tipos de diabetes (DM1, DM2, gestacional, MODY, prediabetes), consejos para pacientes y familiares, videos sobre alimentación saludable y dietas donde se incluyen sus productos para conocer cómo cocinarlos y cómo pueden ayudar a enriquecer los menús diarios. Si te registras en su foro podrás compartir experiencias e intercambiar inquietudes sobre la enfermedad. También puedes seguir la actividad de la página en Facebook, Twitter, </a:t>
            </a:r>
            <a:r>
              <a:rPr lang="es-ES_tradnl" altLang="es-ES_tradnl" dirty="0" err="1">
                <a:ea typeface="ＭＳ Ｐゴシック" charset="-128"/>
              </a:rPr>
              <a:t>Youtube</a:t>
            </a:r>
            <a:r>
              <a:rPr lang="es-ES_tradnl" altLang="es-ES_tradnl" dirty="0">
                <a:ea typeface="ＭＳ Ｐゴシック" charset="-128"/>
              </a:rPr>
              <a:t> y Pinterest.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Incluye un registro para profesionales donde acceder a material exclusivo. Se trata de una web muy útil para recomendar a aquellos pacientes que deseen completar sus dietas y variar sus menús diarios con productos específicos.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122</a:t>
            </a:fld>
            <a:endParaRPr lang="es-ES_tradnl" altLang="es-ES_tradnl" sz="1200"/>
          </a:p>
        </p:txBody>
      </p:sp>
    </p:spTree>
    <p:extLst>
      <p:ext uri="{BB962C8B-B14F-4D97-AF65-F5344CB8AC3E}">
        <p14:creationId xmlns:p14="http://schemas.microsoft.com/office/powerpoint/2010/main" val="17322782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Laboratorios Esteve y Calidad Pascual ofrecen, a través de esta plataforma online, una </a:t>
            </a:r>
            <a:r>
              <a:rPr lang="es-ES_tradnl" altLang="es-ES_tradnl" b="1" dirty="0">
                <a:ea typeface="ＭＳ Ｐゴシック" charset="-128"/>
              </a:rPr>
              <a:t>tienda virtual </a:t>
            </a:r>
            <a:r>
              <a:rPr lang="es-ES_tradnl" altLang="es-ES_tradnl" dirty="0">
                <a:ea typeface="ＭＳ Ｐゴシック" charset="-128"/>
              </a:rPr>
              <a:t>donde encontrarás productos alimentarios de la marca </a:t>
            </a:r>
            <a:r>
              <a:rPr lang="es-ES_tradnl" altLang="es-ES_tradnl" dirty="0" err="1">
                <a:ea typeface="ＭＳ Ｐゴシック" charset="-128"/>
              </a:rPr>
              <a:t>Diabalance</a:t>
            </a:r>
            <a:r>
              <a:rPr lang="es-ES_tradnl" altLang="es-ES_tradnl" dirty="0">
                <a:ea typeface="ＭＳ Ｐゴシック" charset="-128"/>
              </a:rPr>
              <a:t>, con menor contenido en hidratos de carbono, que ayudan a controlar la diabetes y hacen mucho más cómodas las dietas de los pacientes con esta patología.</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encontrarás un completo </a:t>
            </a:r>
            <a:r>
              <a:rPr lang="es-ES_tradnl" altLang="es-ES_tradnl" b="1" dirty="0">
                <a:ea typeface="ＭＳ Ｐゴシック" charset="-128"/>
              </a:rPr>
              <a:t>archivo de material informativo </a:t>
            </a:r>
            <a:r>
              <a:rPr lang="es-ES_tradnl" altLang="es-ES_tradnl" dirty="0">
                <a:ea typeface="ＭＳ Ｐゴシック" charset="-128"/>
              </a:rPr>
              <a:t>sobre los distintos tipos de diabetes (DM1, DM2, gestacional, MODY, prediabetes), consejos para pacientes y familiares, videos sobre alimentación saludable y dietas donde se incluyen sus productos para conocer cómo cocinarlos y cómo pueden ayudar a enriquecer los menús diarios. Si te registras en su foro podrás compartir experiencias e intercambiar inquietudes sobre la enfermedad. También puedes seguir la actividad de la página en Facebook, Twitter, </a:t>
            </a:r>
            <a:r>
              <a:rPr lang="es-ES_tradnl" altLang="es-ES_tradnl" dirty="0" err="1">
                <a:ea typeface="ＭＳ Ｐゴシック" charset="-128"/>
              </a:rPr>
              <a:t>Youtube</a:t>
            </a:r>
            <a:r>
              <a:rPr lang="es-ES_tradnl" altLang="es-ES_tradnl" dirty="0">
                <a:ea typeface="ＭＳ Ｐゴシック" charset="-128"/>
              </a:rPr>
              <a:t> y Pinterest.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Incluye un registro para profesionales donde acceder a material exclusivo. Se trata de una web muy útil para recomendar a aquellos pacientes que deseen completar sus dietas y variar sus menús diarios con productos específicos.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123</a:t>
            </a:fld>
            <a:endParaRPr lang="es-ES_tradnl" altLang="es-ES_tradnl" sz="1200"/>
          </a:p>
        </p:txBody>
      </p:sp>
    </p:spTree>
    <p:extLst>
      <p:ext uri="{BB962C8B-B14F-4D97-AF65-F5344CB8AC3E}">
        <p14:creationId xmlns:p14="http://schemas.microsoft.com/office/powerpoint/2010/main" val="4175733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Laboratorios Esteve y Calidad Pascual ofrecen, a través de esta plataforma online, una </a:t>
            </a:r>
            <a:r>
              <a:rPr lang="es-ES_tradnl" altLang="es-ES_tradnl" b="1" dirty="0">
                <a:ea typeface="ＭＳ Ｐゴシック" charset="-128"/>
              </a:rPr>
              <a:t>tienda virtual </a:t>
            </a:r>
            <a:r>
              <a:rPr lang="es-ES_tradnl" altLang="es-ES_tradnl" dirty="0">
                <a:ea typeface="ＭＳ Ｐゴシック" charset="-128"/>
              </a:rPr>
              <a:t>donde encontrarás productos alimentarios de la marca </a:t>
            </a:r>
            <a:r>
              <a:rPr lang="es-ES_tradnl" altLang="es-ES_tradnl" dirty="0" err="1">
                <a:ea typeface="ＭＳ Ｐゴシック" charset="-128"/>
              </a:rPr>
              <a:t>Diabalance</a:t>
            </a:r>
            <a:r>
              <a:rPr lang="es-ES_tradnl" altLang="es-ES_tradnl" dirty="0">
                <a:ea typeface="ＭＳ Ｐゴシック" charset="-128"/>
              </a:rPr>
              <a:t>, con menor contenido en hidratos de carbono, que ayudan a controlar la diabetes y hacen mucho más cómodas las dietas de los pacientes con esta patología.</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encontrarás un completo </a:t>
            </a:r>
            <a:r>
              <a:rPr lang="es-ES_tradnl" altLang="es-ES_tradnl" b="1" dirty="0">
                <a:ea typeface="ＭＳ Ｐゴシック" charset="-128"/>
              </a:rPr>
              <a:t>archivo de material informativo </a:t>
            </a:r>
            <a:r>
              <a:rPr lang="es-ES_tradnl" altLang="es-ES_tradnl" dirty="0">
                <a:ea typeface="ＭＳ Ｐゴシック" charset="-128"/>
              </a:rPr>
              <a:t>sobre los distintos tipos de diabetes (DM1, DM2, gestacional, MODY, prediabetes), consejos para pacientes y familiares, videos sobre alimentación saludable y dietas donde se incluyen sus productos para conocer cómo cocinarlos y cómo pueden ayudar a enriquecer los menús diarios. Si te registras en su foro podrás compartir experiencias e intercambiar inquietudes sobre la enfermedad. También puedes seguir la actividad de la página en Facebook, Twitter, </a:t>
            </a:r>
            <a:r>
              <a:rPr lang="es-ES_tradnl" altLang="es-ES_tradnl" dirty="0" err="1">
                <a:ea typeface="ＭＳ Ｐゴシック" charset="-128"/>
              </a:rPr>
              <a:t>Youtube</a:t>
            </a:r>
            <a:r>
              <a:rPr lang="es-ES_tradnl" altLang="es-ES_tradnl" dirty="0">
                <a:ea typeface="ＭＳ Ｐゴシック" charset="-128"/>
              </a:rPr>
              <a:t> y Pinterest.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Incluye un registro para profesionales donde acceder a material exclusivo. Se trata de una web muy útil para recomendar a aquellos pacientes que deseen completar sus dietas y variar sus menús diarios con productos específicos.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124</a:t>
            </a:fld>
            <a:endParaRPr lang="es-ES_tradnl" altLang="es-ES_tradnl" sz="1200"/>
          </a:p>
        </p:txBody>
      </p:sp>
    </p:spTree>
    <p:extLst>
      <p:ext uri="{BB962C8B-B14F-4D97-AF65-F5344CB8AC3E}">
        <p14:creationId xmlns:p14="http://schemas.microsoft.com/office/powerpoint/2010/main" val="1700223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Actualmente es una de las webs con más contenidos didácticos de calidad para el paciente diabético. Encontrarás abundante material educativo tanto para adultos como para niños, noticias relevantes, enlaces de interés, un completo diccionario sobre diabetes y contenidos sobre tratamientos, nutrición, posibles complicaciones, cómo controlar tu diabetes, bombas de insulina, salud cardiovascular, salud emocional, etc. Todo para estar al día sobre esta patología.</a:t>
            </a:r>
          </a:p>
          <a:p>
            <a:pPr eaLnBrk="1" hangingPunct="1"/>
            <a:r>
              <a:rPr lang="es-ES_tradnl" altLang="es-ES_tradnl" dirty="0">
                <a:ea typeface="ＭＳ Ｐゴシック" charset="-128"/>
              </a:rPr>
              <a:t>Hace casi veinte años que son un referente online en información en diabetes. Destaca su apartado Diabetes para niños, con materiales divertidos con los que el niño aprende sobre la enfermedad a través de cómics, juegos, álbumes de cromos y recomendaciones.</a:t>
            </a:r>
          </a:p>
          <a:p>
            <a:pPr eaLnBrk="1" hangingPunct="1"/>
            <a:r>
              <a:rPr lang="es-ES_tradnl" altLang="es-ES_tradnl" dirty="0">
                <a:ea typeface="ＭＳ Ｐゴシック" charset="-128"/>
              </a:rPr>
              <a:t>También cuenta con distintos foros para contactar con otros diabéticos y con asociaciones de pacientes de tu localidad.  Encontrarás un foro donde podrás realizar tus consultas a un especialista sobre sexualidad, diabetes en la mujer… Y, además, tiene blog </a:t>
            </a:r>
            <a:r>
              <a:rPr lang="es-ES_tradnl" altLang="es-ES_tradnl" dirty="0" err="1">
                <a:ea typeface="ＭＳ Ｐゴシック" charset="-128"/>
              </a:rPr>
              <a:t>propio:saludemocional-clinidiabet.com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En su apartado Educando al Educador encontrarás material interesante (artículos, documentos y presentaciones descargables) sobre complicaciones y aspectos relevantes de la diabetes. </a:t>
            </a:r>
          </a:p>
          <a:p>
            <a:pPr eaLnBrk="1" hangingPunct="1"/>
            <a:r>
              <a:rPr lang="es-ES_tradnl" altLang="es-ES_tradnl" dirty="0">
                <a:ea typeface="ＭＳ Ｐゴシック" charset="-128"/>
              </a:rPr>
              <a:t>Para tu paciente, tanto si es adulto como infantil, esta web es una buena fuente de información fiable sobre la enfermedad. Sobretodo cuenta con material interesante para padres con hijos diabéticos.</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128</a:t>
            </a:fld>
            <a:endParaRPr lang="es-ES_tradnl" altLang="es-ES_tradnl" sz="1200"/>
          </a:p>
        </p:txBody>
      </p:sp>
    </p:spTree>
    <p:extLst>
      <p:ext uri="{BB962C8B-B14F-4D97-AF65-F5344CB8AC3E}">
        <p14:creationId xmlns:p14="http://schemas.microsoft.com/office/powerpoint/2010/main" val="1120861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Actualmente es una de las webs con más contenidos didácticos de calidad para el paciente diabético. Encontrarás abundante material educativo tanto para adultos como para niños, noticias relevantes, enlaces de interés, un completo diccionario sobre diabetes y contenidos sobre tratamientos, nutrición, posibles complicaciones, cómo controlar tu diabetes, bombas de insulina, salud cardiovascular, salud emocional, etc. Todo para estar al día sobre esta patología.</a:t>
            </a:r>
          </a:p>
          <a:p>
            <a:pPr eaLnBrk="1" hangingPunct="1"/>
            <a:r>
              <a:rPr lang="es-ES_tradnl" altLang="es-ES_tradnl" dirty="0">
                <a:ea typeface="ＭＳ Ｐゴシック" charset="-128"/>
              </a:rPr>
              <a:t>Hace casi veinte años que son un referente online en información en diabetes. Destaca su apartado Diabetes para niños, con materiales divertidos con los que el niño aprende sobre la enfermedad a través de cómics, juegos, álbumes de cromos y recomendaciones.</a:t>
            </a:r>
          </a:p>
          <a:p>
            <a:pPr eaLnBrk="1" hangingPunct="1"/>
            <a:r>
              <a:rPr lang="es-ES_tradnl" altLang="es-ES_tradnl" dirty="0">
                <a:ea typeface="ＭＳ Ｐゴシック" charset="-128"/>
              </a:rPr>
              <a:t>También cuenta con distintos foros para contactar con otros diabéticos y con asociaciones de pacientes de tu localidad.  Encontrarás un foro donde podrás realizar tus consultas a un especialista sobre sexualidad, diabetes en la mujer… Y, además, tiene blog </a:t>
            </a:r>
            <a:r>
              <a:rPr lang="es-ES_tradnl" altLang="es-ES_tradnl" dirty="0" err="1">
                <a:ea typeface="ＭＳ Ｐゴシック" charset="-128"/>
              </a:rPr>
              <a:t>propio:saludemocional-clinidiabet.com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En su apartado Educando al Educador encontrarás material interesante (artículos, documentos y presentaciones descargables) sobre complicaciones y aspectos relevantes de la diabetes. </a:t>
            </a:r>
          </a:p>
          <a:p>
            <a:pPr eaLnBrk="1" hangingPunct="1"/>
            <a:r>
              <a:rPr lang="es-ES_tradnl" altLang="es-ES_tradnl" dirty="0">
                <a:ea typeface="ＭＳ Ｐゴシック" charset="-128"/>
              </a:rPr>
              <a:t>Para tu paciente, tanto si es adulto como infantil, esta web es una buena fuente de información fiable sobre la enfermedad. Sobretodo cuenta con material interesante para padres con hijos diabéticos.</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129</a:t>
            </a:fld>
            <a:endParaRPr lang="es-ES_tradnl" altLang="es-ES_tradnl" sz="1200"/>
          </a:p>
        </p:txBody>
      </p:sp>
    </p:spTree>
    <p:extLst>
      <p:ext uri="{BB962C8B-B14F-4D97-AF65-F5344CB8AC3E}">
        <p14:creationId xmlns:p14="http://schemas.microsoft.com/office/powerpoint/2010/main" val="340739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Actualmente es una de las webs con más contenidos didácticos de calidad para el paciente diabético. Encontrarás abundante material educativo tanto para adultos como para niños, noticias relevantes, enlaces de interés, un completo diccionario sobre diabetes y contenidos sobre tratamientos, nutrición, posibles complicaciones, cómo controlar tu diabetes, bombas de insulina, salud cardiovascular, salud emocional, etc. Todo para estar al día sobre esta patología.</a:t>
            </a:r>
          </a:p>
          <a:p>
            <a:pPr eaLnBrk="1" hangingPunct="1"/>
            <a:r>
              <a:rPr lang="es-ES_tradnl" altLang="es-ES_tradnl" dirty="0">
                <a:ea typeface="ＭＳ Ｐゴシック" charset="-128"/>
              </a:rPr>
              <a:t>Hace casi veinte años que son un referente online en información en diabetes. Destaca su apartado Diabetes para niños, con materiales divertidos con los que el niño aprende sobre la enfermedad a través de cómics, juegos, álbumes de cromos y recomendaciones.</a:t>
            </a:r>
          </a:p>
          <a:p>
            <a:pPr eaLnBrk="1" hangingPunct="1"/>
            <a:r>
              <a:rPr lang="es-ES_tradnl" altLang="es-ES_tradnl" dirty="0">
                <a:ea typeface="ＭＳ Ｐゴシック" charset="-128"/>
              </a:rPr>
              <a:t>También cuenta con distintos foros para contactar con otros diabéticos y con asociaciones de pacientes de tu localidad.  Encontrarás un foro donde podrás realizar tus consultas a un especialista sobre sexualidad, diabetes en la mujer… Y, además, tiene blog </a:t>
            </a:r>
            <a:r>
              <a:rPr lang="es-ES_tradnl" altLang="es-ES_tradnl" dirty="0" err="1">
                <a:ea typeface="ＭＳ Ｐゴシック" charset="-128"/>
              </a:rPr>
              <a:t>propio:saludemocional-clinidiabet.com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En su apartado Educando al Educador encontrarás material interesante (artículos, documentos y presentaciones descargables) sobre complicaciones y aspectos relevantes de la diabetes. </a:t>
            </a:r>
          </a:p>
          <a:p>
            <a:pPr eaLnBrk="1" hangingPunct="1"/>
            <a:r>
              <a:rPr lang="es-ES_tradnl" altLang="es-ES_tradnl" dirty="0">
                <a:ea typeface="ＭＳ Ｐゴシック" charset="-128"/>
              </a:rPr>
              <a:t>Para tu paciente, tanto si es adulto como infantil, esta web es una buena fuente de información fiable sobre la enfermedad. Sobretodo cuenta con material interesante para padres con hijos diabéticos.</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130</a:t>
            </a:fld>
            <a:endParaRPr lang="es-ES_tradnl" altLang="es-ES_tradnl" sz="1200"/>
          </a:p>
        </p:txBody>
      </p:sp>
    </p:spTree>
    <p:extLst>
      <p:ext uri="{BB962C8B-B14F-4D97-AF65-F5344CB8AC3E}">
        <p14:creationId xmlns:p14="http://schemas.microsoft.com/office/powerpoint/2010/main" val="902821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Actualmente es una de las webs con más contenidos didácticos de calidad para el paciente diabético. Encontrarás abundante material educativo tanto para adultos como para niños, noticias relevantes, enlaces de interés, un completo diccionario sobre diabetes y contenidos sobre tratamientos, nutrición, posibles complicaciones, cómo controlar tu diabetes, bombas de insulina, salud cardiovascular, salud emocional, etc. Todo para estar al día sobre esta patología.</a:t>
            </a:r>
          </a:p>
          <a:p>
            <a:pPr eaLnBrk="1" hangingPunct="1"/>
            <a:r>
              <a:rPr lang="es-ES_tradnl" altLang="es-ES_tradnl" dirty="0">
                <a:ea typeface="ＭＳ Ｐゴシック" charset="-128"/>
              </a:rPr>
              <a:t>Hace casi veinte años que son un referente online en información en diabetes. Destaca su apartado Diabetes para niños, con materiales divertidos con los que el niño aprende sobre la enfermedad a través de cómics, juegos, álbumes de cromos y recomendaciones.</a:t>
            </a:r>
          </a:p>
          <a:p>
            <a:pPr eaLnBrk="1" hangingPunct="1"/>
            <a:r>
              <a:rPr lang="es-ES_tradnl" altLang="es-ES_tradnl" dirty="0">
                <a:ea typeface="ＭＳ Ｐゴシック" charset="-128"/>
              </a:rPr>
              <a:t>También cuenta con distintos foros para contactar con otros diabéticos y con asociaciones de pacientes de tu localidad.  Encontrarás un foro donde podrás realizar tus consultas a un especialista sobre sexualidad, diabetes en la mujer… Y, además, tiene blog </a:t>
            </a:r>
            <a:r>
              <a:rPr lang="es-ES_tradnl" altLang="es-ES_tradnl" dirty="0" err="1">
                <a:ea typeface="ＭＳ Ｐゴシック" charset="-128"/>
              </a:rPr>
              <a:t>propio:saludemocional-clinidiabet.com</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En su apartado Educando al Educador encontrarás material interesante (artículos, documentos y presentaciones descargables) sobre complicaciones y aspectos relevantes de la diabetes. </a:t>
            </a:r>
          </a:p>
          <a:p>
            <a:pPr eaLnBrk="1" hangingPunct="1"/>
            <a:r>
              <a:rPr lang="es-ES_tradnl" altLang="es-ES_tradnl" dirty="0">
                <a:ea typeface="ＭＳ Ｐゴシック" charset="-128"/>
              </a:rPr>
              <a:t>Para tu paciente, tanto si es adulto como infantil, esta web es una buena fuente de información fiable sobre la enfermedad. Sobretodo cuenta con material interesante para padres con hijos diabéticos.</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131</a:t>
            </a:fld>
            <a:endParaRPr lang="es-ES_tradnl" altLang="es-ES_tradnl" sz="1200"/>
          </a:p>
        </p:txBody>
      </p:sp>
    </p:spTree>
    <p:extLst>
      <p:ext uri="{BB962C8B-B14F-4D97-AF65-F5344CB8AC3E}">
        <p14:creationId xmlns:p14="http://schemas.microsoft.com/office/powerpoint/2010/main" val="1865904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Página de la principal organización benéfica de diabetes del Reino Unido, completa, fiable y 100% en inglés. Está destinada a todos los perfiles de diabéticos, desde los nuevos diagnosticados hasta aquellos que buscan información sobre otros tipos de diabetes con menor incidencia, como la diabetes </a:t>
            </a:r>
            <a:r>
              <a:rPr lang="es-ES_tradnl" sz="1200" kern="1200" dirty="0" err="1">
                <a:solidFill>
                  <a:schemeClr val="tx1"/>
                </a:solidFill>
                <a:latin typeface="+mn-lt"/>
                <a:ea typeface="ＭＳ Ｐゴシック" charset="0"/>
                <a:cs typeface="ＭＳ Ｐゴシック" charset="0"/>
              </a:rPr>
              <a:t>mody</a:t>
            </a:r>
            <a:r>
              <a:rPr lang="es-ES_tradnl" sz="1200" kern="1200" dirty="0">
                <a:solidFill>
                  <a:schemeClr val="tx1"/>
                </a:solidFill>
                <a:latin typeface="+mn-lt"/>
                <a:ea typeface="ＭＳ Ｐゴシック" charset="0"/>
                <a:cs typeface="ＭＳ Ｐゴシック" charset="0"/>
              </a:rPr>
              <a:t>, la diabetes neonatal o síndromes como el </a:t>
            </a:r>
            <a:r>
              <a:rPr lang="es-ES_tradnl" sz="1200" kern="1200" dirty="0" err="1">
                <a:solidFill>
                  <a:schemeClr val="tx1"/>
                </a:solidFill>
                <a:latin typeface="+mn-lt"/>
                <a:ea typeface="ＭＳ Ｐゴシック" charset="0"/>
                <a:cs typeface="ＭＳ Ｐゴシック" charset="0"/>
              </a:rPr>
              <a:t>Aström</a:t>
            </a:r>
            <a:r>
              <a:rPr lang="es-ES_tradnl" sz="1200" kern="1200" dirty="0">
                <a:solidFill>
                  <a:schemeClr val="tx1"/>
                </a:solidFill>
                <a:latin typeface="+mn-lt"/>
                <a:ea typeface="ＭＳ Ｐゴシック" charset="0"/>
                <a:cs typeface="ＭＳ Ｐゴシック" charset="0"/>
              </a:rPr>
              <a:t> o </a:t>
            </a:r>
            <a:r>
              <a:rPr lang="es-ES_tradnl" sz="1200" kern="1200" dirty="0" err="1">
                <a:solidFill>
                  <a:schemeClr val="tx1"/>
                </a:solidFill>
                <a:latin typeface="+mn-lt"/>
                <a:ea typeface="ＭＳ Ｐゴシック" charset="0"/>
                <a:cs typeface="ＭＳ Ｐゴシック" charset="0"/>
              </a:rPr>
              <a:t>Wolfram</a:t>
            </a:r>
            <a:r>
              <a:rPr lang="es-ES_tradnl" sz="1200" kern="1200" dirty="0">
                <a:solidFill>
                  <a:schemeClr val="tx1"/>
                </a:solidFill>
                <a:latin typeface="+mn-lt"/>
                <a:ea typeface="ＭＳ Ｐゴシック" charset="0"/>
                <a:cs typeface="ＭＳ Ｐゴシック" charset="0"/>
              </a:rPr>
              <a:t>.</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Entre sus contenidos y material audiovisual podrás acceder a la sección de mitos y preguntas frecuentes en la que podrás aclarar todas tus dudas y preocupaciones sobre tu enfermedad y podrás conocer, entender y calcular el riesgo que tienes de padecer diabetes tipo 2 mediante un sencillo test. También podrás volver a disfrutar de la comida con sus recetas adaptadas a cada tipo de diabetes y saber que debes o no debes comer.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Esta página también tiene en cuenta a otros públicos interesados en su patología como los niños, adolescentes o personas mayores y les ofrece contenidos y recursos con vocabulario e interfaz adaptadas a sus edades. También podrás encontrar material de soporte para usar en las escuelas, información para padres, profesores y niños e historias reales para ayudarte a sentirte más identificado con tu enfermedad.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Diabetes UK te permite estar a la última sobre las noticias y novedades en investigación relacionadas con el mundo de la diabetes y te anima a formar parte de su comunidad online para chatear, encontrar apoyo o debatir con otros usuarios en un entorno seguro.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Podrás acceder a su foro de apoyo a la diabetes, consultar su blog (https://</a:t>
            </a:r>
            <a:r>
              <a:rPr lang="es-ES_tradnl" sz="1200" kern="1200" dirty="0" err="1">
                <a:solidFill>
                  <a:schemeClr val="tx1"/>
                </a:solidFill>
                <a:latin typeface="+mn-lt"/>
                <a:ea typeface="ＭＳ Ｐゴシック" charset="0"/>
                <a:cs typeface="ＭＳ Ｐゴシック" charset="0"/>
              </a:rPr>
              <a:t>blogs.diabetes.org.uk</a:t>
            </a:r>
            <a:r>
              <a:rPr lang="es-ES_tradnl" sz="1200" kern="1200" dirty="0">
                <a:solidFill>
                  <a:schemeClr val="tx1"/>
                </a:solidFill>
                <a:latin typeface="+mn-lt"/>
                <a:ea typeface="ＭＳ Ｐゴシック" charset="0"/>
                <a:cs typeface="ＭＳ Ｐゴシック" charset="0"/>
              </a:rPr>
              <a:t>), visitar su canal YouTube o seguir su actividad en Facebook y Twitter. Además, te ofrece una Tienda Online en la que podrás adquirir libros y artículos útiles para controlar tu diabetes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132</a:t>
            </a:fld>
            <a:endParaRPr lang="es-ES_tradnl" altLang="es-ES_tradnl"/>
          </a:p>
        </p:txBody>
      </p:sp>
    </p:spTree>
    <p:extLst>
      <p:ext uri="{BB962C8B-B14F-4D97-AF65-F5344CB8AC3E}">
        <p14:creationId xmlns:p14="http://schemas.microsoft.com/office/powerpoint/2010/main" val="171164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Página de la principal organización benéfica de diabetes del Reino Unido, completa, fiable y 100% en inglés. Está destinada a todos los perfiles de diabéticos, desde los nuevos diagnosticados hasta aquellos que buscan información sobre otros tipos de diabetes con menor incidencia, como la diabetes </a:t>
            </a:r>
            <a:r>
              <a:rPr lang="es-ES_tradnl" sz="1200" kern="1200" dirty="0" err="1">
                <a:solidFill>
                  <a:schemeClr val="tx1"/>
                </a:solidFill>
                <a:latin typeface="+mn-lt"/>
                <a:ea typeface="ＭＳ Ｐゴシック" charset="0"/>
                <a:cs typeface="ＭＳ Ｐゴシック" charset="0"/>
              </a:rPr>
              <a:t>mody</a:t>
            </a:r>
            <a:r>
              <a:rPr lang="es-ES_tradnl" sz="1200" kern="1200" dirty="0">
                <a:solidFill>
                  <a:schemeClr val="tx1"/>
                </a:solidFill>
                <a:latin typeface="+mn-lt"/>
                <a:ea typeface="ＭＳ Ｐゴシック" charset="0"/>
                <a:cs typeface="ＭＳ Ｐゴシック" charset="0"/>
              </a:rPr>
              <a:t>, la diabetes neonatal o síndromes como el </a:t>
            </a:r>
            <a:r>
              <a:rPr lang="es-ES_tradnl" sz="1200" kern="1200" dirty="0" err="1">
                <a:solidFill>
                  <a:schemeClr val="tx1"/>
                </a:solidFill>
                <a:latin typeface="+mn-lt"/>
                <a:ea typeface="ＭＳ Ｐゴシック" charset="0"/>
                <a:cs typeface="ＭＳ Ｐゴシック" charset="0"/>
              </a:rPr>
              <a:t>Aström</a:t>
            </a:r>
            <a:r>
              <a:rPr lang="es-ES_tradnl" sz="1200" kern="1200" dirty="0">
                <a:solidFill>
                  <a:schemeClr val="tx1"/>
                </a:solidFill>
                <a:latin typeface="+mn-lt"/>
                <a:ea typeface="ＭＳ Ｐゴシック" charset="0"/>
                <a:cs typeface="ＭＳ Ｐゴシック" charset="0"/>
              </a:rPr>
              <a:t> o </a:t>
            </a:r>
            <a:r>
              <a:rPr lang="es-ES_tradnl" sz="1200" kern="1200" dirty="0" err="1">
                <a:solidFill>
                  <a:schemeClr val="tx1"/>
                </a:solidFill>
                <a:latin typeface="+mn-lt"/>
                <a:ea typeface="ＭＳ Ｐゴシック" charset="0"/>
                <a:cs typeface="ＭＳ Ｐゴシック" charset="0"/>
              </a:rPr>
              <a:t>Wolfram</a:t>
            </a:r>
            <a:r>
              <a:rPr lang="es-ES_tradnl" sz="1200" kern="1200" dirty="0">
                <a:solidFill>
                  <a:schemeClr val="tx1"/>
                </a:solidFill>
                <a:latin typeface="+mn-lt"/>
                <a:ea typeface="ＭＳ Ｐゴシック" charset="0"/>
                <a:cs typeface="ＭＳ Ｐゴシック" charset="0"/>
              </a:rPr>
              <a:t>.</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Entre sus contenidos y material audiovisual podrás acceder a la sección de mitos y preguntas frecuentes en la que podrás aclarar todas tus dudas y preocupaciones sobre tu enfermedad y podrás conocer, entender y calcular el riesgo que tienes de padecer diabetes tipo 2 mediante un sencillo test. También podrás volver a disfrutar de la comida con sus recetas adaptadas a cada tipo de diabetes y saber que debes o no debes comer.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Esta página también tiene en cuenta a otros públicos interesados en su patología como los niños, adolescentes o personas mayores y les ofrece contenidos y recursos con vocabulario e interfaz adaptadas a sus edades. También podrás encontrar material de soporte para usar en las escuelas, información para padres, profesores y niños e historias reales para ayudarte a sentirte más identificado con tu enfermedad.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Diabetes UK te permite estar a la última sobre las noticias y novedades en investigación relacionadas con el mundo de la diabetes y te anima a formar parte de su comunidad online para chatear, encontrar apoyo o debatir con otros usuarios en un entorno seguro.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Podrás acceder a su foro de apoyo a la diabetes, consultar su blog (https://</a:t>
            </a:r>
            <a:r>
              <a:rPr lang="es-ES_tradnl" sz="1200" kern="1200" dirty="0" err="1">
                <a:solidFill>
                  <a:schemeClr val="tx1"/>
                </a:solidFill>
                <a:latin typeface="+mn-lt"/>
                <a:ea typeface="ＭＳ Ｐゴシック" charset="0"/>
                <a:cs typeface="ＭＳ Ｐゴシック" charset="0"/>
              </a:rPr>
              <a:t>blogs.diabetes.org.uk</a:t>
            </a:r>
            <a:r>
              <a:rPr lang="es-ES_tradnl" sz="1200" kern="1200" dirty="0">
                <a:solidFill>
                  <a:schemeClr val="tx1"/>
                </a:solidFill>
                <a:latin typeface="+mn-lt"/>
                <a:ea typeface="ＭＳ Ｐゴシック" charset="0"/>
                <a:cs typeface="ＭＳ Ｐゴシック" charset="0"/>
              </a:rPr>
              <a:t>), visitar su canal YouTube o seguir su actividad en Facebook y Twitter. Además, te ofrece una Tienda Online en la que podrás adquirir libros y artículos útiles para controlar tu diabetes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133</a:t>
            </a:fld>
            <a:endParaRPr lang="es-ES_tradnl" altLang="es-ES_tradnl"/>
          </a:p>
        </p:txBody>
      </p:sp>
    </p:spTree>
    <p:extLst>
      <p:ext uri="{BB962C8B-B14F-4D97-AF65-F5344CB8AC3E}">
        <p14:creationId xmlns:p14="http://schemas.microsoft.com/office/powerpoint/2010/main" val="108189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n-US">
              <a:ea typeface="ＭＳ Ｐゴシック" charset="-128"/>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99FA45A-A233-F843-8D0F-54A34237B46F}" type="slidenum">
              <a:rPr lang="es-ES_tradnl" altLang="en-US" sz="1200"/>
              <a:pPr eaLnBrk="1" hangingPunct="1"/>
              <a:t>71</a:t>
            </a:fld>
            <a:endParaRPr lang="es-ES_tradnl" altLang="en-US" sz="1200"/>
          </a:p>
        </p:txBody>
      </p:sp>
    </p:spTree>
    <p:extLst>
      <p:ext uri="{BB962C8B-B14F-4D97-AF65-F5344CB8AC3E}">
        <p14:creationId xmlns:p14="http://schemas.microsoft.com/office/powerpoint/2010/main" val="1636598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Página de la principal organización benéfica de diabetes del Reino Unido, completa, fiable y 100% en inglés. Está destinada a todos los perfiles de diabéticos, desde los nuevos diagnosticados hasta aquellos que buscan información sobre otros tipos de diabetes con menor incidencia, como la diabetes </a:t>
            </a:r>
            <a:r>
              <a:rPr lang="es-ES_tradnl" sz="1200" kern="1200" dirty="0" err="1">
                <a:solidFill>
                  <a:schemeClr val="tx1"/>
                </a:solidFill>
                <a:latin typeface="+mn-lt"/>
                <a:ea typeface="ＭＳ Ｐゴシック" charset="0"/>
                <a:cs typeface="ＭＳ Ｐゴシック" charset="0"/>
              </a:rPr>
              <a:t>mody</a:t>
            </a:r>
            <a:r>
              <a:rPr lang="es-ES_tradnl" sz="1200" kern="1200" dirty="0">
                <a:solidFill>
                  <a:schemeClr val="tx1"/>
                </a:solidFill>
                <a:latin typeface="+mn-lt"/>
                <a:ea typeface="ＭＳ Ｐゴシック" charset="0"/>
                <a:cs typeface="ＭＳ Ｐゴシック" charset="0"/>
              </a:rPr>
              <a:t>, la diabetes neonatal o síndromes como el </a:t>
            </a:r>
            <a:r>
              <a:rPr lang="es-ES_tradnl" sz="1200" kern="1200" dirty="0" err="1">
                <a:solidFill>
                  <a:schemeClr val="tx1"/>
                </a:solidFill>
                <a:latin typeface="+mn-lt"/>
                <a:ea typeface="ＭＳ Ｐゴシック" charset="0"/>
                <a:cs typeface="ＭＳ Ｐゴシック" charset="0"/>
              </a:rPr>
              <a:t>Aström</a:t>
            </a:r>
            <a:r>
              <a:rPr lang="es-ES_tradnl" sz="1200" kern="1200" dirty="0">
                <a:solidFill>
                  <a:schemeClr val="tx1"/>
                </a:solidFill>
                <a:latin typeface="+mn-lt"/>
                <a:ea typeface="ＭＳ Ｐゴシック" charset="0"/>
                <a:cs typeface="ＭＳ Ｐゴシック" charset="0"/>
              </a:rPr>
              <a:t> o </a:t>
            </a:r>
            <a:r>
              <a:rPr lang="es-ES_tradnl" sz="1200" kern="1200" dirty="0" err="1">
                <a:solidFill>
                  <a:schemeClr val="tx1"/>
                </a:solidFill>
                <a:latin typeface="+mn-lt"/>
                <a:ea typeface="ＭＳ Ｐゴシック" charset="0"/>
                <a:cs typeface="ＭＳ Ｐゴシック" charset="0"/>
              </a:rPr>
              <a:t>Wolfram</a:t>
            </a:r>
            <a:r>
              <a:rPr lang="es-ES_tradnl" sz="1200" kern="1200" dirty="0">
                <a:solidFill>
                  <a:schemeClr val="tx1"/>
                </a:solidFill>
                <a:latin typeface="+mn-lt"/>
                <a:ea typeface="ＭＳ Ｐゴシック" charset="0"/>
                <a:cs typeface="ＭＳ Ｐゴシック" charset="0"/>
              </a:rPr>
              <a:t>.</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Entre sus contenidos y material audiovisual podrás acceder a la sección de mitos y preguntas frecuentes en la que podrás aclarar todas tus dudas y preocupaciones sobre tu enfermedad y podrás conocer, entender y calcular el riesgo que tienes de padecer diabetes tipo 2 mediante un sencillo test. También podrás volver a disfrutar de la comida con sus recetas adaptadas a cada tipo de diabetes y saber que debes o no debes comer.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Esta página también tiene en cuenta a otros públicos interesados en su patología como los niños, adolescentes o personas mayores y les ofrece contenidos y recursos con vocabulario e interfaz adaptadas a sus edades. También podrás encontrar material de soporte para usar en las escuelas, información para padres, profesores y niños e historias reales para ayudarte a sentirte más identificado con tu enfermedad.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Diabetes UK te permite estar a la última sobre las noticias y novedades en investigación relacionadas con el mundo de la diabetes y te anima a formar parte de su comunidad online para chatear, encontrar apoyo o debatir con otros usuarios en un entorno seguro.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Podrás acceder a su foro de apoyo a la diabetes, consultar su blog (https://</a:t>
            </a:r>
            <a:r>
              <a:rPr lang="es-ES_tradnl" sz="1200" kern="1200" dirty="0" err="1">
                <a:solidFill>
                  <a:schemeClr val="tx1"/>
                </a:solidFill>
                <a:latin typeface="+mn-lt"/>
                <a:ea typeface="ＭＳ Ｐゴシック" charset="0"/>
                <a:cs typeface="ＭＳ Ｐゴシック" charset="0"/>
              </a:rPr>
              <a:t>blogs.diabetes.org.uk</a:t>
            </a:r>
            <a:r>
              <a:rPr lang="es-ES_tradnl" sz="1200" kern="1200" dirty="0">
                <a:solidFill>
                  <a:schemeClr val="tx1"/>
                </a:solidFill>
                <a:latin typeface="+mn-lt"/>
                <a:ea typeface="ＭＳ Ｐゴシック" charset="0"/>
                <a:cs typeface="ＭＳ Ｐゴシック" charset="0"/>
              </a:rPr>
              <a:t>), visitar su canal YouTube o seguir su actividad en Facebook y Twitter. Además, te ofrece una Tienda Online en la que podrás adquirir libros y artículos útiles para controlar tu diabetes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134</a:t>
            </a:fld>
            <a:endParaRPr lang="es-ES_tradnl" altLang="es-ES_tradnl"/>
          </a:p>
        </p:txBody>
      </p:sp>
    </p:spTree>
    <p:extLst>
      <p:ext uri="{BB962C8B-B14F-4D97-AF65-F5344CB8AC3E}">
        <p14:creationId xmlns:p14="http://schemas.microsoft.com/office/powerpoint/2010/main" val="1988527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Página de la principal organización benéfica de diabetes del Reino Unido, completa, fiable y 100% en inglés. Está destinada a todos los perfiles de diabéticos, desde los nuevos diagnosticados hasta aquellos que buscan información sobre otros tipos de diabetes con menor incidencia, como la diabetes </a:t>
            </a:r>
            <a:r>
              <a:rPr lang="es-ES_tradnl" sz="1200" kern="1200" dirty="0" err="1">
                <a:solidFill>
                  <a:schemeClr val="tx1"/>
                </a:solidFill>
                <a:latin typeface="+mn-lt"/>
                <a:ea typeface="ＭＳ Ｐゴシック" charset="0"/>
                <a:cs typeface="ＭＳ Ｐゴシック" charset="0"/>
              </a:rPr>
              <a:t>mody</a:t>
            </a:r>
            <a:r>
              <a:rPr lang="es-ES_tradnl" sz="1200" kern="1200" dirty="0">
                <a:solidFill>
                  <a:schemeClr val="tx1"/>
                </a:solidFill>
                <a:latin typeface="+mn-lt"/>
                <a:ea typeface="ＭＳ Ｐゴシック" charset="0"/>
                <a:cs typeface="ＭＳ Ｐゴシック" charset="0"/>
              </a:rPr>
              <a:t>, la diabetes neonatal o síndromes como el </a:t>
            </a:r>
            <a:r>
              <a:rPr lang="es-ES_tradnl" sz="1200" kern="1200" dirty="0" err="1">
                <a:solidFill>
                  <a:schemeClr val="tx1"/>
                </a:solidFill>
                <a:latin typeface="+mn-lt"/>
                <a:ea typeface="ＭＳ Ｐゴシック" charset="0"/>
                <a:cs typeface="ＭＳ Ｐゴシック" charset="0"/>
              </a:rPr>
              <a:t>Aström</a:t>
            </a:r>
            <a:r>
              <a:rPr lang="es-ES_tradnl" sz="1200" kern="1200" dirty="0">
                <a:solidFill>
                  <a:schemeClr val="tx1"/>
                </a:solidFill>
                <a:latin typeface="+mn-lt"/>
                <a:ea typeface="ＭＳ Ｐゴシック" charset="0"/>
                <a:cs typeface="ＭＳ Ｐゴシック" charset="0"/>
              </a:rPr>
              <a:t> o </a:t>
            </a:r>
            <a:r>
              <a:rPr lang="es-ES_tradnl" sz="1200" kern="1200" dirty="0" err="1">
                <a:solidFill>
                  <a:schemeClr val="tx1"/>
                </a:solidFill>
                <a:latin typeface="+mn-lt"/>
                <a:ea typeface="ＭＳ Ｐゴシック" charset="0"/>
                <a:cs typeface="ＭＳ Ｐゴシック" charset="0"/>
              </a:rPr>
              <a:t>Wolfram</a:t>
            </a:r>
            <a:r>
              <a:rPr lang="es-ES_tradnl" sz="1200" kern="1200" dirty="0">
                <a:solidFill>
                  <a:schemeClr val="tx1"/>
                </a:solidFill>
                <a:latin typeface="+mn-lt"/>
                <a:ea typeface="ＭＳ Ｐゴシック" charset="0"/>
                <a:cs typeface="ＭＳ Ｐゴシック" charset="0"/>
              </a:rPr>
              <a:t>.</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Entre sus contenidos y material audiovisual podrás acceder a la sección de mitos y preguntas frecuentes en la que podrás aclarar todas tus dudas y preocupaciones sobre tu enfermedad y podrás conocer, entender y calcular el riesgo que tienes de padecer diabetes tipo 2 mediante un sencillo test. También podrás volver a disfrutar de la comida con sus recetas adaptadas a cada tipo de diabetes y saber que debes o no debes comer.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Esta página también tiene en cuenta a otros públicos interesados en su patología como los niños, adolescentes o personas mayores y les ofrece contenidos y recursos con vocabulario e interfaz adaptadas a sus edades. También podrás encontrar material de soporte para usar en las escuelas, información para padres, profesores y niños e historias reales para ayudarte a sentirte más identificado con tu enfermedad.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Diabetes UK te permite estar a la última sobre las noticias y novedades en investigación relacionadas con el mundo de la diabetes y te anima a formar parte de su comunidad online para chatear, encontrar apoyo o debatir con otros usuarios en un entorno seguro.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Podrás acceder a su foro de apoyo a la diabetes, consultar su blog (https://</a:t>
            </a:r>
            <a:r>
              <a:rPr lang="es-ES_tradnl" sz="1200" kern="1200" dirty="0" err="1">
                <a:solidFill>
                  <a:schemeClr val="tx1"/>
                </a:solidFill>
                <a:latin typeface="+mn-lt"/>
                <a:ea typeface="ＭＳ Ｐゴシック" charset="0"/>
                <a:cs typeface="ＭＳ Ｐゴシック" charset="0"/>
              </a:rPr>
              <a:t>blogs.diabetes.org.uk</a:t>
            </a:r>
            <a:r>
              <a:rPr lang="es-ES_tradnl" sz="1200" kern="1200" dirty="0">
                <a:solidFill>
                  <a:schemeClr val="tx1"/>
                </a:solidFill>
                <a:latin typeface="+mn-lt"/>
                <a:ea typeface="ＭＳ Ｐゴシック" charset="0"/>
                <a:cs typeface="ＭＳ Ｐゴシック" charset="0"/>
              </a:rPr>
              <a:t>), visitar su canal YouTube o seguir su actividad en Facebook y Twitter. Además, te ofrece una Tienda Online en la que podrás adquirir libros y artículos útiles para controlar tu diabetes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135</a:t>
            </a:fld>
            <a:endParaRPr lang="es-ES_tradnl" altLang="es-ES_tradnl"/>
          </a:p>
        </p:txBody>
      </p:sp>
    </p:spTree>
    <p:extLst>
      <p:ext uri="{BB962C8B-B14F-4D97-AF65-F5344CB8AC3E}">
        <p14:creationId xmlns:p14="http://schemas.microsoft.com/office/powerpoint/2010/main" val="14942022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Health</a:t>
            </a:r>
            <a:r>
              <a:rPr lang="es-ES_tradnl" sz="1200" kern="1200" dirty="0">
                <a:solidFill>
                  <a:schemeClr val="tx1"/>
                </a:solidFill>
                <a:latin typeface="+mn-lt"/>
                <a:ea typeface="ＭＳ Ｐゴシック" charset="0"/>
                <a:cs typeface="ＭＳ Ｐゴシック" charset="0"/>
              </a:rPr>
              <a:t> es uno de los portales más visitados, con casi 1 millón de visitas al día, para obtener información acerca de la salud, comportamiento y desarrollo de los niños desde el nacimiento hasta la adolescencia. Pero lo que hace especial a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Health</a:t>
            </a:r>
            <a:r>
              <a:rPr lang="es-ES_tradnl" sz="1200" kern="1200" dirty="0">
                <a:solidFill>
                  <a:schemeClr val="tx1"/>
                </a:solidFill>
                <a:latin typeface="+mn-lt"/>
                <a:ea typeface="ＭＳ Ｐゴシック" charset="0"/>
                <a:cs typeface="ＭＳ Ｐゴシック" charset="0"/>
              </a:rPr>
              <a:t> es que es realmente son cuatro sitios web en uno, con secciones especialmente adaptadas para padres, niños, adolescentes y para educadores. Este portal proporciona información sobre un amplia gama de problemas físicos, emocionales y de comportamiento que afectan a niños y adolescentes, entre ellos la diabetes.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este portal en particular "</a:t>
            </a:r>
            <a:r>
              <a:rPr lang="es-ES_tradnl" sz="1200" kern="1200" dirty="0" err="1">
                <a:solidFill>
                  <a:schemeClr val="tx1"/>
                </a:solidFill>
                <a:latin typeface="+mn-lt"/>
                <a:ea typeface="ＭＳ Ｐゴシック" charset="0"/>
                <a:cs typeface="ＭＳ Ｐゴシック" charset="0"/>
              </a:rPr>
              <a:t>For</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dedicado especialmente a niños, podréis encontrar información médica compleja sobre diabetes en un lenguaje sencillo que los mas pequeños podrán entender y utilizar. Cuentan con artículos, animaciones, juegos y otros contenidos que pasan por la revisión médica rigurosa de pediatras y otros expertos médicos que realizan revisiones médicas periódicas para que la información esté siempre actualizada.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Aunque la página sea inglesa, en la sección </a:t>
            </a:r>
            <a:r>
              <a:rPr lang="es-ES_tradnl" sz="1200" kern="1200" dirty="0" err="1">
                <a:solidFill>
                  <a:schemeClr val="tx1"/>
                </a:solidFill>
                <a:latin typeface="+mn-lt"/>
                <a:ea typeface="ＭＳ Ｐゴシック" charset="0"/>
                <a:cs typeface="ＭＳ Ｐゴシック" charset="0"/>
              </a:rPr>
              <a:t>For</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tendrás la oportunidad de acceder a su "Centro de Diabetes" con información y material audiovisual sobre qué es la diabetes, medicamentos y control, nutrición o consejos sobre cómo convivir con la enfermedad, completamente en Español. También cuenta con un diccionario con términos relacionados con la diabetes, explicados de manera muy sencilla, y videos con historias personales de otros niños con diabetes, que ayudarán a los más pequeños a sentirse identificados.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136</a:t>
            </a:fld>
            <a:endParaRPr lang="es-ES_tradnl" altLang="es-ES_tradnl"/>
          </a:p>
        </p:txBody>
      </p:sp>
    </p:spTree>
    <p:extLst>
      <p:ext uri="{BB962C8B-B14F-4D97-AF65-F5344CB8AC3E}">
        <p14:creationId xmlns:p14="http://schemas.microsoft.com/office/powerpoint/2010/main" val="7935395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Health</a:t>
            </a:r>
            <a:r>
              <a:rPr lang="es-ES_tradnl" sz="1200" kern="1200" dirty="0">
                <a:solidFill>
                  <a:schemeClr val="tx1"/>
                </a:solidFill>
                <a:latin typeface="+mn-lt"/>
                <a:ea typeface="ＭＳ Ｐゴシック" charset="0"/>
                <a:cs typeface="ＭＳ Ｐゴシック" charset="0"/>
              </a:rPr>
              <a:t> es uno de los portales más visitados, con casi 1 millón de visitas al día, para obtener información acerca de la salud, comportamiento y desarrollo de los niños desde el nacimiento hasta la adolescencia. Pero lo que hace especial a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Health</a:t>
            </a:r>
            <a:r>
              <a:rPr lang="es-ES_tradnl" sz="1200" kern="1200" dirty="0">
                <a:solidFill>
                  <a:schemeClr val="tx1"/>
                </a:solidFill>
                <a:latin typeface="+mn-lt"/>
                <a:ea typeface="ＭＳ Ｐゴシック" charset="0"/>
                <a:cs typeface="ＭＳ Ｐゴシック" charset="0"/>
              </a:rPr>
              <a:t> es que es realmente son cuatro sitios web en uno, con secciones especialmente adaptadas para padres, niños, adolescentes y para educadores. Este portal proporciona información sobre un amplia gama de problemas físicos, emocionales y de comportamiento que afectan a niños y adolescentes, entre ellos la diabetes.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este portal en particular "</a:t>
            </a:r>
            <a:r>
              <a:rPr lang="es-ES_tradnl" sz="1200" kern="1200" dirty="0" err="1">
                <a:solidFill>
                  <a:schemeClr val="tx1"/>
                </a:solidFill>
                <a:latin typeface="+mn-lt"/>
                <a:ea typeface="ＭＳ Ｐゴシック" charset="0"/>
                <a:cs typeface="ＭＳ Ｐゴシック" charset="0"/>
              </a:rPr>
              <a:t>For</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dedicado especialmente a niños, podréis encontrar información médica compleja sobre diabetes en un lenguaje sencillo que los mas pequeños podrán entender y utilizar. Cuentan con artículos, animaciones, juegos y otros contenidos que pasan por la revisión médica rigurosa de pediatras y otros expertos médicos que realizan revisiones médicas periódicas para que la información esté siempre actualizada.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Aunque la página sea inglesa, en la sección </a:t>
            </a:r>
            <a:r>
              <a:rPr lang="es-ES_tradnl" sz="1200" kern="1200" dirty="0" err="1">
                <a:solidFill>
                  <a:schemeClr val="tx1"/>
                </a:solidFill>
                <a:latin typeface="+mn-lt"/>
                <a:ea typeface="ＭＳ Ｐゴシック" charset="0"/>
                <a:cs typeface="ＭＳ Ｐゴシック" charset="0"/>
              </a:rPr>
              <a:t>For</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tendrás la oportunidad de acceder a su "Centro de Diabetes" con información y material audiovisual sobre qué es la diabetes, medicamentos y control, nutrición o consejos sobre cómo convivir con la enfermedad, completamente en Español. También cuenta con un diccionario con términos relacionados con la diabetes, explicados de manera muy sencilla, y videos con historias personales de otros niños con diabetes, que ayudarán a los más pequeños a sentirse identificados.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137</a:t>
            </a:fld>
            <a:endParaRPr lang="es-ES_tradnl" altLang="es-ES_tradnl"/>
          </a:p>
        </p:txBody>
      </p:sp>
    </p:spTree>
    <p:extLst>
      <p:ext uri="{BB962C8B-B14F-4D97-AF65-F5344CB8AC3E}">
        <p14:creationId xmlns:p14="http://schemas.microsoft.com/office/powerpoint/2010/main" val="14541025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Health</a:t>
            </a:r>
            <a:r>
              <a:rPr lang="es-ES_tradnl" sz="1200" kern="1200" dirty="0">
                <a:solidFill>
                  <a:schemeClr val="tx1"/>
                </a:solidFill>
                <a:latin typeface="+mn-lt"/>
                <a:ea typeface="ＭＳ Ｐゴシック" charset="0"/>
                <a:cs typeface="ＭＳ Ｐゴシック" charset="0"/>
              </a:rPr>
              <a:t> es uno de los portales más visitados, con casi 1 millón de visitas al día, para obtener información acerca de la salud, comportamiento y desarrollo de los niños desde el nacimiento hasta la adolescencia. Pero lo que hace especial a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Health</a:t>
            </a:r>
            <a:r>
              <a:rPr lang="es-ES_tradnl" sz="1200" kern="1200" dirty="0">
                <a:solidFill>
                  <a:schemeClr val="tx1"/>
                </a:solidFill>
                <a:latin typeface="+mn-lt"/>
                <a:ea typeface="ＭＳ Ｐゴシック" charset="0"/>
                <a:cs typeface="ＭＳ Ｐゴシック" charset="0"/>
              </a:rPr>
              <a:t> es que es realmente son cuatro sitios web en uno, con secciones especialmente adaptadas para padres, niños, adolescentes y para educadores. Este portal proporciona información sobre un amplia gama de problemas físicos, emocionales y de comportamiento que afectan a niños y adolescentes, entre ellos la diabetes. </a:t>
            </a:r>
          </a:p>
          <a:p>
            <a:endParaRPr lang="es-ES_tradnl" sz="1200" kern="1200" dirty="0">
              <a:solidFill>
                <a:schemeClr val="tx1"/>
              </a:solidFill>
              <a:latin typeface="+mn-lt"/>
              <a:ea typeface="ＭＳ Ｐゴシック" charset="0"/>
              <a:cs typeface="ＭＳ Ｐゴシック" charset="0"/>
            </a:endParaRP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este portal en particular "</a:t>
            </a:r>
            <a:r>
              <a:rPr lang="es-ES_tradnl" sz="1200" kern="1200" dirty="0" err="1">
                <a:solidFill>
                  <a:schemeClr val="tx1"/>
                </a:solidFill>
                <a:latin typeface="+mn-lt"/>
                <a:ea typeface="ＭＳ Ｐゴシック" charset="0"/>
                <a:cs typeface="ＭＳ Ｐゴシック" charset="0"/>
              </a:rPr>
              <a:t>For</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dedicado especialmente a niños, podréis encontrar información médica compleja sobre diabetes en un lenguaje sencillo que los mas pequeños podrán entender y utilizar. Cuentan con artículos, animaciones, juegos y otros contenidos que pasan por la revisión médica rigurosa de pediatras y otros expertos médicos que realizan revisiones médicas periódicas para que la información esté siempre actualizada.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Aunque la página sea inglesa, en la sección </a:t>
            </a:r>
            <a:r>
              <a:rPr lang="es-ES_tradnl" sz="1200" kern="1200" dirty="0" err="1">
                <a:solidFill>
                  <a:schemeClr val="tx1"/>
                </a:solidFill>
                <a:latin typeface="+mn-lt"/>
                <a:ea typeface="ＭＳ Ｐゴシック" charset="0"/>
                <a:cs typeface="ＭＳ Ｐゴシック" charset="0"/>
              </a:rPr>
              <a:t>For</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Kids</a:t>
            </a:r>
            <a:r>
              <a:rPr lang="es-ES_tradnl" sz="1200" kern="1200" dirty="0">
                <a:solidFill>
                  <a:schemeClr val="tx1"/>
                </a:solidFill>
                <a:latin typeface="+mn-lt"/>
                <a:ea typeface="ＭＳ Ｐゴシック" charset="0"/>
                <a:cs typeface="ＭＳ Ｐゴシック" charset="0"/>
              </a:rPr>
              <a:t> tendrás la oportunidad de acceder a su "Centro de Diabetes" con información y material audiovisual sobre qué es la diabetes, medicamentos y control, nutrición o consejos sobre cómo convivir con la enfermedad, completamente en Español. También cuenta con un diccionario con términos relacionados con la diabetes, explicados de manera muy sencilla, y videos con historias personales de otros niños con diabetes, que ayudarán a los más pequeños a sentirse identificados.</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138</a:t>
            </a:fld>
            <a:endParaRPr lang="es-ES_tradnl" altLang="es-ES_tradnl"/>
          </a:p>
        </p:txBody>
      </p:sp>
    </p:spTree>
    <p:extLst>
      <p:ext uri="{BB962C8B-B14F-4D97-AF65-F5344CB8AC3E}">
        <p14:creationId xmlns:p14="http://schemas.microsoft.com/office/powerpoint/2010/main" val="9221916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La aplicación te permitirá gestionar la toma de medicamentos, establecer recordatorios o realizar el seguimiento de tu peso y glucosa. Incluso te permite personalizar los controles que quieras llevar.</a:t>
            </a:r>
          </a:p>
          <a:p>
            <a:pPr eaLnBrk="1" hangingPunct="1"/>
            <a:r>
              <a:rPr lang="es-ES_tradnl" altLang="es-ES_tradnl" dirty="0">
                <a:ea typeface="ＭＳ Ｐゴシック" charset="-128"/>
              </a:rPr>
              <a:t>Su configuración es muy sencilla y guarda los datos de contacto de tus médicos y profesionales sanitarios, agendar próximas citas y compartir con ellos toda la información a tiempo real para que pueda supervisar y adaptar mejor tu tratamiento (esta opción requiere que el médico se dé de alta en </a:t>
            </a:r>
            <a:r>
              <a:rPr lang="es-ES_tradnl" altLang="es-ES_tradnl" dirty="0" err="1">
                <a:ea typeface="ＭＳ Ｐゴシック" charset="-128"/>
              </a:rPr>
              <a:t>expertsalud.com</a:t>
            </a:r>
            <a:r>
              <a:rPr lang="es-ES_tradnl" altLang="es-ES_tradnl" dirty="0">
                <a:ea typeface="ＭＳ Ｐゴシック" charset="-128"/>
              </a:rPr>
              <a:t>). También incluye el servicio de chat experto-paciente para contactar con tu médico en tiempo real.</a:t>
            </a:r>
          </a:p>
          <a:p>
            <a:pPr eaLnBrk="1" hangingPunct="1"/>
            <a:r>
              <a:rPr lang="es-ES_tradnl" altLang="es-ES_tradnl" dirty="0" err="1">
                <a:ea typeface="ＭＳ Ｐゴシック" charset="-128"/>
              </a:rPr>
              <a:t>Expert</a:t>
            </a:r>
            <a:r>
              <a:rPr lang="es-ES_tradnl" altLang="es-ES_tradnl" dirty="0">
                <a:ea typeface="ＭＳ Ｐゴシック" charset="-128"/>
              </a:rPr>
              <a:t> Salud es una aplicación para iOS y Android totalmente gratuita desarrollada por laboratorios Esteve.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aplicación te permite realizar un seguimiento de la adherencia real del paciente a su tratamiento. La información recopilada a tiempo real te permitirá monitorizar mejor su conducta y adaptar su tratamiento.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140</a:t>
            </a:fld>
            <a:endParaRPr lang="es-ES_tradnl" altLang="es-ES_tradnl" sz="1200"/>
          </a:p>
        </p:txBody>
      </p:sp>
    </p:spTree>
    <p:extLst>
      <p:ext uri="{BB962C8B-B14F-4D97-AF65-F5344CB8AC3E}">
        <p14:creationId xmlns:p14="http://schemas.microsoft.com/office/powerpoint/2010/main" val="12971388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La aplicación te permitirá gestionar la toma de medicamentos, establecer recordatorios o realizar el seguimiento de tu peso y glucosa. Incluso te permite personalizar los controles que quieras llevar.</a:t>
            </a:r>
          </a:p>
          <a:p>
            <a:pPr eaLnBrk="1" hangingPunct="1"/>
            <a:r>
              <a:rPr lang="es-ES_tradnl" altLang="es-ES_tradnl" dirty="0">
                <a:ea typeface="ＭＳ Ｐゴシック" charset="-128"/>
              </a:rPr>
              <a:t>Su configuración es muy sencilla y guarda los datos de contacto de tus médicos y profesionales sanitarios, agendar próximas citas y compartir con ellos toda la información a tiempo real para que pueda supervisar y adaptar mejor tu tratamiento (esta opción requiere que el médico se dé de alta en </a:t>
            </a:r>
            <a:r>
              <a:rPr lang="es-ES_tradnl" altLang="es-ES_tradnl" dirty="0" err="1">
                <a:ea typeface="ＭＳ Ｐゴシック" charset="-128"/>
              </a:rPr>
              <a:t>expertsalud.com</a:t>
            </a:r>
            <a:r>
              <a:rPr lang="es-ES_tradnl" altLang="es-ES_tradnl" dirty="0">
                <a:ea typeface="ＭＳ Ｐゴシック" charset="-128"/>
              </a:rPr>
              <a:t>). También incluye el servicio de chat experto-paciente para contactar con tu médico en tiempo real.</a:t>
            </a:r>
          </a:p>
          <a:p>
            <a:pPr eaLnBrk="1" hangingPunct="1"/>
            <a:r>
              <a:rPr lang="es-ES_tradnl" altLang="es-ES_tradnl" dirty="0" err="1">
                <a:ea typeface="ＭＳ Ｐゴシック" charset="-128"/>
              </a:rPr>
              <a:t>Expert</a:t>
            </a:r>
            <a:r>
              <a:rPr lang="es-ES_tradnl" altLang="es-ES_tradnl" dirty="0">
                <a:ea typeface="ＭＳ Ｐゴシック" charset="-128"/>
              </a:rPr>
              <a:t> Salud es una aplicación para iOS y Android totalmente gratuita desarrollada por laboratorios Esteve.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aplicación te permite realizar un seguimiento de la adherencia real del paciente a su tratamiento. La información recopilada a tiempo real te permitirá monitorizar mejor su conducta y adaptar su tratamiento.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141</a:t>
            </a:fld>
            <a:endParaRPr lang="es-ES_tradnl" altLang="es-ES_tradnl" sz="1200"/>
          </a:p>
        </p:txBody>
      </p:sp>
    </p:spTree>
    <p:extLst>
      <p:ext uri="{BB962C8B-B14F-4D97-AF65-F5344CB8AC3E}">
        <p14:creationId xmlns:p14="http://schemas.microsoft.com/office/powerpoint/2010/main" val="950432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La aplicación te permitirá gestionar la toma de medicamentos, establecer recordatorios o realizar el seguimiento de tu peso y glucosa. Incluso te permite personalizar los controles que quieras llevar.</a:t>
            </a:r>
          </a:p>
          <a:p>
            <a:pPr eaLnBrk="1" hangingPunct="1"/>
            <a:r>
              <a:rPr lang="es-ES_tradnl" altLang="es-ES_tradnl" dirty="0">
                <a:ea typeface="ＭＳ Ｐゴシック" charset="-128"/>
              </a:rPr>
              <a:t>Su configuración es muy sencilla y guarda los datos de contacto de tus médicos y profesionales sanitarios, agendar próximas citas y compartir con ellos toda la información a tiempo real para que pueda supervisar y adaptar mejor tu tratamiento (esta opción requiere que el médico se dé de alta en </a:t>
            </a:r>
            <a:r>
              <a:rPr lang="es-ES_tradnl" altLang="es-ES_tradnl" dirty="0" err="1">
                <a:ea typeface="ＭＳ Ｐゴシック" charset="-128"/>
              </a:rPr>
              <a:t>expertsalud.com</a:t>
            </a:r>
            <a:r>
              <a:rPr lang="es-ES_tradnl" altLang="es-ES_tradnl" dirty="0">
                <a:ea typeface="ＭＳ Ｐゴシック" charset="-128"/>
              </a:rPr>
              <a:t>). También incluye el servicio de chat experto-paciente para contactar con tu médico en tiempo real.</a:t>
            </a:r>
          </a:p>
          <a:p>
            <a:pPr eaLnBrk="1" hangingPunct="1"/>
            <a:r>
              <a:rPr lang="es-ES_tradnl" altLang="es-ES_tradnl" dirty="0" err="1">
                <a:ea typeface="ＭＳ Ｐゴシック" charset="-128"/>
              </a:rPr>
              <a:t>Expert</a:t>
            </a:r>
            <a:r>
              <a:rPr lang="es-ES_tradnl" altLang="es-ES_tradnl" dirty="0">
                <a:ea typeface="ＭＳ Ｐゴシック" charset="-128"/>
              </a:rPr>
              <a:t> Salud es una aplicación para iOS y Android totalmente gratuita desarrollada por laboratorios Esteve.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La aplicación te permite realizar un seguimiento de la adherencia real del paciente a su tratamiento. La información recopilada a tiempo real te permitirá monitorizar mejor su conducta y adaptar su tratamiento.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142</a:t>
            </a:fld>
            <a:endParaRPr lang="es-ES_tradnl" altLang="es-ES_tradnl" sz="1200"/>
          </a:p>
        </p:txBody>
      </p:sp>
    </p:spTree>
    <p:extLst>
      <p:ext uri="{BB962C8B-B14F-4D97-AF65-F5344CB8AC3E}">
        <p14:creationId xmlns:p14="http://schemas.microsoft.com/office/powerpoint/2010/main" val="478839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A través de esta aplicación podrás realizar un seguimiento de casi todos los aspectos del tratamiento de la diabetes y proporcionar informes detallados, gráficos y estadísticas a tu médico supervisor para manejar mejor la diabetes y mantenerla bajo control. Podrás registrar tu mismo los valores y mantenerlos al día. </a:t>
            </a:r>
          </a:p>
          <a:p>
            <a:pPr eaLnBrk="1" hangingPunct="1"/>
            <a:r>
              <a:rPr lang="es-ES_tradnl" altLang="es-ES_tradnl" dirty="0">
                <a:ea typeface="ＭＳ Ｐゴシック" charset="-128"/>
              </a:rPr>
              <a:t>La App proporciona varias herramientas para que puedas encontrar las tendencias en los niveles de glucosa en la sangre y calcular bolos normales y prolongados de </a:t>
            </a:r>
            <a:r>
              <a:rPr lang="es-ES_tradnl" altLang="es-ES_tradnl" dirty="0" err="1">
                <a:ea typeface="ＭＳ Ｐゴシック" charset="-128"/>
              </a:rPr>
              <a:t>insulina.Te</a:t>
            </a:r>
            <a:r>
              <a:rPr lang="es-ES_tradnl" altLang="es-ES_tradnl" dirty="0">
                <a:ea typeface="ＭＳ Ｐゴシック" charset="-128"/>
              </a:rPr>
              <a:t> permite importar diversos glucómetros y bombas de insulina a través de archivos exportados. Además es compatible con Android </a:t>
            </a:r>
            <a:r>
              <a:rPr lang="es-ES_tradnl" altLang="es-ES_tradnl" dirty="0" err="1">
                <a:ea typeface="ＭＳ Ｐゴシック" charset="-128"/>
              </a:rPr>
              <a:t>Wear</a:t>
            </a:r>
            <a:r>
              <a:rPr lang="es-ES_tradnl" altLang="es-ES_tradnl" dirty="0">
                <a:ea typeface="ＭＳ Ｐゴシック" charset="-128"/>
              </a:rPr>
              <a:t>, relojes inteligentes. </a:t>
            </a:r>
          </a:p>
          <a:p>
            <a:pPr eaLnBrk="1" hangingPunct="1"/>
            <a:r>
              <a:rPr lang="es-ES_tradnl" altLang="es-ES_tradnl" dirty="0">
                <a:ea typeface="ＭＳ Ｐゴシック" charset="-128"/>
              </a:rPr>
              <a:t>Existe una aplicación de pago complementaria que te permite eliminar la publicidad.</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aplicación permite tener un control más específico de las glucemias para aquellos pacientes que les cuesta realizar un seguimiento diario de su diabetes. Tiene muchas opciones para personalizar los informes, que se complementan con gráficos y estadísticas, y que puedes recibir directamente en tu correo electrónico.</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143</a:t>
            </a:fld>
            <a:endParaRPr lang="es-ES_tradnl" altLang="es-ES_tradnl" sz="1200"/>
          </a:p>
        </p:txBody>
      </p:sp>
    </p:spTree>
    <p:extLst>
      <p:ext uri="{BB962C8B-B14F-4D97-AF65-F5344CB8AC3E}">
        <p14:creationId xmlns:p14="http://schemas.microsoft.com/office/powerpoint/2010/main" val="3906794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A través de esta aplicación podrás realizar un seguimiento de casi todos los aspectos del tratamiento de la diabetes y proporcionar informes detallados, gráficos y estadísticas a tu médico supervisor para manejar mejor la diabetes y mantenerla bajo control. Podrás registrar tu mismo los valores y mantenerlos al día. </a:t>
            </a:r>
          </a:p>
          <a:p>
            <a:pPr eaLnBrk="1" hangingPunct="1"/>
            <a:r>
              <a:rPr lang="es-ES_tradnl" altLang="es-ES_tradnl" dirty="0">
                <a:ea typeface="ＭＳ Ｐゴシック" charset="-128"/>
              </a:rPr>
              <a:t>La App proporciona varias herramientas para que puedas encontrar las tendencias en los niveles de glucosa en la sangre y calcular bolos normales y prolongados de </a:t>
            </a:r>
            <a:r>
              <a:rPr lang="es-ES_tradnl" altLang="es-ES_tradnl" dirty="0" err="1">
                <a:ea typeface="ＭＳ Ｐゴシック" charset="-128"/>
              </a:rPr>
              <a:t>insulina.Te</a:t>
            </a:r>
            <a:r>
              <a:rPr lang="es-ES_tradnl" altLang="es-ES_tradnl" dirty="0">
                <a:ea typeface="ＭＳ Ｐゴシック" charset="-128"/>
              </a:rPr>
              <a:t> permite importar diversos glucómetros y bombas de insulina a través de archivos exportados. Además es compatible con Android </a:t>
            </a:r>
            <a:r>
              <a:rPr lang="es-ES_tradnl" altLang="es-ES_tradnl" dirty="0" err="1">
                <a:ea typeface="ＭＳ Ｐゴシック" charset="-128"/>
              </a:rPr>
              <a:t>Wear</a:t>
            </a:r>
            <a:r>
              <a:rPr lang="es-ES_tradnl" altLang="es-ES_tradnl" dirty="0">
                <a:ea typeface="ＭＳ Ｐゴシック" charset="-128"/>
              </a:rPr>
              <a:t>, relojes inteligentes. </a:t>
            </a:r>
          </a:p>
          <a:p>
            <a:pPr eaLnBrk="1" hangingPunct="1"/>
            <a:r>
              <a:rPr lang="es-ES_tradnl" altLang="es-ES_tradnl" dirty="0">
                <a:ea typeface="ＭＳ Ｐゴシック" charset="-128"/>
              </a:rPr>
              <a:t>Existe una aplicación de pago complementaria que te permite eliminar la publicidad.</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aplicación permite tener un control más específico de las glucemias para aquellos pacientes que les cuesta realizar un seguimiento diario de su diabetes. Tiene muchas opciones para personalizar los informes, que se complementan con gráficos y estadísticas, y que puedes recibir directamente en tu correo electrónico.</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144</a:t>
            </a:fld>
            <a:endParaRPr lang="es-ES_tradnl" altLang="es-ES_tradnl" sz="1200"/>
          </a:p>
        </p:txBody>
      </p:sp>
    </p:spTree>
    <p:extLst>
      <p:ext uri="{BB962C8B-B14F-4D97-AF65-F5344CB8AC3E}">
        <p14:creationId xmlns:p14="http://schemas.microsoft.com/office/powerpoint/2010/main" val="78444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webs de España para gestionar la alimentación diaria de pacientes con diabetes. Este proyecto liderado por </a:t>
            </a:r>
            <a:r>
              <a:rPr lang="es-ES_tradnl" altLang="es-ES_tradnl" b="1" dirty="0">
                <a:ea typeface="ＭＳ Ｐゴシック" charset="-128"/>
              </a:rPr>
              <a:t>Fundación Alicia</a:t>
            </a:r>
            <a:r>
              <a:rPr lang="es-ES_tradnl" altLang="es-ES_tradnl" dirty="0">
                <a:ea typeface="ＭＳ Ｐゴシック" charset="-128"/>
              </a:rPr>
              <a:t> y IDIBAPS, con la colaboración de Esteve, tiene como característica más relevante su interactivo </a:t>
            </a:r>
            <a:r>
              <a:rPr lang="es-ES_tradnl" altLang="es-ES_tradnl" b="1" dirty="0">
                <a:ea typeface="ＭＳ Ｐゴシック" charset="-128"/>
              </a:rPr>
              <a:t>Método del plato</a:t>
            </a:r>
            <a:r>
              <a:rPr lang="es-ES_tradnl" altLang="es-ES_tradnl" dirty="0">
                <a:ea typeface="ＭＳ Ｐゴシック" charset="-128"/>
              </a:rPr>
              <a:t>, donde podrás realizar infinidad de combinaciones de platos aptos para personas diabéticas simplemente seleccionando los alimentos que aparecen en pantalla e idear una dieta variada siguiendo los estándares recomendados (medio plato de verduras, un cuarto de proteínas y otro de hidratos de carbono). Su funcionamiento fácil e intuitivo permite planificar menús con agilidad mientras te diviertes.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de contar con un diseño web actualizado y de navegación fluida, incluye herramientas gratuitas muy útiles para personas con diabetes: </a:t>
            </a:r>
            <a:r>
              <a:rPr lang="es-ES_tradnl" altLang="es-ES_tradnl" b="1" dirty="0">
                <a:ea typeface="ＭＳ Ｐゴシック" charset="-128"/>
              </a:rPr>
              <a:t>calculadora de hidratos de carbono, </a:t>
            </a:r>
            <a:r>
              <a:rPr lang="es-ES_tradnl" altLang="es-ES_tradnl" dirty="0">
                <a:ea typeface="ＭＳ Ｐゴシック" charset="-128"/>
              </a:rPr>
              <a:t>descargables con equivalencias de alimentos, cartillas para tener un control diario de los alimentos ingeridos, </a:t>
            </a:r>
            <a:r>
              <a:rPr lang="es-ES_tradnl" altLang="es-ES_tradnl" b="1" dirty="0">
                <a:ea typeface="ＭＳ Ｐゴシック" charset="-128"/>
              </a:rPr>
              <a:t>vídeo recetas </a:t>
            </a:r>
            <a:r>
              <a:rPr lang="es-ES_tradnl" altLang="es-ES_tradnl" dirty="0">
                <a:ea typeface="ＭＳ Ｐゴシック" charset="-128"/>
              </a:rPr>
              <a:t>para descubrir nuevos platos y múltiples tutoriales audiovisuales con contenidos de interés como </a:t>
            </a:r>
            <a:r>
              <a:rPr lang="es-ES_tradnl" altLang="es-ES_tradnl" b="1" dirty="0">
                <a:ea typeface="ＭＳ Ｐゴシック" charset="-128"/>
              </a:rPr>
              <a:t>tablas de ejercicios </a:t>
            </a:r>
            <a:r>
              <a:rPr lang="es-ES_tradnl" altLang="es-ES_tradnl" dirty="0">
                <a:ea typeface="ＭＳ Ｐゴシック" charset="-128"/>
              </a:rPr>
              <a:t>para realizar en casa, etc. Cuenta también con una </a:t>
            </a:r>
            <a:r>
              <a:rPr lang="es-ES_tradnl" altLang="es-ES_tradnl" b="1" dirty="0">
                <a:ea typeface="ＭＳ Ｐゴシック" charset="-128"/>
              </a:rPr>
              <a:t>tienda online</a:t>
            </a:r>
            <a:r>
              <a:rPr lang="es-ES_tradnl" altLang="es-ES_tradnl" dirty="0">
                <a:ea typeface="ＭＳ Ｐゴシック" charset="-128"/>
              </a:rPr>
              <a:t> para completar el material facilitado con contenidos didácticos más específicos.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Dispone de App tanto para iOS como Android y canal en </a:t>
            </a:r>
            <a:r>
              <a:rPr lang="es-ES_tradnl" altLang="es-ES_tradnl" dirty="0" err="1">
                <a:ea typeface="ＭＳ Ｐゴシック" charset="-128"/>
              </a:rPr>
              <a:t>Vimeo</a:t>
            </a:r>
            <a:r>
              <a:rPr lang="es-ES_tradnl" altLang="es-ES_tradnl" dirty="0">
                <a:ea typeface="ＭＳ Ｐゴシック" charset="-128"/>
              </a:rPr>
              <a:t> con un importante recetario audiovisual.</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web servirá de apoyo a tus a pacientes diabéticos para gestionar sus menús diarios y conocer mejor cómo se comporta su organismo frente a la diabetes.</a:t>
            </a: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F0DF351-0F06-E249-B1B5-739D698ED326}" type="slidenum">
              <a:rPr lang="es-ES_tradnl" altLang="es-ES_tradnl" sz="1200"/>
              <a:pPr eaLnBrk="1" hangingPunct="1"/>
              <a:t>78</a:t>
            </a:fld>
            <a:endParaRPr lang="es-ES_tradnl" altLang="es-ES_tradnl" sz="1200"/>
          </a:p>
        </p:txBody>
      </p:sp>
    </p:spTree>
    <p:extLst>
      <p:ext uri="{BB962C8B-B14F-4D97-AF65-F5344CB8AC3E}">
        <p14:creationId xmlns:p14="http://schemas.microsoft.com/office/powerpoint/2010/main" val="210379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aplicaciones para la autogestión de la Diabetes Mellitus tipo 1 y tipo 2 de forma fácil. Aumenta tu autonomía ofreciéndote una mayor gestión y control sobre la alimentación y administración de insulina. </a:t>
            </a:r>
          </a:p>
          <a:p>
            <a:pPr eaLnBrk="1" hangingPunct="1"/>
            <a:r>
              <a:rPr lang="es-ES_tradnl" altLang="es-ES_tradnl" dirty="0">
                <a:ea typeface="ＭＳ Ｐゴシック" charset="-128"/>
              </a:rPr>
              <a:t>Te permite recordar qué comiste y cómo estaba tu nivel de glucosa después, así podrás aprender cada día de tus propios hábitos y reacciones. También ofrece la posibilidad de programar recordatorios, te da consejos para evitar hipoglucemias nocturnas y puedes consultar las gráficas que genera con tus datos para seguir tu evolución de forma visual.   </a:t>
            </a:r>
          </a:p>
          <a:p>
            <a:pPr eaLnBrk="1" hangingPunct="1"/>
            <a:r>
              <a:rPr lang="es-ES_tradnl" altLang="es-ES_tradnl" dirty="0">
                <a:ea typeface="ＭＳ Ｐゴシック" charset="-128"/>
              </a:rPr>
              <a:t>Esta aplicación también te permite estar en contacto con tu médico en tiempo real para facilitar el tratamiento remoto y compartir con el resto de usuarios dietas, experiencias, etc.</a:t>
            </a:r>
          </a:p>
          <a:p>
            <a:pPr eaLnBrk="1" hangingPunct="1"/>
            <a:r>
              <a:rPr lang="es-ES_tradnl" altLang="es-ES_tradnl" dirty="0">
                <a:ea typeface="ＭＳ Ｐゴシック" charset="-128"/>
              </a:rPr>
              <a:t>Disponible gratis para iOS y Android,  además cuenta con un manual de usuario para facilitarte el uso de la aplicación.</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Te permite gestionar de forma remota  el control de tu paciente gracias a sus estadísticas, análisis evolutivos, gestión de alertas y mensajería entre la web de gestión y el dispositivo móvil del diabético.</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145</a:t>
            </a:fld>
            <a:endParaRPr lang="es-ES_tradnl" altLang="es-ES_tradnl" sz="1200"/>
          </a:p>
        </p:txBody>
      </p:sp>
    </p:spTree>
    <p:extLst>
      <p:ext uri="{BB962C8B-B14F-4D97-AF65-F5344CB8AC3E}">
        <p14:creationId xmlns:p14="http://schemas.microsoft.com/office/powerpoint/2010/main" val="15580143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aplicaciones para la autogestión de la Diabetes Mellitus tipo 1 y tipo 2 de forma fácil. Aumenta tu autonomía ofreciéndote una mayor gestión y control sobre la alimentación y administración de insulina. </a:t>
            </a:r>
          </a:p>
          <a:p>
            <a:pPr eaLnBrk="1" hangingPunct="1"/>
            <a:r>
              <a:rPr lang="es-ES_tradnl" altLang="es-ES_tradnl" dirty="0">
                <a:ea typeface="ＭＳ Ｐゴシック" charset="-128"/>
              </a:rPr>
              <a:t>Te permite recordar qué comiste y cómo estaba tu nivel de glucosa después, así podrás aprender cada día de tus propios hábitos y reacciones. También ofrece la posibilidad de programar recordatorios, te da consejos para evitar hipoglucemias nocturnas y puedes consultar las gráficas que genera con tus datos para seguir tu evolución de forma visual.   </a:t>
            </a:r>
          </a:p>
          <a:p>
            <a:pPr eaLnBrk="1" hangingPunct="1"/>
            <a:r>
              <a:rPr lang="es-ES_tradnl" altLang="es-ES_tradnl" dirty="0">
                <a:ea typeface="ＭＳ Ｐゴシック" charset="-128"/>
              </a:rPr>
              <a:t>Esta aplicación también te permite estar en contacto con tu médico en tiempo real para facilitar el tratamiento remoto y compartir con el resto de usuarios dietas, experiencias, etc.</a:t>
            </a:r>
          </a:p>
          <a:p>
            <a:pPr eaLnBrk="1" hangingPunct="1"/>
            <a:r>
              <a:rPr lang="es-ES_tradnl" altLang="es-ES_tradnl" dirty="0">
                <a:ea typeface="ＭＳ Ｐゴシック" charset="-128"/>
              </a:rPr>
              <a:t>Disponible gratis para iOS y Android,  además cuenta con un manual de usuario para facilitarte el uso de la aplicación.</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Te permite gestionar de forma remota  el control de tu paciente gracias a sus estadísticas, análisis evolutivos, gestión de alertas y mensajería entre la web de gestión y el dispositivo móvil del diabético.</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146</a:t>
            </a:fld>
            <a:endParaRPr lang="es-ES_tradnl" altLang="es-ES_tradnl" sz="1200"/>
          </a:p>
        </p:txBody>
      </p:sp>
    </p:spTree>
    <p:extLst>
      <p:ext uri="{BB962C8B-B14F-4D97-AF65-F5344CB8AC3E}">
        <p14:creationId xmlns:p14="http://schemas.microsoft.com/office/powerpoint/2010/main" val="13087465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App te permite tener tu propio diario de diabetes para manejar tu glucemia, alimentación, carbohidratos, medicamentos, peso y HbA1c entre otros parámetros, y hacerlo de forma lúdica y divertida. El programa te motivará proponiéndote desafíos e incluso te regaña sino cumples los objetivos marcados.</a:t>
            </a:r>
          </a:p>
          <a:p>
            <a:pPr eaLnBrk="1" hangingPunct="1"/>
            <a:r>
              <a:rPr lang="es-ES_tradnl" altLang="es-ES_tradnl" dirty="0">
                <a:ea typeface="ＭＳ Ｐゴシック" charset="-128"/>
              </a:rPr>
              <a:t>La aplicación está recomendada por </a:t>
            </a:r>
            <a:r>
              <a:rPr lang="es-ES_tradnl" altLang="es-ES_tradnl" dirty="0" err="1">
                <a:ea typeface="ＭＳ Ｐゴシック" charset="-128"/>
              </a:rPr>
              <a:t>diabetesDE</a:t>
            </a:r>
            <a:r>
              <a:rPr lang="es-ES_tradnl" altLang="es-ES_tradnl" dirty="0">
                <a:ea typeface="ＭＳ Ｐゴシック" charset="-128"/>
              </a:rPr>
              <a:t> (Sociedad Alemana de Diabetes) y está premiada como la mejor App para diabéticos por la revista </a:t>
            </a:r>
            <a:r>
              <a:rPr lang="es-ES_tradnl" altLang="es-ES_tradnl" dirty="0" err="1">
                <a:ea typeface="ＭＳ Ｐゴシック" charset="-128"/>
              </a:rPr>
              <a:t>FocusGesundhet</a:t>
            </a:r>
            <a:r>
              <a:rPr lang="es-ES_tradnl" altLang="es-ES_tradnl" dirty="0">
                <a:ea typeface="ＭＳ Ｐゴシック" charset="-128"/>
              </a:rPr>
              <a:t> (</a:t>
            </a:r>
            <a:r>
              <a:rPr lang="es-ES_tradnl" altLang="es-ES_tradnl" dirty="0" err="1">
                <a:ea typeface="ＭＳ Ｐゴシック" charset="-128"/>
              </a:rPr>
              <a:t>Focus</a:t>
            </a:r>
            <a:r>
              <a:rPr lang="es-ES_tradnl" altLang="es-ES_tradnl" dirty="0">
                <a:ea typeface="ＭＳ Ｐゴシック" charset="-128"/>
              </a:rPr>
              <a:t> Salud).</a:t>
            </a:r>
          </a:p>
          <a:p>
            <a:pPr eaLnBrk="1" hangingPunct="1"/>
            <a:r>
              <a:rPr lang="es-ES_tradnl" altLang="es-ES_tradnl" dirty="0">
                <a:ea typeface="ＭＳ Ｐゴシック" charset="-128"/>
              </a:rPr>
              <a:t>Dispone de  una versión de pago mensual o anual, que te da acceso a más funciones para conocer la evolución de tu diabetes y elimina la publicidad.</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una buena herramienta para que tus pacientes diabéticos tengan una visión clara de su enfermedad. Su versión de pago permite crear informes en </a:t>
            </a:r>
            <a:r>
              <a:rPr lang="es-ES_tradnl" altLang="es-ES_tradnl" dirty="0" err="1">
                <a:ea typeface="ＭＳ Ｐゴシック" charset="-128"/>
              </a:rPr>
              <a:t>Pdf</a:t>
            </a:r>
            <a:r>
              <a:rPr lang="es-ES_tradnl" altLang="es-ES_tradnl" dirty="0">
                <a:ea typeface="ＭＳ Ｐゴシック" charset="-128"/>
              </a:rPr>
              <a:t> y Excel para presentar en consulta.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147</a:t>
            </a:fld>
            <a:endParaRPr lang="es-ES_tradnl" altLang="es-ES_tradnl" sz="1200"/>
          </a:p>
        </p:txBody>
      </p:sp>
    </p:spTree>
    <p:extLst>
      <p:ext uri="{BB962C8B-B14F-4D97-AF65-F5344CB8AC3E}">
        <p14:creationId xmlns:p14="http://schemas.microsoft.com/office/powerpoint/2010/main" val="1246818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Esta App te permite tener tu propio diario de diabetes para manejar tu glucemia, alimentación, carbohidratos, medicamentos, peso y HbA1c entre otros parámetros, y hacerlo de forma lúdica y divertida. El programa te motivará proponiéndote desafíos e incluso te regaña sino cumples los objetivos marcados.</a:t>
            </a:r>
          </a:p>
          <a:p>
            <a:pPr eaLnBrk="1" hangingPunct="1"/>
            <a:r>
              <a:rPr lang="es-ES_tradnl" altLang="es-ES_tradnl" dirty="0">
                <a:ea typeface="ＭＳ Ｐゴシック" charset="-128"/>
              </a:rPr>
              <a:t>La aplicación está recomendada por </a:t>
            </a:r>
            <a:r>
              <a:rPr lang="es-ES_tradnl" altLang="es-ES_tradnl" dirty="0" err="1">
                <a:ea typeface="ＭＳ Ｐゴシック" charset="-128"/>
              </a:rPr>
              <a:t>diabetesDE</a:t>
            </a:r>
            <a:r>
              <a:rPr lang="es-ES_tradnl" altLang="es-ES_tradnl" dirty="0">
                <a:ea typeface="ＭＳ Ｐゴシック" charset="-128"/>
              </a:rPr>
              <a:t> (Sociedad Alemana de Diabetes) y está premiada como la mejor App para diabéticos por la revista </a:t>
            </a:r>
            <a:r>
              <a:rPr lang="es-ES_tradnl" altLang="es-ES_tradnl" dirty="0" err="1">
                <a:ea typeface="ＭＳ Ｐゴシック" charset="-128"/>
              </a:rPr>
              <a:t>FocusGesundhet</a:t>
            </a:r>
            <a:r>
              <a:rPr lang="es-ES_tradnl" altLang="es-ES_tradnl" dirty="0">
                <a:ea typeface="ＭＳ Ｐゴシック" charset="-128"/>
              </a:rPr>
              <a:t> (</a:t>
            </a:r>
            <a:r>
              <a:rPr lang="es-ES_tradnl" altLang="es-ES_tradnl" dirty="0" err="1">
                <a:ea typeface="ＭＳ Ｐゴシック" charset="-128"/>
              </a:rPr>
              <a:t>Focus</a:t>
            </a:r>
            <a:r>
              <a:rPr lang="es-ES_tradnl" altLang="es-ES_tradnl" dirty="0">
                <a:ea typeface="ＭＳ Ｐゴシック" charset="-128"/>
              </a:rPr>
              <a:t> Salud).</a:t>
            </a:r>
          </a:p>
          <a:p>
            <a:pPr eaLnBrk="1" hangingPunct="1"/>
            <a:r>
              <a:rPr lang="es-ES_tradnl" altLang="es-ES_tradnl" dirty="0">
                <a:ea typeface="ＭＳ Ｐゴシック" charset="-128"/>
              </a:rPr>
              <a:t>Dispone de  una versión de pago mensual o anual, que te da acceso a más funciones para conocer la evolución de tu diabetes y elimina la publicidad.</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 una buena herramienta para que tus pacientes diabéticos tengan una visión clara de su enfermedad. Su versión de pago permite crear informes en </a:t>
            </a:r>
            <a:r>
              <a:rPr lang="es-ES_tradnl" altLang="es-ES_tradnl" dirty="0" err="1">
                <a:ea typeface="ＭＳ Ｐゴシック" charset="-128"/>
              </a:rPr>
              <a:t>Pdf</a:t>
            </a:r>
            <a:r>
              <a:rPr lang="es-ES_tradnl" altLang="es-ES_tradnl" dirty="0">
                <a:ea typeface="ＭＳ Ｐゴシック" charset="-128"/>
              </a:rPr>
              <a:t> y Excel para presentar en consulta.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148</a:t>
            </a:fld>
            <a:endParaRPr lang="es-ES_tradnl" altLang="es-ES_tradnl" sz="1200"/>
          </a:p>
        </p:txBody>
      </p:sp>
    </p:spTree>
    <p:extLst>
      <p:ext uri="{BB962C8B-B14F-4D97-AF65-F5344CB8AC3E}">
        <p14:creationId xmlns:p14="http://schemas.microsoft.com/office/powerpoint/2010/main" val="9260150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Diabetes Menú es la App perfecta para facilitar el control de tu dieta de forma sencilla.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Crea tu menú ideal basado en la dieta mediterránea o deja que la App te lo proponga. Puedes personalizar tus datos nutricionales y comidas diarias para controlar las raciones en las que podrás dividir tu menú. Marca tus favoritos y compártelo por mail y redes sociales con tus amigos y familiares.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Además de mantener un seguimiento diario de la dieta podrás controlar otros datos como el nivel de insulina, actividad, hipoglucemias e incidencias. Exporta tu progreso semanal o mensual a PDF y compártelo vía email con tu profesional sanitario para que lleve un mejor seguimiento de tu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Visita su página </a:t>
            </a:r>
            <a:r>
              <a:rPr lang="es-ES_tradnl" sz="1200" b="0" i="0" kern="1200" dirty="0" err="1">
                <a:solidFill>
                  <a:schemeClr val="tx1"/>
                </a:solidFill>
                <a:effectLst/>
                <a:latin typeface="+mn-lt"/>
                <a:ea typeface="ＭＳ Ｐゴシック" charset="0"/>
                <a:cs typeface="ＭＳ Ｐゴシック" charset="0"/>
              </a:rPr>
              <a:t>www.diabetesmenu.es</a:t>
            </a:r>
            <a:r>
              <a:rPr lang="es-ES_tradnl" sz="1200" b="0" i="0" kern="1200" dirty="0">
                <a:solidFill>
                  <a:schemeClr val="tx1"/>
                </a:solidFill>
                <a:effectLst/>
                <a:latin typeface="+mn-lt"/>
                <a:ea typeface="ＭＳ Ｐゴシック" charset="0"/>
                <a:cs typeface="ＭＳ Ｐゴシック" charset="0"/>
              </a:rPr>
              <a:t> y descárgate de manera gratuita su aplicación para dispositivos iOS y Android. </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151</a:t>
            </a:fld>
            <a:endParaRPr lang="es-ES_tradnl" altLang="es-ES_tradnl"/>
          </a:p>
        </p:txBody>
      </p:sp>
    </p:spTree>
    <p:extLst>
      <p:ext uri="{BB962C8B-B14F-4D97-AF65-F5344CB8AC3E}">
        <p14:creationId xmlns:p14="http://schemas.microsoft.com/office/powerpoint/2010/main" val="17610943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Diabetes Menú es la App perfecta para facilitar el control de tu dieta de forma sencilla.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Crea tu menú ideal basado en la dieta mediterránea o deja que la App te lo proponga. Puedes personalizar tus datos nutricionales y comidas diarias para controlar las raciones en las que podrás dividir tu menú. Marca tus favoritos y compártelo por mail y redes sociales con tus amigos y familiares.</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Además de mantener un seguimiento diario de la dieta podrás controlar otros datos como el nivel de insulina, actividad, hipoglucemias e incidencias. Exporta tu progreso semanal o mensual a PDF y compártelo vía email con tu profesional sanitario para que lleve un mejor seguimiento de tu diabetes. </a:t>
            </a:r>
            <a:br>
              <a:rPr lang="es-ES_tradnl" dirty="0"/>
            </a:br>
            <a:br>
              <a:rPr lang="es-ES_tradnl" dirty="0"/>
            </a:br>
            <a:r>
              <a:rPr lang="es-ES_tradnl" sz="1200" b="0" i="0" kern="1200" dirty="0">
                <a:solidFill>
                  <a:schemeClr val="tx1"/>
                </a:solidFill>
                <a:effectLst/>
                <a:latin typeface="+mn-lt"/>
                <a:ea typeface="ＭＳ Ｐゴシック" charset="0"/>
                <a:cs typeface="ＭＳ Ｐゴシック" charset="0"/>
              </a:rPr>
              <a:t>Visita su página </a:t>
            </a:r>
            <a:r>
              <a:rPr lang="es-ES_tradnl" sz="1200" b="0" i="0" kern="1200" dirty="0" err="1">
                <a:solidFill>
                  <a:schemeClr val="tx1"/>
                </a:solidFill>
                <a:effectLst/>
                <a:latin typeface="+mn-lt"/>
                <a:ea typeface="ＭＳ Ｐゴシック" charset="0"/>
                <a:cs typeface="ＭＳ Ｐゴシック" charset="0"/>
              </a:rPr>
              <a:t>www.diabetesmenu.es</a:t>
            </a:r>
            <a:r>
              <a:rPr lang="es-ES_tradnl" sz="1200" b="0" i="0" kern="1200" dirty="0">
                <a:solidFill>
                  <a:schemeClr val="tx1"/>
                </a:solidFill>
                <a:effectLst/>
                <a:latin typeface="+mn-lt"/>
                <a:ea typeface="ＭＳ Ｐゴシック" charset="0"/>
                <a:cs typeface="ＭＳ Ｐゴシック" charset="0"/>
              </a:rPr>
              <a:t> y descárgate de manera gratuita su aplicación para dispositivos iOS y Android. </a:t>
            </a:r>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152</a:t>
            </a:fld>
            <a:endParaRPr lang="es-ES_tradnl" altLang="es-ES_tradnl"/>
          </a:p>
        </p:txBody>
      </p:sp>
    </p:spTree>
    <p:extLst>
      <p:ext uri="{BB962C8B-B14F-4D97-AF65-F5344CB8AC3E}">
        <p14:creationId xmlns:p14="http://schemas.microsoft.com/office/powerpoint/2010/main" val="8285983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Plataforma de e-salud para diabéticos, altamente recomendable, que te ayudará a gestionar tu diabetes o la de tus seres queridos. </a:t>
            </a:r>
          </a:p>
          <a:p>
            <a:endParaRPr lang="es-ES_tradnl" sz="1200" kern="1200" dirty="0">
              <a:solidFill>
                <a:schemeClr val="tx1"/>
              </a:solidFill>
              <a:latin typeface="+mn-lt"/>
              <a:ea typeface="ＭＳ Ｐゴシック" charset="0"/>
              <a:cs typeface="ＭＳ Ｐゴシック" charset="0"/>
            </a:endParaRPr>
          </a:p>
          <a:p>
            <a:r>
              <a:rPr lang="es-ES_tradnl" sz="1200" kern="1200" dirty="0" err="1">
                <a:solidFill>
                  <a:schemeClr val="tx1"/>
                </a:solidFill>
                <a:latin typeface="+mn-lt"/>
                <a:ea typeface="ＭＳ Ｐゴシック" charset="0"/>
                <a:cs typeface="ＭＳ Ｐゴシック" charset="0"/>
              </a:rPr>
              <a:t>MyDiabeticAlert</a:t>
            </a:r>
            <a:r>
              <a:rPr lang="es-ES_tradnl" sz="1200" kern="1200" dirty="0">
                <a:solidFill>
                  <a:schemeClr val="tx1"/>
                </a:solidFill>
                <a:latin typeface="+mn-lt"/>
                <a:ea typeface="ＭＳ Ｐゴシック" charset="0"/>
                <a:cs typeface="ＭＳ Ｐゴシック" charset="0"/>
              </a:rPr>
              <a:t> es una aplicación móvil y web que permite registrarte con distintos perfiles de usuario: niño y cuidador, mayor y cuidador, adulto o cuidador y compartir el estado de tu salud con otras personas.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Podrás añadir dispositivos como el glucómetro, báscula, tensiómetro y A1c test para introducir todos tus datos en la aplicación. También podrás añadir las insulinas, suplementos nutricionales y medicamentos que tomes. Recibirás alertas si se añade una medida fuera de rango o se olvida tomar una, incluso te puede avisar de tus próximas citas médicas. Además la aplicación es capaz de elaborar automáticamente un plan de nutrición adaptado a las necesidades calóricas y nutricionales de cada usuario. Encontrarás menús semanales para el desayuno, comida, cena y merienda con recetas caseras o platos precocinados. </a:t>
            </a:r>
          </a:p>
          <a:p>
            <a:endParaRPr lang="es-ES_tradnl" sz="1200" kern="1200" dirty="0">
              <a:solidFill>
                <a:schemeClr val="tx1"/>
              </a:solidFill>
              <a:latin typeface="+mn-lt"/>
              <a:ea typeface="ＭＳ Ｐゴシック" charset="0"/>
              <a:cs typeface="ＭＳ Ｐゴシック" charset="0"/>
            </a:endParaRPr>
          </a:p>
          <a:p>
            <a:r>
              <a:rPr lang="es-ES_tradnl" sz="1200" kern="1200" dirty="0" err="1">
                <a:solidFill>
                  <a:schemeClr val="tx1"/>
                </a:solidFill>
                <a:latin typeface="+mn-lt"/>
                <a:ea typeface="ＭＳ Ｐゴシック" charset="0"/>
                <a:cs typeface="ＭＳ Ｐゴシック" charset="0"/>
              </a:rPr>
              <a:t>MyDiabeticAlert</a:t>
            </a:r>
            <a:r>
              <a:rPr lang="es-ES_tradnl" sz="1200" kern="1200" dirty="0">
                <a:solidFill>
                  <a:schemeClr val="tx1"/>
                </a:solidFill>
                <a:latin typeface="+mn-lt"/>
                <a:ea typeface="ＭＳ Ｐゴシック" charset="0"/>
                <a:cs typeface="ＭＳ Ｐゴシック" charset="0"/>
              </a:rPr>
              <a:t> está disponible para dispositivos móviles y tableta iOS y Android, y en la web </a:t>
            </a:r>
            <a:r>
              <a:rPr lang="es-ES_tradnl" sz="1200" kern="1200" dirty="0" err="1">
                <a:solidFill>
                  <a:schemeClr val="tx1"/>
                </a:solidFill>
                <a:latin typeface="+mn-lt"/>
                <a:ea typeface="ＭＳ Ｐゴシック" charset="0"/>
                <a:cs typeface="ＭＳ Ｐゴシック" charset="0"/>
              </a:rPr>
              <a:t>www.mydiabeticalert.com</a:t>
            </a:r>
            <a:r>
              <a:rPr lang="es-ES_tradnl" sz="1200" kern="1200" dirty="0">
                <a:solidFill>
                  <a:schemeClr val="tx1"/>
                </a:solidFill>
                <a:latin typeface="+mn-lt"/>
                <a:ea typeface="ＭＳ Ｐゴシック" charset="0"/>
                <a:cs typeface="ＭＳ Ｐゴシック" charset="0"/>
              </a:rPr>
              <a:t>. También tendrás la opción de vincular a la app tus </a:t>
            </a:r>
            <a:r>
              <a:rPr lang="es-ES_tradnl" sz="1200" kern="1200" dirty="0" err="1">
                <a:solidFill>
                  <a:schemeClr val="tx1"/>
                </a:solidFill>
                <a:latin typeface="+mn-lt"/>
                <a:ea typeface="ＭＳ Ｐゴシック" charset="0"/>
                <a:cs typeface="ＭＳ Ｐゴシック" charset="0"/>
              </a:rPr>
              <a:t>dispositibvos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Fitit</a:t>
            </a:r>
            <a:r>
              <a:rPr lang="es-ES_tradnl" sz="1200" kern="1200" dirty="0">
                <a:solidFill>
                  <a:schemeClr val="tx1"/>
                </a:solidFill>
                <a:latin typeface="+mn-lt"/>
                <a:ea typeface="ＭＳ Ｐゴシック" charset="0"/>
                <a:cs typeface="ＭＳ Ｐゴシック" charset="0"/>
              </a:rPr>
              <a:t> y/o </a:t>
            </a:r>
            <a:r>
              <a:rPr lang="es-ES_tradnl" sz="1200" kern="1200" dirty="0" err="1">
                <a:solidFill>
                  <a:schemeClr val="tx1"/>
                </a:solidFill>
                <a:latin typeface="+mn-lt"/>
                <a:ea typeface="ＭＳ Ｐゴシック" charset="0"/>
                <a:cs typeface="ＭＳ Ｐゴシック" charset="0"/>
              </a:rPr>
              <a:t>Jawbone</a:t>
            </a:r>
            <a:r>
              <a:rPr lang="es-ES_tradnl" sz="1200" kern="1200" dirty="0">
                <a:solidFill>
                  <a:schemeClr val="tx1"/>
                </a:solidFill>
                <a:latin typeface="+mn-lt"/>
                <a:ea typeface="ＭＳ Ｐゴシック" charset="0"/>
                <a:cs typeface="ＭＳ Ｐゴシック" charset="0"/>
              </a:rPr>
              <a:t>.</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153</a:t>
            </a:fld>
            <a:endParaRPr lang="es-ES_tradnl" altLang="es-ES_tradnl"/>
          </a:p>
        </p:txBody>
      </p:sp>
    </p:spTree>
    <p:extLst>
      <p:ext uri="{BB962C8B-B14F-4D97-AF65-F5344CB8AC3E}">
        <p14:creationId xmlns:p14="http://schemas.microsoft.com/office/powerpoint/2010/main" val="57085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Plataforma de e-salud para diabéticos, altamente recomendable, que te ayudará a gestionar tu diabetes o la de tus seres queridos. </a:t>
            </a:r>
          </a:p>
          <a:p>
            <a:endParaRPr lang="es-ES_tradnl" sz="1200" kern="1200" dirty="0">
              <a:solidFill>
                <a:schemeClr val="tx1"/>
              </a:solidFill>
              <a:latin typeface="+mn-lt"/>
              <a:ea typeface="ＭＳ Ｐゴシック" charset="0"/>
              <a:cs typeface="ＭＳ Ｐゴシック" charset="0"/>
            </a:endParaRPr>
          </a:p>
          <a:p>
            <a:r>
              <a:rPr lang="es-ES_tradnl" sz="1200" kern="1200" dirty="0" err="1">
                <a:solidFill>
                  <a:schemeClr val="tx1"/>
                </a:solidFill>
                <a:latin typeface="+mn-lt"/>
                <a:ea typeface="ＭＳ Ｐゴシック" charset="0"/>
                <a:cs typeface="ＭＳ Ｐゴシック" charset="0"/>
              </a:rPr>
              <a:t>MyDiabeticAlert</a:t>
            </a:r>
            <a:r>
              <a:rPr lang="es-ES_tradnl" sz="1200" kern="1200" dirty="0">
                <a:solidFill>
                  <a:schemeClr val="tx1"/>
                </a:solidFill>
                <a:latin typeface="+mn-lt"/>
                <a:ea typeface="ＭＳ Ｐゴシック" charset="0"/>
                <a:cs typeface="ＭＳ Ｐゴシック" charset="0"/>
              </a:rPr>
              <a:t> es una aplicación móvil y web que permite registrarte con distintos perfiles de usuario: niño y cuidador, mayor y cuidador, adulto o cuidador y compartir el estado de tu salud con otras personas.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Podrás añadir dispositivos como el glucómetro, báscula, tensiómetro y A1c test para introducir todos tus datos en la aplicación. También podrás añadir las insulinas, suplementos nutricionales y medicamentos que tomes. Recibirás alertas si se añade una medida fuera de rango o se olvida tomar una, incluso te puede avisar de tus próximas citas médicas. Además la aplicación es capaz de elaborar automáticamente un plan de nutrición adaptado a las necesidades calóricas y nutricionales de cada usuario. Encontrarás menús semanales para el desayuno, comida, cena y merienda con recetas caseras o platos precocinados. </a:t>
            </a:r>
          </a:p>
          <a:p>
            <a:endParaRPr lang="es-ES_tradnl" sz="1200" kern="1200" dirty="0">
              <a:solidFill>
                <a:schemeClr val="tx1"/>
              </a:solidFill>
              <a:latin typeface="+mn-lt"/>
              <a:ea typeface="ＭＳ Ｐゴシック" charset="0"/>
              <a:cs typeface="ＭＳ Ｐゴシック" charset="0"/>
            </a:endParaRPr>
          </a:p>
          <a:p>
            <a:r>
              <a:rPr lang="es-ES_tradnl" sz="1200" kern="1200" dirty="0" err="1">
                <a:solidFill>
                  <a:schemeClr val="tx1"/>
                </a:solidFill>
                <a:latin typeface="+mn-lt"/>
                <a:ea typeface="ＭＳ Ｐゴシック" charset="0"/>
                <a:cs typeface="ＭＳ Ｐゴシック" charset="0"/>
              </a:rPr>
              <a:t>MyDiabeticAlert</a:t>
            </a:r>
            <a:r>
              <a:rPr lang="es-ES_tradnl" sz="1200" kern="1200" dirty="0">
                <a:solidFill>
                  <a:schemeClr val="tx1"/>
                </a:solidFill>
                <a:latin typeface="+mn-lt"/>
                <a:ea typeface="ＭＳ Ｐゴシック" charset="0"/>
                <a:cs typeface="ＭＳ Ｐゴシック" charset="0"/>
              </a:rPr>
              <a:t> está disponible para dispositivos móviles y tableta iOS y Android, y en la web </a:t>
            </a:r>
            <a:r>
              <a:rPr lang="es-ES_tradnl" sz="1200" kern="1200" dirty="0" err="1">
                <a:solidFill>
                  <a:schemeClr val="tx1"/>
                </a:solidFill>
                <a:latin typeface="+mn-lt"/>
                <a:ea typeface="ＭＳ Ｐゴシック" charset="0"/>
                <a:cs typeface="ＭＳ Ｐゴシック" charset="0"/>
              </a:rPr>
              <a:t>www.mydiabeticalert.com</a:t>
            </a:r>
            <a:r>
              <a:rPr lang="es-ES_tradnl" sz="1200" kern="1200" dirty="0">
                <a:solidFill>
                  <a:schemeClr val="tx1"/>
                </a:solidFill>
                <a:latin typeface="+mn-lt"/>
                <a:ea typeface="ＭＳ Ｐゴシック" charset="0"/>
                <a:cs typeface="ＭＳ Ｐゴシック" charset="0"/>
              </a:rPr>
              <a:t>. También tendrás la opción de vincular a la app tus </a:t>
            </a:r>
            <a:r>
              <a:rPr lang="es-ES_tradnl" sz="1200" kern="1200" dirty="0" err="1">
                <a:solidFill>
                  <a:schemeClr val="tx1"/>
                </a:solidFill>
                <a:latin typeface="+mn-lt"/>
                <a:ea typeface="ＭＳ Ｐゴシック" charset="0"/>
                <a:cs typeface="ＭＳ Ｐゴシック" charset="0"/>
              </a:rPr>
              <a:t>dispositibvos</a:t>
            </a:r>
            <a:r>
              <a:rPr lang="es-ES_tradnl" sz="1200" kern="1200" dirty="0">
                <a:solidFill>
                  <a:schemeClr val="tx1"/>
                </a:solidFill>
                <a:latin typeface="+mn-lt"/>
                <a:ea typeface="ＭＳ Ｐゴシック" charset="0"/>
                <a:cs typeface="ＭＳ Ｐゴシック" charset="0"/>
              </a:rPr>
              <a:t> </a:t>
            </a:r>
            <a:r>
              <a:rPr lang="es-ES_tradnl" sz="1200" kern="1200" dirty="0" err="1">
                <a:solidFill>
                  <a:schemeClr val="tx1"/>
                </a:solidFill>
                <a:latin typeface="+mn-lt"/>
                <a:ea typeface="ＭＳ Ｐゴシック" charset="0"/>
                <a:cs typeface="ＭＳ Ｐゴシック" charset="0"/>
              </a:rPr>
              <a:t>Fitit</a:t>
            </a:r>
            <a:r>
              <a:rPr lang="es-ES_tradnl" sz="1200" kern="1200" dirty="0">
                <a:solidFill>
                  <a:schemeClr val="tx1"/>
                </a:solidFill>
                <a:latin typeface="+mn-lt"/>
                <a:ea typeface="ＭＳ Ｐゴシック" charset="0"/>
                <a:cs typeface="ＭＳ Ｐゴシック" charset="0"/>
              </a:rPr>
              <a:t> y/o </a:t>
            </a:r>
            <a:r>
              <a:rPr lang="es-ES_tradnl" sz="1200" kern="1200" dirty="0" err="1">
                <a:solidFill>
                  <a:schemeClr val="tx1"/>
                </a:solidFill>
                <a:latin typeface="+mn-lt"/>
                <a:ea typeface="ＭＳ Ｐゴシック" charset="0"/>
                <a:cs typeface="ＭＳ Ｐゴシック" charset="0"/>
              </a:rPr>
              <a:t>Jawbone</a:t>
            </a:r>
            <a:r>
              <a:rPr lang="es-ES_tradnl" sz="1200" kern="1200" dirty="0">
                <a:solidFill>
                  <a:schemeClr val="tx1"/>
                </a:solidFill>
                <a:latin typeface="+mn-lt"/>
                <a:ea typeface="ＭＳ Ｐゴシック" charset="0"/>
                <a:cs typeface="ＭＳ Ｐゴシック" charset="0"/>
              </a:rPr>
              <a:t>.</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154</a:t>
            </a:fld>
            <a:endParaRPr lang="es-ES_tradnl" altLang="es-ES_tradnl"/>
          </a:p>
        </p:txBody>
      </p:sp>
    </p:spTree>
    <p:extLst>
      <p:ext uri="{BB962C8B-B14F-4D97-AF65-F5344CB8AC3E}">
        <p14:creationId xmlns:p14="http://schemas.microsoft.com/office/powerpoint/2010/main" val="1412713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Esta aplicación móvil aspira a facilitar la vida de las personas con diabetes en la gestión diaria de su enfermedad. </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La app te permite introducir tus niveles de glucosa, comida, actividad o medicación para generar planes de alimentación y ejercicio diseñados para ti. O si lo prefieres, puedes conectar tu monitor continuo de glucosa para que la entrada de datos sea automática. </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A partir de los datos introducidos, Medicsen hace una predicción de tus niveles de glucosa con una hora de antelación y con un pequeño rango de error para que puedas planificar tus actividades de antemano y evitar así riesgos potenciales.</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Asimismo, te permite visualizar gráficos con los niveles de glucosa, alimentación, actividad y medicación por días, semanas o meses.</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Si quieres saber más sobre Medicsen o sus creadores también puedes entrar en su página web https://</a:t>
            </a:r>
            <a:r>
              <a:rPr lang="es-ES_tradnl" sz="1200" b="0" i="0" kern="1200" dirty="0" err="1">
                <a:solidFill>
                  <a:schemeClr val="tx1"/>
                </a:solidFill>
                <a:effectLst/>
                <a:latin typeface="+mn-lt"/>
                <a:ea typeface="ＭＳ Ｐゴシック" charset="0"/>
                <a:cs typeface="ＭＳ Ｐゴシック" charset="0"/>
              </a:rPr>
              <a:t>www.medicsen.com</a:t>
            </a:r>
            <a:r>
              <a:rPr lang="es-ES_tradnl" sz="1200" b="0" i="0" kern="1200" dirty="0">
                <a:solidFill>
                  <a:schemeClr val="tx1"/>
                </a:solidFill>
                <a:effectLst/>
                <a:latin typeface="+mn-lt"/>
                <a:ea typeface="ＭＳ Ｐゴシック" charset="0"/>
                <a:cs typeface="ＭＳ Ｐゴシック" charset="0"/>
              </a:rPr>
              <a:t>/es/ </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Si eres profesional sanitario la aplicación te permitirá hacer un mejor seguimiento de tus pacientes gracias a sus resúmenes en PDF y la </a:t>
            </a:r>
            <a:r>
              <a:rPr lang="es-ES_tradnl" sz="1200" b="0" i="0" kern="1200" dirty="0" err="1">
                <a:solidFill>
                  <a:schemeClr val="tx1"/>
                </a:solidFill>
                <a:effectLst/>
                <a:latin typeface="+mn-lt"/>
                <a:ea typeface="ＭＳ Ｐゴシック" charset="0"/>
                <a:cs typeface="ＭＳ Ｐゴシック" charset="0"/>
              </a:rPr>
              <a:t>telemonitorización</a:t>
            </a:r>
            <a:r>
              <a:rPr lang="es-ES_tradnl" sz="1200" b="0" i="0" kern="1200" dirty="0">
                <a:solidFill>
                  <a:schemeClr val="tx1"/>
                </a:solidFill>
                <a:effectLst/>
                <a:latin typeface="+mn-lt"/>
                <a:ea typeface="ＭＳ Ｐゴシック" charset="0"/>
                <a:cs typeface="ＭＳ Ｐゴシック" charset="0"/>
              </a:rPr>
              <a:t>. Además, con el chat podrás interaccionar con tus pacientes contribuyendo así, a mejorar su adherencia al tratamiento.</a:t>
            </a:r>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155</a:t>
            </a:fld>
            <a:endParaRPr lang="es-ES_tradnl" altLang="es-ES_tradnl"/>
          </a:p>
        </p:txBody>
      </p:sp>
    </p:spTree>
    <p:extLst>
      <p:ext uri="{BB962C8B-B14F-4D97-AF65-F5344CB8AC3E}">
        <p14:creationId xmlns:p14="http://schemas.microsoft.com/office/powerpoint/2010/main" val="503970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b="0" i="0" kern="1200" dirty="0">
                <a:solidFill>
                  <a:schemeClr val="tx1"/>
                </a:solidFill>
                <a:effectLst/>
                <a:latin typeface="+mn-lt"/>
                <a:ea typeface="ＭＳ Ｐゴシック" charset="0"/>
                <a:cs typeface="ＭＳ Ｐゴシック" charset="0"/>
              </a:rPr>
              <a:t>Esta aplicación móvil aspira a facilitar la vida de las personas con diabetes en la gestión diaria de su enfermedad. </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La app te permite introducir tus niveles de glucosa, comida, actividad o medicación para generar planes de alimentación y ejercicio diseñados para ti. O si lo prefieres, puedes conectar tu monitor continuo de glucosa para que la entrada de datos sea automática. </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A partir de los datos introducidos, Medicsen hace una predicción de tus niveles de glucosa con una hora de antelación y con un pequeño rango de error para que puedas planificar tus actividades de antemano y evitar así riesgos potenciales.</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Asimismo, te permite visualizar gráficos con los niveles de glucosa, alimentación, actividad y medicación por días, semanas o meses.</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r>
              <a:rPr lang="es-ES_tradnl" sz="1200" b="0" i="0" kern="1200" dirty="0">
                <a:solidFill>
                  <a:schemeClr val="tx1"/>
                </a:solidFill>
                <a:effectLst/>
                <a:latin typeface="+mn-lt"/>
                <a:ea typeface="ＭＳ Ｐゴシック" charset="0"/>
                <a:cs typeface="ＭＳ Ｐゴシック" charset="0"/>
              </a:rPr>
              <a:t>Si quieres saber más sobre Medicsen o sus creadores también puedes entrar en su página web https://</a:t>
            </a:r>
            <a:r>
              <a:rPr lang="es-ES_tradnl" sz="1200" b="0" i="0" kern="1200" dirty="0" err="1">
                <a:solidFill>
                  <a:schemeClr val="tx1"/>
                </a:solidFill>
                <a:effectLst/>
                <a:latin typeface="+mn-lt"/>
                <a:ea typeface="ＭＳ Ｐゴシック" charset="0"/>
                <a:cs typeface="ＭＳ Ｐゴシック" charset="0"/>
              </a:rPr>
              <a:t>www.medicsen.com</a:t>
            </a:r>
            <a:r>
              <a:rPr lang="es-ES_tradnl" sz="1200" b="0" i="0" kern="1200" dirty="0">
                <a:solidFill>
                  <a:schemeClr val="tx1"/>
                </a:solidFill>
                <a:effectLst/>
                <a:latin typeface="+mn-lt"/>
                <a:ea typeface="ＭＳ Ｐゴシック" charset="0"/>
                <a:cs typeface="ＭＳ Ｐゴシック" charset="0"/>
              </a:rPr>
              <a:t>/es/ </a:t>
            </a:r>
            <a:br>
              <a:rPr lang="es-ES_tradnl" sz="1200" b="0" i="0" kern="1200" dirty="0">
                <a:solidFill>
                  <a:schemeClr val="tx1"/>
                </a:solidFill>
                <a:effectLst/>
                <a:latin typeface="+mn-lt"/>
                <a:ea typeface="ＭＳ Ｐゴシック" charset="0"/>
                <a:cs typeface="ＭＳ Ｐゴシック" charset="0"/>
              </a:rPr>
            </a:br>
            <a:br>
              <a:rPr lang="es-ES_tradnl" sz="1200" b="0" i="0" kern="1200" dirty="0">
                <a:solidFill>
                  <a:schemeClr val="tx1"/>
                </a:solidFill>
                <a:effectLst/>
                <a:latin typeface="+mn-lt"/>
                <a:ea typeface="ＭＳ Ｐゴシック" charset="0"/>
                <a:cs typeface="ＭＳ Ｐゴシック" charset="0"/>
              </a:rPr>
            </a:br>
            <a:br>
              <a:rPr lang="es-ES_tradnl" sz="1200" b="0" i="0" kern="1200">
                <a:solidFill>
                  <a:schemeClr val="tx1"/>
                </a:solidFill>
                <a:effectLst/>
                <a:latin typeface="+mn-lt"/>
                <a:ea typeface="ＭＳ Ｐゴシック" charset="0"/>
                <a:cs typeface="ＭＳ Ｐゴシック" charset="0"/>
              </a:rPr>
            </a:br>
            <a:r>
              <a:rPr lang="es-ES_tradnl" sz="1200" b="0" i="0" kern="1200">
                <a:solidFill>
                  <a:schemeClr val="tx1"/>
                </a:solidFill>
                <a:effectLst/>
                <a:latin typeface="+mn-lt"/>
                <a:ea typeface="ＭＳ Ｐゴシック" charset="0"/>
                <a:cs typeface="ＭＳ Ｐゴシック" charset="0"/>
              </a:rPr>
              <a:t>Si </a:t>
            </a:r>
            <a:r>
              <a:rPr lang="es-ES_tradnl" sz="1200" b="0" i="0" kern="1200" dirty="0">
                <a:solidFill>
                  <a:schemeClr val="tx1"/>
                </a:solidFill>
                <a:effectLst/>
                <a:latin typeface="+mn-lt"/>
                <a:ea typeface="ＭＳ Ｐゴシック" charset="0"/>
                <a:cs typeface="ＭＳ Ｐゴシック" charset="0"/>
              </a:rPr>
              <a:t>eres profesional sanitario la aplicación te permitirá hacer un mejor seguimiento de tus pacientes gracias a sus resúmenes en PDF y la </a:t>
            </a:r>
            <a:r>
              <a:rPr lang="es-ES_tradnl" sz="1200" b="0" i="0" kern="1200" dirty="0" err="1">
                <a:solidFill>
                  <a:schemeClr val="tx1"/>
                </a:solidFill>
                <a:effectLst/>
                <a:latin typeface="+mn-lt"/>
                <a:ea typeface="ＭＳ Ｐゴシック" charset="0"/>
                <a:cs typeface="ＭＳ Ｐゴシック" charset="0"/>
              </a:rPr>
              <a:t>telemonitorización</a:t>
            </a:r>
            <a:r>
              <a:rPr lang="es-ES_tradnl" sz="1200" b="0" i="0" kern="1200" dirty="0">
                <a:solidFill>
                  <a:schemeClr val="tx1"/>
                </a:solidFill>
                <a:effectLst/>
                <a:latin typeface="+mn-lt"/>
                <a:ea typeface="ＭＳ Ｐゴシック" charset="0"/>
                <a:cs typeface="ＭＳ Ｐゴシック" charset="0"/>
              </a:rPr>
              <a:t>. Además, con el chat podrás interaccionar con tus pacientes contribuyendo así, a mejorar su adherencia al tratamiento.</a:t>
            </a:r>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156</a:t>
            </a:fld>
            <a:endParaRPr lang="es-ES_tradnl" altLang="es-ES_tradnl"/>
          </a:p>
        </p:txBody>
      </p:sp>
    </p:spTree>
    <p:extLst>
      <p:ext uri="{BB962C8B-B14F-4D97-AF65-F5344CB8AC3E}">
        <p14:creationId xmlns:p14="http://schemas.microsoft.com/office/powerpoint/2010/main" val="1789713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webs de España para gestionar la alimentación diaria de pacientes con diabetes. Este proyecto liderado por </a:t>
            </a:r>
            <a:r>
              <a:rPr lang="es-ES_tradnl" altLang="es-ES_tradnl" b="1" dirty="0">
                <a:ea typeface="ＭＳ Ｐゴシック" charset="-128"/>
              </a:rPr>
              <a:t>Fundación Alicia</a:t>
            </a:r>
            <a:r>
              <a:rPr lang="es-ES_tradnl" altLang="es-ES_tradnl" dirty="0">
                <a:ea typeface="ＭＳ Ｐゴシック" charset="-128"/>
              </a:rPr>
              <a:t> y IDIBAPS, con la colaboración de Esteve, tiene como característica más relevante su interactivo </a:t>
            </a:r>
            <a:r>
              <a:rPr lang="es-ES_tradnl" altLang="es-ES_tradnl" b="1" dirty="0">
                <a:ea typeface="ＭＳ Ｐゴシック" charset="-128"/>
              </a:rPr>
              <a:t>Método del plato</a:t>
            </a:r>
            <a:r>
              <a:rPr lang="es-ES_tradnl" altLang="es-ES_tradnl" dirty="0">
                <a:ea typeface="ＭＳ Ｐゴシック" charset="-128"/>
              </a:rPr>
              <a:t>, donde podrás realizar infinidad de combinaciones de platos aptos para personas diabéticas simplemente seleccionando los alimentos que aparecen en pantalla e idear una dieta variada siguiendo los estándares recomendados (medio plato de verduras, un cuarto de proteínas y otro de hidratos de carbono). Su funcionamiento fácil e intuitivo permite planificar menús con agilidad mientras te diviertes.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de contar con un diseño web actualizado y de navegación fluida, incluye herramientas gratuitas muy útiles para personas con diabetes: </a:t>
            </a:r>
            <a:r>
              <a:rPr lang="es-ES_tradnl" altLang="es-ES_tradnl" b="1" dirty="0">
                <a:ea typeface="ＭＳ Ｐゴシック" charset="-128"/>
              </a:rPr>
              <a:t>calculadora de hidratos de carbono, </a:t>
            </a:r>
            <a:r>
              <a:rPr lang="es-ES_tradnl" altLang="es-ES_tradnl" dirty="0">
                <a:ea typeface="ＭＳ Ｐゴシック" charset="-128"/>
              </a:rPr>
              <a:t>descargables con equivalencias de alimentos, cartillas para tener un control diario de los alimentos ingeridos, </a:t>
            </a:r>
            <a:r>
              <a:rPr lang="es-ES_tradnl" altLang="es-ES_tradnl" b="1" dirty="0">
                <a:ea typeface="ＭＳ Ｐゴシック" charset="-128"/>
              </a:rPr>
              <a:t>vídeo recetas </a:t>
            </a:r>
            <a:r>
              <a:rPr lang="es-ES_tradnl" altLang="es-ES_tradnl" dirty="0">
                <a:ea typeface="ＭＳ Ｐゴシック" charset="-128"/>
              </a:rPr>
              <a:t>para descubrir nuevos platos y múltiples tutoriales audiovisuales con contenidos de interés como </a:t>
            </a:r>
            <a:r>
              <a:rPr lang="es-ES_tradnl" altLang="es-ES_tradnl" b="1" dirty="0">
                <a:ea typeface="ＭＳ Ｐゴシック" charset="-128"/>
              </a:rPr>
              <a:t>tablas de ejercicios </a:t>
            </a:r>
            <a:r>
              <a:rPr lang="es-ES_tradnl" altLang="es-ES_tradnl" dirty="0">
                <a:ea typeface="ＭＳ Ｐゴシック" charset="-128"/>
              </a:rPr>
              <a:t>para realizar en casa, etc. Cuenta también con una </a:t>
            </a:r>
            <a:r>
              <a:rPr lang="es-ES_tradnl" altLang="es-ES_tradnl" b="1" dirty="0">
                <a:ea typeface="ＭＳ Ｐゴシック" charset="-128"/>
              </a:rPr>
              <a:t>tienda online</a:t>
            </a:r>
            <a:r>
              <a:rPr lang="es-ES_tradnl" altLang="es-ES_tradnl" dirty="0">
                <a:ea typeface="ＭＳ Ｐゴシック" charset="-128"/>
              </a:rPr>
              <a:t> para completar el material facilitado con contenidos didácticos más específicos.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Dispone de App tanto para iOS como Android y canal en </a:t>
            </a:r>
            <a:r>
              <a:rPr lang="es-ES_tradnl" altLang="es-ES_tradnl" dirty="0" err="1">
                <a:ea typeface="ＭＳ Ｐゴシック" charset="-128"/>
              </a:rPr>
              <a:t>Vimeo</a:t>
            </a:r>
            <a:r>
              <a:rPr lang="es-ES_tradnl" altLang="es-ES_tradnl" dirty="0">
                <a:ea typeface="ＭＳ Ｐゴシック" charset="-128"/>
              </a:rPr>
              <a:t> con un importante recetario audiovisual.</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web servirá de apoyo a tus a pacientes diabéticos para gestionar sus menús diarios y conocer mejor cómo se comporta su organismo frente a la diabetes.</a:t>
            </a: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F0DF351-0F06-E249-B1B5-739D698ED326}" type="slidenum">
              <a:rPr lang="es-ES_tradnl" altLang="es-ES_tradnl" sz="1200"/>
              <a:pPr eaLnBrk="1" hangingPunct="1"/>
              <a:t>79</a:t>
            </a:fld>
            <a:endParaRPr lang="es-ES_tradnl" altLang="es-ES_tradnl" sz="1200"/>
          </a:p>
        </p:txBody>
      </p:sp>
    </p:spTree>
    <p:extLst>
      <p:ext uri="{BB962C8B-B14F-4D97-AF65-F5344CB8AC3E}">
        <p14:creationId xmlns:p14="http://schemas.microsoft.com/office/powerpoint/2010/main" val="19131040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Blog personal de Oscar López, paciente con diabetes y profesional de la comunicación, muy implicado en asociaciones de pacientes, federaciones y divulgación de la enfermedad. Su página cuenta con muchas entradas y actividad diaria donde encontrarás noticias sobre la diabetes, tecnología aplicada a la enfermedad, experiencias personales, educación, alimentación, etc.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interesantes artículos sobre herramientas de salud que pueden hacer la vida del paciente diabético más fácil, por ejemplo un vaso que mide las calorías de lo que bebes, o recomienda Apps que te ayudan a gestionar la convivencia con la enfermedad.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la actividad del blog en su cuenta de Twitter, Facebook, Google+, Pinterest, Instagram y </a:t>
            </a:r>
            <a:r>
              <a:rPr lang="es-ES_tradnl" altLang="es-ES_tradnl" dirty="0" err="1">
                <a:ea typeface="ＭＳ Ｐゴシック" charset="-128"/>
              </a:rPr>
              <a:t>Youtube</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Contiene artículos curiosos e interesantes acerca de aplicaciones tecnológicas que pueden mejorar la gestión de la diabetes en tus pacientes, aparte de información general acerca de la enfermedad.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158</a:t>
            </a:fld>
            <a:endParaRPr lang="es-ES_tradnl" altLang="es-ES_tradnl" sz="1200"/>
          </a:p>
        </p:txBody>
      </p:sp>
    </p:spTree>
    <p:extLst>
      <p:ext uri="{BB962C8B-B14F-4D97-AF65-F5344CB8AC3E}">
        <p14:creationId xmlns:p14="http://schemas.microsoft.com/office/powerpoint/2010/main" val="9560884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Blog personal de Oscar López, paciente con diabetes y profesional de la comunicación, muy implicado en asociaciones de pacientes, federaciones y divulgación de la enfermedad. Su página cuenta con muchas entradas y actividad diaria donde encontrarás noticias sobre la diabetes, tecnología aplicada a la enfermedad, experiencias personales, educación, alimentación, etc.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interesantes artículos sobre herramientas de salud que pueden hacer la vida del paciente diabético más fácil, por ejemplo un vaso que mide las calorías de lo que bebes, o recomienda Apps que te ayudan a gestionar la convivencia con la enfermedad.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la actividad del blog en su cuenta de Twitter, Facebook, Google+, Pinterest, Instagram y </a:t>
            </a:r>
            <a:r>
              <a:rPr lang="es-ES_tradnl" altLang="es-ES_tradnl" dirty="0" err="1">
                <a:ea typeface="ＭＳ Ｐゴシック" charset="-128"/>
              </a:rPr>
              <a:t>Youtube</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Contiene artículos curiosos e interesantes acerca de aplicaciones tecnológicas que pueden mejorar la gestión de la diabetes en tus pacientes, aparte de información general acerca de la enfermedad.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159</a:t>
            </a:fld>
            <a:endParaRPr lang="es-ES_tradnl" altLang="es-ES_tradnl" sz="1200"/>
          </a:p>
        </p:txBody>
      </p:sp>
    </p:spTree>
    <p:extLst>
      <p:ext uri="{BB962C8B-B14F-4D97-AF65-F5344CB8AC3E}">
        <p14:creationId xmlns:p14="http://schemas.microsoft.com/office/powerpoint/2010/main" val="4506641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Blog personal de Oscar López, paciente con diabetes y profesional de la comunicación, muy implicado en asociaciones de pacientes, federaciones y divulgación de la enfermedad. Su página cuenta con muchas entradas y actividad diaria donde encontrarás noticias sobre la diabetes, tecnología aplicada a la enfermedad, experiencias personales, educación, alimentación, etc.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Contiene interesantes artículos sobre herramientas de salud que pueden hacer la vida del paciente diabético más fácil, por ejemplo un vaso que mide las calorías de lo que bebes, o recomienda Apps que te ayudan a gestionar la convivencia con la enfermedad.</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Puedes seguir la actividad del blog en su cuenta de Twitter, Facebook, Google+, Pinterest, Instagram y </a:t>
            </a:r>
            <a:r>
              <a:rPr lang="es-ES_tradnl" altLang="es-ES_tradnl" dirty="0" err="1">
                <a:ea typeface="ＭＳ Ｐゴシック" charset="-128"/>
              </a:rPr>
              <a:t>Youtube</a:t>
            </a:r>
            <a:r>
              <a:rPr lang="es-ES_tradnl" altLang="es-ES_tradnl" dirty="0">
                <a:ea typeface="ＭＳ Ｐゴシック" charset="-128"/>
              </a:rPr>
              <a:t>.</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Contiene artículos curiosos e interesantes acerca de aplicaciones tecnológicas que pueden mejorar la gestión de la diabetes en tus pacientes, aparte de información general acerca de la enfermedad. </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160</a:t>
            </a:fld>
            <a:endParaRPr lang="es-ES_tradnl" altLang="es-ES_tradnl" sz="1200"/>
          </a:p>
        </p:txBody>
      </p:sp>
    </p:spTree>
    <p:extLst>
      <p:ext uri="{BB962C8B-B14F-4D97-AF65-F5344CB8AC3E}">
        <p14:creationId xmlns:p14="http://schemas.microsoft.com/office/powerpoint/2010/main" val="382161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Este blog personal está administrado por el cocinero Domingo </a:t>
            </a:r>
            <a:r>
              <a:rPr lang="es-ES_tradnl" altLang="es-ES_tradnl" dirty="0" err="1">
                <a:ea typeface="ＭＳ Ｐゴシック" charset="-128"/>
              </a:rPr>
              <a:t>Cubeira</a:t>
            </a:r>
            <a:r>
              <a:rPr lang="es-ES_tradnl" altLang="es-ES_tradnl" dirty="0">
                <a:ea typeface="ＭＳ Ｐゴシック" charset="-128"/>
              </a:rPr>
              <a:t> en homenaje a su madre diabética y que también era cocinera. Encontrarás muchas recetas adaptadas para personas con diabetes, preparadas por raciones de hidratos de carbono, proteínas, grasas y su conversión a calorías, un formato muy útil para controlar la ingesta diaria de alimentos. Puedes utilizar su buscador para encontrar la receta que prefieras y comentarlas para intercambiar experiencias culinarias.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también incluye información acerca de la DM1 y DM2 (descripción, estilo de vida recomendable, alimentación, complicaciones médicas, etc.) elaborada por la Dra. Mª José </a:t>
            </a:r>
            <a:r>
              <a:rPr lang="es-ES_tradnl" altLang="es-ES_tradnl" dirty="0" err="1">
                <a:ea typeface="ＭＳ Ｐゴシック" charset="-128"/>
              </a:rPr>
              <a:t>Picon</a:t>
            </a:r>
            <a:r>
              <a:rPr lang="es-ES_tradnl" altLang="es-ES_tradnl" dirty="0">
                <a:ea typeface="ＭＳ Ｐゴシック" charset="-128"/>
              </a:rPr>
              <a:t> Cesar, especialista en endocrinología y nutrición del Hospital Universitario Virgen de la Victoria de Málaga.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Tu paciente encontrará en este blog decenas de recetas que pueden ayudarlo a crear menús más variados e información fiable sobre DM1 y DM2.</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161</a:t>
            </a:fld>
            <a:endParaRPr lang="es-ES_tradnl" altLang="es-ES_tradnl" sz="1200"/>
          </a:p>
        </p:txBody>
      </p:sp>
    </p:spTree>
    <p:extLst>
      <p:ext uri="{BB962C8B-B14F-4D97-AF65-F5344CB8AC3E}">
        <p14:creationId xmlns:p14="http://schemas.microsoft.com/office/powerpoint/2010/main" val="5337402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Este blog personal está administrado por el cocinero Domingo </a:t>
            </a:r>
            <a:r>
              <a:rPr lang="es-ES_tradnl" altLang="es-ES_tradnl" dirty="0" err="1">
                <a:ea typeface="ＭＳ Ｐゴシック" charset="-128"/>
              </a:rPr>
              <a:t>Cubeira</a:t>
            </a:r>
            <a:r>
              <a:rPr lang="es-ES_tradnl" altLang="es-ES_tradnl" dirty="0">
                <a:ea typeface="ＭＳ Ｐゴシック" charset="-128"/>
              </a:rPr>
              <a:t> en homenaje a su madre diabética y que también era cocinera. Encontrarás muchas recetas adaptadas para personas con diabetes, preparadas por raciones de hidratos de carbono, proteínas, grasas y su conversión a calorías, un formato muy útil para controlar la ingesta diaria de alimentos. Puedes utilizar su buscador para encontrar la receta que prefieras y comentarlas para intercambiar experiencias culinarias.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La página también incluye información acerca de la DM1 y DM2 (descripción, estilo de vida recomendable, alimentación, complicaciones médicas, etc.) elaborada por la Dra. Mª José </a:t>
            </a:r>
            <a:r>
              <a:rPr lang="es-ES_tradnl" altLang="es-ES_tradnl" dirty="0" err="1">
                <a:ea typeface="ＭＳ Ｐゴシック" charset="-128"/>
              </a:rPr>
              <a:t>Picon</a:t>
            </a:r>
            <a:r>
              <a:rPr lang="es-ES_tradnl" altLang="es-ES_tradnl" dirty="0">
                <a:ea typeface="ＭＳ Ｐゴシック" charset="-128"/>
              </a:rPr>
              <a:t> Cesar, especialista en endocrinología y nutrición del Hospital Universitario Virgen de la Victoria de Málaga. </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Tu paciente encontrará en este blog decenas de recetas que pueden ayudarlo a crear menús más variados e información fiable sobre DM1 y DM2.</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162</a:t>
            </a:fld>
            <a:endParaRPr lang="es-ES_tradnl" altLang="es-ES_tradnl" sz="1200"/>
          </a:p>
        </p:txBody>
      </p:sp>
    </p:spTree>
    <p:extLst>
      <p:ext uri="{BB962C8B-B14F-4D97-AF65-F5344CB8AC3E}">
        <p14:creationId xmlns:p14="http://schemas.microsoft.com/office/powerpoint/2010/main" val="9861459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Blog personal de una joven de 24 años con diabetes, donde encontrarás noticias de interés sobre la enfermedad. Su autora colabora con asociaciones, federaciones y laboratorios farmacéuticos para divulgar conocimientos sobre la diabetes.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 2014 obtuvo el Premio Dardo por su labor social y el trabajo desempeñado en Internet para fomentar la educación y aportar datos de interés sobre salud. Sus entradas hablan de información general acerca de la diabetes, estilos de vida, nutrición, ejercicio, tecnología relacionada con el tratamientos de esta patología, entrevistas, estudios, complicaciones, etc. Destaca su post </a:t>
            </a:r>
            <a:r>
              <a:rPr lang="es-ES_tradnl" altLang="es-ES_tradnl" dirty="0" err="1">
                <a:ea typeface="ＭＳ Ｐゴシック" charset="-128"/>
              </a:rPr>
              <a:t>Diabetenglish</a:t>
            </a:r>
            <a:r>
              <a:rPr lang="es-ES_tradnl" altLang="es-ES_tradnl" dirty="0">
                <a:ea typeface="ＭＳ Ｐゴシック" charset="-128"/>
              </a:rPr>
              <a:t> con frases en inglés útiles para el viajero diabético y su transcripción para pronunciarlas correctamente.</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Colabora con </a:t>
            </a:r>
            <a:r>
              <a:rPr lang="es-ES_tradnl" altLang="es-ES_tradnl" dirty="0" err="1">
                <a:ea typeface="ＭＳ Ｐゴシック" charset="-128"/>
              </a:rPr>
              <a:t>Onmeda</a:t>
            </a:r>
            <a:r>
              <a:rPr lang="es-ES_tradnl" altLang="es-ES_tradnl" dirty="0">
                <a:ea typeface="ＭＳ Ｐゴシック" charset="-128"/>
              </a:rPr>
              <a:t>, portal de referencia en información de Salud y Medicina en España, forma parte de </a:t>
            </a:r>
            <a:r>
              <a:rPr lang="es-ES_tradnl" altLang="es-ES_tradnl" dirty="0" err="1">
                <a:ea typeface="ＭＳ Ｐゴシック" charset="-128"/>
              </a:rPr>
              <a:t>REDfacilisimio</a:t>
            </a:r>
            <a:r>
              <a:rPr lang="es-ES_tradnl" altLang="es-ES_tradnl" dirty="0">
                <a:ea typeface="ＭＳ Ｐゴシック" charset="-128"/>
              </a:rPr>
              <a:t>, con más de 2.200 </a:t>
            </a:r>
            <a:r>
              <a:rPr lang="es-ES_tradnl" altLang="es-ES_tradnl" dirty="0" err="1">
                <a:ea typeface="ＭＳ Ｐゴシック" charset="-128"/>
              </a:rPr>
              <a:t>bloggers</a:t>
            </a:r>
            <a:r>
              <a:rPr lang="es-ES_tradnl" altLang="es-ES_tradnl" dirty="0">
                <a:ea typeface="ＭＳ Ｐゴシック" charset="-128"/>
              </a:rPr>
              <a:t> suscritos, y es miembro de la Diabetes </a:t>
            </a:r>
            <a:r>
              <a:rPr lang="es-ES_tradnl" altLang="es-ES_tradnl" dirty="0" err="1">
                <a:ea typeface="ＭＳ Ｐゴシック" charset="-128"/>
              </a:rPr>
              <a:t>Advocates</a:t>
            </a:r>
            <a:r>
              <a:rPr lang="es-ES_tradnl" altLang="es-ES_tradnl" dirty="0">
                <a:ea typeface="ＭＳ Ｐゴシック" charset="-128"/>
              </a:rPr>
              <a:t>. Puedes seguir Vive tu diabetes en Facebook y Twitter.</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autora ha realizado cursos sobre diabetes y tiene formación en comunicación y marketing por lo que sus artículos son interesantes y divulgativos para que tus pacientes estén al día de las últimas novedades sobre diabetes y conozcan más acerca de la enfermedad.</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163</a:t>
            </a:fld>
            <a:endParaRPr lang="es-ES_tradnl" altLang="es-ES_tradnl" sz="1200"/>
          </a:p>
        </p:txBody>
      </p:sp>
    </p:spTree>
    <p:extLst>
      <p:ext uri="{BB962C8B-B14F-4D97-AF65-F5344CB8AC3E}">
        <p14:creationId xmlns:p14="http://schemas.microsoft.com/office/powerpoint/2010/main" val="17059110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Blog personal de una joven de 24 años con diabetes, donde encontrarás noticias de interés sobre la enfermedad. Su autora colabora con asociaciones, federaciones y laboratorios farmacéuticos para divulgar conocimientos sobre la diabetes.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 2014 obtuvo el Premio Dardo por su labor social y el trabajo desempeñado en Internet para fomentar la educación y aportar datos de interés sobre salud. Sus entradas hablan de información general acerca de la diabetes, estilos de vida, nutrición, ejercicio, tecnología relacionada con el tratamientos de esta patología, entrevistas, estudios, complicaciones, etc. Destaca su post </a:t>
            </a:r>
            <a:r>
              <a:rPr lang="es-ES_tradnl" altLang="es-ES_tradnl" dirty="0" err="1">
                <a:ea typeface="ＭＳ Ｐゴシック" charset="-128"/>
              </a:rPr>
              <a:t>Diabetenglish</a:t>
            </a:r>
            <a:r>
              <a:rPr lang="es-ES_tradnl" altLang="es-ES_tradnl" dirty="0">
                <a:ea typeface="ＭＳ Ｐゴシック" charset="-128"/>
              </a:rPr>
              <a:t> con frases en inglés útiles para el viajero diabético y su transcripción para pronunciarlas correctamente.</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Colabora con </a:t>
            </a:r>
            <a:r>
              <a:rPr lang="es-ES_tradnl" altLang="es-ES_tradnl" dirty="0" err="1">
                <a:ea typeface="ＭＳ Ｐゴシック" charset="-128"/>
              </a:rPr>
              <a:t>Onmeda</a:t>
            </a:r>
            <a:r>
              <a:rPr lang="es-ES_tradnl" altLang="es-ES_tradnl" dirty="0">
                <a:ea typeface="ＭＳ Ｐゴシック" charset="-128"/>
              </a:rPr>
              <a:t>, portal de referencia en información de Salud y Medicina en España, forma parte de </a:t>
            </a:r>
            <a:r>
              <a:rPr lang="es-ES_tradnl" altLang="es-ES_tradnl" dirty="0" err="1">
                <a:ea typeface="ＭＳ Ｐゴシック" charset="-128"/>
              </a:rPr>
              <a:t>REDfacilisimio</a:t>
            </a:r>
            <a:r>
              <a:rPr lang="es-ES_tradnl" altLang="es-ES_tradnl" dirty="0">
                <a:ea typeface="ＭＳ Ｐゴシック" charset="-128"/>
              </a:rPr>
              <a:t>, con más de 2.200 </a:t>
            </a:r>
            <a:r>
              <a:rPr lang="es-ES_tradnl" altLang="es-ES_tradnl" dirty="0" err="1">
                <a:ea typeface="ＭＳ Ｐゴシック" charset="-128"/>
              </a:rPr>
              <a:t>bloggers</a:t>
            </a:r>
            <a:r>
              <a:rPr lang="es-ES_tradnl" altLang="es-ES_tradnl" dirty="0">
                <a:ea typeface="ＭＳ Ｐゴシック" charset="-128"/>
              </a:rPr>
              <a:t> suscritos, y es miembro de la Diabetes </a:t>
            </a:r>
            <a:r>
              <a:rPr lang="es-ES_tradnl" altLang="es-ES_tradnl" dirty="0" err="1">
                <a:ea typeface="ＭＳ Ｐゴシック" charset="-128"/>
              </a:rPr>
              <a:t>Advocates</a:t>
            </a:r>
            <a:r>
              <a:rPr lang="es-ES_tradnl" altLang="es-ES_tradnl" dirty="0">
                <a:ea typeface="ＭＳ Ｐゴシック" charset="-128"/>
              </a:rPr>
              <a:t>. Puedes seguir Vive tu diabetes en Facebook y Twitter.</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autora ha realizado cursos sobre diabetes y tiene formación en comunicación y marketing por lo que sus artículos son interesantes y divulgativos para que tus pacientes estén al día de las últimas novedades sobre diabetes y conozcan más acerca de la enfermedad.</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164</a:t>
            </a:fld>
            <a:endParaRPr lang="es-ES_tradnl" altLang="es-ES_tradnl" sz="1200"/>
          </a:p>
        </p:txBody>
      </p:sp>
    </p:spTree>
    <p:extLst>
      <p:ext uri="{BB962C8B-B14F-4D97-AF65-F5344CB8AC3E}">
        <p14:creationId xmlns:p14="http://schemas.microsoft.com/office/powerpoint/2010/main" val="1206571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Blog personal de una joven de 24 años con diabetes, donde encontrarás noticias de interés sobre la enfermedad. Su autora colabora con asociaciones, federaciones y laboratorios farmacéuticos para divulgar conocimientos sobre la diabetes. </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En 2014 obtuvo el Premio Dardo por su labor social y el trabajo desempeñado en Internet para fomentar la educación y aportar datos de interés sobre salud. Sus entradas hablan de información general acerca de la diabetes, estilos de vida, nutrición, ejercicio, tecnología relacionada con el tratamientos de esta patología, entrevistas, estudios, complicaciones, etc. Destaca su post </a:t>
            </a:r>
            <a:r>
              <a:rPr lang="es-ES_tradnl" altLang="es-ES_tradnl" dirty="0" err="1">
                <a:ea typeface="ＭＳ Ｐゴシック" charset="-128"/>
              </a:rPr>
              <a:t>Diabetenglish</a:t>
            </a:r>
            <a:r>
              <a:rPr lang="es-ES_tradnl" altLang="es-ES_tradnl" dirty="0">
                <a:ea typeface="ＭＳ Ｐゴシック" charset="-128"/>
              </a:rPr>
              <a:t> con frases en inglés útiles para el viajero diabético y su transcripción para pronunciarlas correctamente.</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Colabora con </a:t>
            </a:r>
            <a:r>
              <a:rPr lang="es-ES_tradnl" altLang="es-ES_tradnl" dirty="0" err="1">
                <a:ea typeface="ＭＳ Ｐゴシック" charset="-128"/>
              </a:rPr>
              <a:t>Onmeda</a:t>
            </a:r>
            <a:r>
              <a:rPr lang="es-ES_tradnl" altLang="es-ES_tradnl" dirty="0">
                <a:ea typeface="ＭＳ Ｐゴシック" charset="-128"/>
              </a:rPr>
              <a:t>, portal de referencia en información de Salud y Medicina en España, forma parte de </a:t>
            </a:r>
            <a:r>
              <a:rPr lang="es-ES_tradnl" altLang="es-ES_tradnl" dirty="0" err="1">
                <a:ea typeface="ＭＳ Ｐゴシック" charset="-128"/>
              </a:rPr>
              <a:t>REDfacilisimio</a:t>
            </a:r>
            <a:r>
              <a:rPr lang="es-ES_tradnl" altLang="es-ES_tradnl" dirty="0">
                <a:ea typeface="ＭＳ Ｐゴシック" charset="-128"/>
              </a:rPr>
              <a:t>, con más de 2.200 </a:t>
            </a:r>
            <a:r>
              <a:rPr lang="es-ES_tradnl" altLang="es-ES_tradnl" dirty="0" err="1">
                <a:ea typeface="ＭＳ Ｐゴシック" charset="-128"/>
              </a:rPr>
              <a:t>bloggers</a:t>
            </a:r>
            <a:r>
              <a:rPr lang="es-ES_tradnl" altLang="es-ES_tradnl" dirty="0">
                <a:ea typeface="ＭＳ Ｐゴシック" charset="-128"/>
              </a:rPr>
              <a:t> suscritos, y es miembro de la Diabetes </a:t>
            </a:r>
            <a:r>
              <a:rPr lang="es-ES_tradnl" altLang="es-ES_tradnl" dirty="0" err="1">
                <a:ea typeface="ＭＳ Ｐゴシック" charset="-128"/>
              </a:rPr>
              <a:t>Advocates</a:t>
            </a:r>
            <a:r>
              <a:rPr lang="es-ES_tradnl" altLang="es-ES_tradnl" dirty="0">
                <a:ea typeface="ＭＳ Ｐゴシック" charset="-128"/>
              </a:rPr>
              <a:t>. Puedes seguir Vive tu diabetes en Facebook y Twitter.</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Su autora ha realizado cursos sobre diabetes y tiene formación en comunicación y marketing por lo que sus artículos son interesantes y divulgativos para que tus pacientes estén al día de las últimas novedades sobre diabetes y conozcan más acerca de la enfermedad.</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165</a:t>
            </a:fld>
            <a:endParaRPr lang="es-ES_tradnl" altLang="es-ES_tradnl" sz="1200"/>
          </a:p>
        </p:txBody>
      </p:sp>
    </p:spTree>
    <p:extLst>
      <p:ext uri="{BB962C8B-B14F-4D97-AF65-F5344CB8AC3E}">
        <p14:creationId xmlns:p14="http://schemas.microsoft.com/office/powerpoint/2010/main" val="7709462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Este blog personal, escrito por un hombre con diabetes de tipo 1, contiene mucha información sobre medidores de glucemia y bombas de insulina. También incluye reportajes sobre la diabetes, noticias del sector, entrevistas y estudios científicos relevantes para pacientes como él. Cada mes puedes encontrar contenidos nuevos.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Destacan sus </a:t>
            </a:r>
            <a:r>
              <a:rPr lang="es-ES_tradnl" altLang="es-ES_tradnl" dirty="0" err="1">
                <a:ea typeface="ＭＳ Ｐゴシック" charset="-128"/>
              </a:rPr>
              <a:t>posts</a:t>
            </a:r>
            <a:r>
              <a:rPr lang="es-ES_tradnl" altLang="es-ES_tradnl" dirty="0">
                <a:ea typeface="ＭＳ Ｐゴシック" charset="-128"/>
              </a:rPr>
              <a:t> sobre el gasto económico que los pacientes con diabetes suponen para la sanidad pública, un tema pocas veces tratado en este tipo de páginas. La información está expuesta de forma visual con tablas y gráficos que la hacen más comprensible.</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El blog cuenta con página de Facebook y Twitter.</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Se trata de un blog con información general de la diabetes enfocada al paciente, muy centrada en medidores de glucemia y bombas de insulina.</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166</a:t>
            </a:fld>
            <a:endParaRPr lang="es-ES_tradnl" altLang="es-ES_tradnl" sz="1200"/>
          </a:p>
        </p:txBody>
      </p:sp>
    </p:spTree>
    <p:extLst>
      <p:ext uri="{BB962C8B-B14F-4D97-AF65-F5344CB8AC3E}">
        <p14:creationId xmlns:p14="http://schemas.microsoft.com/office/powerpoint/2010/main" val="10319438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7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Este blog personal, escrito por un hombre con diabetes de tipo 1, contiene mucha información sobre medidores de glucemia y bombas de insulina. También incluye reportajes sobre la diabetes, noticias del sector, entrevistas y estudios científicos relevantes para pacientes como él. Cada mes puedes encontrar contenidos nuevos.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Destacan sus </a:t>
            </a:r>
            <a:r>
              <a:rPr lang="es-ES_tradnl" altLang="es-ES_tradnl" dirty="0" err="1">
                <a:ea typeface="ＭＳ Ｐゴシック" charset="-128"/>
              </a:rPr>
              <a:t>posts</a:t>
            </a:r>
            <a:r>
              <a:rPr lang="es-ES_tradnl" altLang="es-ES_tradnl" dirty="0">
                <a:ea typeface="ＭＳ Ｐゴシック" charset="-128"/>
              </a:rPr>
              <a:t> sobre el gasto económico que los pacientes con diabetes suponen para la sanidad pública, un tema pocas veces tratado en este tipo de páginas. La información está expuesta de forma visual con tablas y gráficos que la hacen más comprensible.</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El blog cuenta con página de Facebook y Twitter.</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Se trata de un blog con información general de la diabetes enfocada al paciente, muy centrada en medidores de glucemia y bombas de insulina.</a:t>
            </a:r>
          </a:p>
        </p:txBody>
      </p:sp>
      <p:sp>
        <p:nvSpPr>
          <p:cNvPr id="207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3F17942-5F88-7944-A232-DF3787F99BF3}" type="slidenum">
              <a:rPr lang="es-ES_tradnl" altLang="es-ES_tradnl" sz="1200"/>
              <a:pPr eaLnBrk="1" hangingPunct="1"/>
              <a:t>167</a:t>
            </a:fld>
            <a:endParaRPr lang="es-ES_tradnl" altLang="es-ES_tradnl" sz="1200"/>
          </a:p>
        </p:txBody>
      </p:sp>
    </p:spTree>
    <p:extLst>
      <p:ext uri="{BB962C8B-B14F-4D97-AF65-F5344CB8AC3E}">
        <p14:creationId xmlns:p14="http://schemas.microsoft.com/office/powerpoint/2010/main" val="93881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_tradnl" altLang="es-ES_tradnl" dirty="0">
                <a:ea typeface="ＭＳ Ｐゴシック" charset="-128"/>
              </a:rPr>
              <a:t>Se halla entre las mejores webs de España para gestionar la alimentación diaria de pacientes con diabetes. Este proyecto liderado por </a:t>
            </a:r>
            <a:r>
              <a:rPr lang="es-ES_tradnl" altLang="es-ES_tradnl" b="1" dirty="0">
                <a:ea typeface="ＭＳ Ｐゴシック" charset="-128"/>
              </a:rPr>
              <a:t>Fundación Alicia</a:t>
            </a:r>
            <a:r>
              <a:rPr lang="es-ES_tradnl" altLang="es-ES_tradnl" dirty="0">
                <a:ea typeface="ＭＳ Ｐゴシック" charset="-128"/>
              </a:rPr>
              <a:t> y IDIBAPS, con la colaboración de Esteve, tiene como característica más relevante su interactivo </a:t>
            </a:r>
            <a:r>
              <a:rPr lang="es-ES_tradnl" altLang="es-ES_tradnl" b="1" dirty="0">
                <a:ea typeface="ＭＳ Ｐゴシック" charset="-128"/>
              </a:rPr>
              <a:t>Método del plato</a:t>
            </a:r>
            <a:r>
              <a:rPr lang="es-ES_tradnl" altLang="es-ES_tradnl" dirty="0">
                <a:ea typeface="ＭＳ Ｐゴシック" charset="-128"/>
              </a:rPr>
              <a:t>, donde podrás realizar infinidad de combinaciones de platos aptos para personas diabéticas simplemente seleccionando los alimentos que aparecen en pantalla e idear una dieta variada siguiendo los estándares recomendados (medio plato de verduras, un cuarto de proteínas y otro de hidratos de carbono). Su funcionamiento fácil e intuitivo permite planificar menús con agilidad mientras te diviertes.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Además de contar con un diseño web actualizado y de navegación fluida, incluye herramientas gratuitas muy útiles para personas con diabetes: </a:t>
            </a:r>
            <a:r>
              <a:rPr lang="es-ES_tradnl" altLang="es-ES_tradnl" b="1" dirty="0">
                <a:ea typeface="ＭＳ Ｐゴシック" charset="-128"/>
              </a:rPr>
              <a:t>calculadora de hidratos de carbono, </a:t>
            </a:r>
            <a:r>
              <a:rPr lang="es-ES_tradnl" altLang="es-ES_tradnl" dirty="0">
                <a:ea typeface="ＭＳ Ｐゴシック" charset="-128"/>
              </a:rPr>
              <a:t>descargables con equivalencias de alimentos, cartillas para tener un control diario de los alimentos ingeridos, </a:t>
            </a:r>
            <a:r>
              <a:rPr lang="es-ES_tradnl" altLang="es-ES_tradnl" b="1" dirty="0">
                <a:ea typeface="ＭＳ Ｐゴシック" charset="-128"/>
              </a:rPr>
              <a:t>vídeo recetas </a:t>
            </a:r>
            <a:r>
              <a:rPr lang="es-ES_tradnl" altLang="es-ES_tradnl" dirty="0">
                <a:ea typeface="ＭＳ Ｐゴシック" charset="-128"/>
              </a:rPr>
              <a:t>para descubrir nuevos platos y múltiples tutoriales audiovisuales con contenidos de interés como </a:t>
            </a:r>
            <a:r>
              <a:rPr lang="es-ES_tradnl" altLang="es-ES_tradnl" b="1" dirty="0">
                <a:ea typeface="ＭＳ Ｐゴシック" charset="-128"/>
              </a:rPr>
              <a:t>tablas de ejercicios </a:t>
            </a:r>
            <a:r>
              <a:rPr lang="es-ES_tradnl" altLang="es-ES_tradnl" dirty="0">
                <a:ea typeface="ＭＳ Ｐゴシック" charset="-128"/>
              </a:rPr>
              <a:t>para realizar en casa, etc. Cuenta también con una </a:t>
            </a:r>
            <a:r>
              <a:rPr lang="es-ES_tradnl" altLang="es-ES_tradnl" b="1" dirty="0">
                <a:ea typeface="ＭＳ Ｐゴシック" charset="-128"/>
              </a:rPr>
              <a:t>tienda online</a:t>
            </a:r>
            <a:r>
              <a:rPr lang="es-ES_tradnl" altLang="es-ES_tradnl" dirty="0">
                <a:ea typeface="ＭＳ Ｐゴシック" charset="-128"/>
              </a:rPr>
              <a:t> para completar el material facilitado con contenidos didácticos más específicos.</a:t>
            </a:r>
          </a:p>
          <a:p>
            <a:pPr eaLnBrk="1" hangingPunct="1"/>
            <a:endParaRPr lang="es-ES_tradnl" altLang="es-ES_tradnl" dirty="0">
              <a:ea typeface="ＭＳ Ｐゴシック" charset="-128"/>
            </a:endParaRPr>
          </a:p>
          <a:p>
            <a:pPr eaLnBrk="1" hangingPunct="1"/>
            <a:r>
              <a:rPr lang="es-ES_tradnl" altLang="es-ES_tradnl" dirty="0">
                <a:ea typeface="ＭＳ Ｐゴシック" charset="-128"/>
              </a:rPr>
              <a:t>Dispone de App tanto para iOS como Android y canal en </a:t>
            </a:r>
            <a:r>
              <a:rPr lang="es-ES_tradnl" altLang="es-ES_tradnl" dirty="0" err="1">
                <a:ea typeface="ＭＳ Ｐゴシック" charset="-128"/>
              </a:rPr>
              <a:t>Vimeo</a:t>
            </a:r>
            <a:r>
              <a:rPr lang="es-ES_tradnl" altLang="es-ES_tradnl" dirty="0">
                <a:ea typeface="ＭＳ Ｐゴシック" charset="-128"/>
              </a:rPr>
              <a:t> con un importante recetario audiovisual.</a:t>
            </a:r>
          </a:p>
          <a:p>
            <a:pPr eaLnBrk="1" hangingPunct="1"/>
            <a:r>
              <a:rPr lang="es-ES_tradnl" altLang="es-ES_tradnl" dirty="0">
                <a:ea typeface="ＭＳ Ｐゴシック" charset="-128"/>
              </a:rPr>
              <a:t>---</a:t>
            </a:r>
          </a:p>
          <a:p>
            <a:pPr eaLnBrk="1" hangingPunct="1"/>
            <a:r>
              <a:rPr lang="es-ES_tradnl" altLang="es-ES_tradnl" dirty="0">
                <a:ea typeface="ＭＳ Ｐゴシック" charset="-128"/>
              </a:rPr>
              <a:t>Esta web servirá de apoyo a tus a pacientes diabéticos para gestionar sus menús diarios y conocer mejor cómo se comporta su organismo frente a la diabetes.</a:t>
            </a: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F0DF351-0F06-E249-B1B5-739D698ED326}" type="slidenum">
              <a:rPr lang="es-ES_tradnl" altLang="es-ES_tradnl" sz="1200"/>
              <a:pPr eaLnBrk="1" hangingPunct="1"/>
              <a:t>80</a:t>
            </a:fld>
            <a:endParaRPr lang="es-ES_tradnl" altLang="es-ES_tradnl" sz="1200"/>
          </a:p>
        </p:txBody>
      </p:sp>
    </p:spTree>
    <p:extLst>
      <p:ext uri="{BB962C8B-B14F-4D97-AF65-F5344CB8AC3E}">
        <p14:creationId xmlns:p14="http://schemas.microsoft.com/office/powerpoint/2010/main" val="6672794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¡El Blog de Julio García cuenta con una imagen renovada!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Se trata del blog personal de un diabético segoviano que comparte sus experiencias deportivas y te muestra cómo, gracias a sus conocimientos sobre la enfermedad y un buen autocuidado, puedes realizar aquello que más te gusta.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Sus </a:t>
            </a:r>
            <a:r>
              <a:rPr lang="es-ES_tradnl" sz="1200" kern="1200" dirty="0" err="1">
                <a:solidFill>
                  <a:schemeClr val="tx1"/>
                </a:solidFill>
                <a:latin typeface="+mn-lt"/>
                <a:ea typeface="ＭＳ Ｐゴシック" charset="0"/>
                <a:cs typeface="ＭＳ Ｐゴシック" charset="0"/>
              </a:rPr>
              <a:t>posts</a:t>
            </a:r>
            <a:r>
              <a:rPr lang="es-ES_tradnl" sz="1200" kern="1200" dirty="0">
                <a:solidFill>
                  <a:schemeClr val="tx1"/>
                </a:solidFill>
                <a:latin typeface="+mn-lt"/>
                <a:ea typeface="ＭＳ Ｐゴシック" charset="0"/>
                <a:cs typeface="ＭＳ Ｐゴシック" charset="0"/>
              </a:rPr>
              <a:t>, con vídeos, entrevistas, reflexiones y consejos, te animarán a aprender más sobre la diabetes y mejorar tu control sobre la enfermedad.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Puedes seguir su actividad en Facebook, Twitter, Instagram, </a:t>
            </a:r>
            <a:r>
              <a:rPr lang="es-ES_tradnl" sz="1200" kern="1200" dirty="0" err="1">
                <a:solidFill>
                  <a:schemeClr val="tx1"/>
                </a:solidFill>
                <a:latin typeface="+mn-lt"/>
                <a:ea typeface="ＭＳ Ｐゴシック" charset="0"/>
                <a:cs typeface="ＭＳ Ｐゴシック" charset="0"/>
              </a:rPr>
              <a:t>Youtube</a:t>
            </a:r>
            <a:r>
              <a:rPr lang="es-ES_tradnl" sz="1200" kern="1200" dirty="0">
                <a:solidFill>
                  <a:schemeClr val="tx1"/>
                </a:solidFill>
                <a:latin typeface="+mn-lt"/>
                <a:ea typeface="ＭＳ Ｐゴシック" charset="0"/>
                <a:cs typeface="ＭＳ Ｐゴシック" charset="0"/>
              </a:rPr>
              <a:t> y </a:t>
            </a:r>
            <a:r>
              <a:rPr lang="es-ES_tradnl" sz="1200" kern="1200" dirty="0" err="1">
                <a:solidFill>
                  <a:schemeClr val="tx1"/>
                </a:solidFill>
                <a:latin typeface="+mn-lt"/>
                <a:ea typeface="ＭＳ Ｐゴシック" charset="0"/>
                <a:cs typeface="ＭＳ Ｐゴシック" charset="0"/>
              </a:rPr>
              <a:t>Vimeo</a:t>
            </a:r>
            <a:r>
              <a:rPr lang="es-ES_tradnl" sz="1200" kern="1200" dirty="0">
                <a:solidFill>
                  <a:schemeClr val="tx1"/>
                </a:solidFill>
                <a:latin typeface="+mn-lt"/>
                <a:ea typeface="ＭＳ Ｐゴシック" charset="0"/>
                <a:cs typeface="ＭＳ Ｐゴシック" charset="0"/>
              </a:rPr>
              <a:t>.</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168</a:t>
            </a:fld>
            <a:endParaRPr lang="es-ES_tradnl" altLang="es-ES_tradnl"/>
          </a:p>
        </p:txBody>
      </p:sp>
    </p:spTree>
    <p:extLst>
      <p:ext uri="{BB962C8B-B14F-4D97-AF65-F5344CB8AC3E}">
        <p14:creationId xmlns:p14="http://schemas.microsoft.com/office/powerpoint/2010/main" val="10255666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¡El Blog de Julio García cuenta con una imagen renovada!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Se trata del blog personal de un diabético segoviano que comparte sus experiencias deportivas y te muestra cómo, gracias a sus conocimientos sobre la enfermedad y un buen autocuidado, puedes realizar aquello que más te gusta.</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Sus </a:t>
            </a:r>
            <a:r>
              <a:rPr lang="es-ES_tradnl" sz="1200" kern="1200" dirty="0" err="1">
                <a:solidFill>
                  <a:schemeClr val="tx1"/>
                </a:solidFill>
                <a:latin typeface="+mn-lt"/>
                <a:ea typeface="ＭＳ Ｐゴシック" charset="0"/>
                <a:cs typeface="ＭＳ Ｐゴシック" charset="0"/>
              </a:rPr>
              <a:t>posts</a:t>
            </a:r>
            <a:r>
              <a:rPr lang="es-ES_tradnl" sz="1200" kern="1200" dirty="0">
                <a:solidFill>
                  <a:schemeClr val="tx1"/>
                </a:solidFill>
                <a:latin typeface="+mn-lt"/>
                <a:ea typeface="ＭＳ Ｐゴシック" charset="0"/>
                <a:cs typeface="ＭＳ Ｐゴシック" charset="0"/>
              </a:rPr>
              <a:t>, con vídeos, entrevistas, reflexiones y consejos, te animarán a aprender más sobre la diabetes y mejorar tu control sobre la enfermedad.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Puedes seguir su actividad en Facebook, Twitter, Instagram, </a:t>
            </a:r>
            <a:r>
              <a:rPr lang="es-ES_tradnl" sz="1200" kern="1200" dirty="0" err="1">
                <a:solidFill>
                  <a:schemeClr val="tx1"/>
                </a:solidFill>
                <a:latin typeface="+mn-lt"/>
                <a:ea typeface="ＭＳ Ｐゴシック" charset="0"/>
                <a:cs typeface="ＭＳ Ｐゴシック" charset="0"/>
              </a:rPr>
              <a:t>Youtube</a:t>
            </a:r>
            <a:r>
              <a:rPr lang="es-ES_tradnl" sz="1200" kern="1200" dirty="0">
                <a:solidFill>
                  <a:schemeClr val="tx1"/>
                </a:solidFill>
                <a:latin typeface="+mn-lt"/>
                <a:ea typeface="ＭＳ Ｐゴシック" charset="0"/>
                <a:cs typeface="ＭＳ Ｐゴシック" charset="0"/>
              </a:rPr>
              <a:t> y </a:t>
            </a:r>
            <a:r>
              <a:rPr lang="es-ES_tradnl" sz="1200" kern="1200" dirty="0" err="1">
                <a:solidFill>
                  <a:schemeClr val="tx1"/>
                </a:solidFill>
                <a:latin typeface="+mn-lt"/>
                <a:ea typeface="ＭＳ Ｐゴシック" charset="0"/>
                <a:cs typeface="ＭＳ Ｐゴシック" charset="0"/>
              </a:rPr>
              <a:t>Vimeo</a:t>
            </a:r>
            <a:r>
              <a:rPr lang="es-ES_tradnl" sz="1200" kern="1200" dirty="0">
                <a:solidFill>
                  <a:schemeClr val="tx1"/>
                </a:solidFill>
                <a:latin typeface="+mn-lt"/>
                <a:ea typeface="ＭＳ Ｐゴシック" charset="0"/>
                <a:cs typeface="ＭＳ Ｐゴシック" charset="0"/>
              </a:rPr>
              <a:t>.</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169</a:t>
            </a:fld>
            <a:endParaRPr lang="es-ES_tradnl" altLang="es-ES_tradnl"/>
          </a:p>
        </p:txBody>
      </p:sp>
    </p:spTree>
    <p:extLst>
      <p:ext uri="{BB962C8B-B14F-4D97-AF65-F5344CB8AC3E}">
        <p14:creationId xmlns:p14="http://schemas.microsoft.com/office/powerpoint/2010/main" val="7952722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Blog de una familia con un niño con diabetes tipo 1 que relata su convivencia con la enfermedad y comparte consejos para los padres y sus hijos. En Jaime, mi dulce guerrero, se pretende dar un mensaje de aliento y positivismo a las familias tocadas por la DM1 y se lucha para fomentar la educación y el control de la diabetes por el bienestar de sus hijos. Sus entradas son variadas, desde alimentación a estilos de vida, tratamientos o novedades en el mundo de la diabetes.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el apartado Manejo de diabetes podrás descargarte material para ti, para tus hijos y para las escuelas o encontrar definiciones sobre el lenguaje de diabetes. También podrás compartir tus experiencias de padre a padre en Aprendiendo a vivir con Tía Betty.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El blog proporciona un acceso directo a las webs de Familias con Diabetes (http://</a:t>
            </a:r>
            <a:r>
              <a:rPr lang="es-ES_tradnl" sz="1200" kern="1200" dirty="0" err="1">
                <a:solidFill>
                  <a:schemeClr val="tx1"/>
                </a:solidFill>
                <a:latin typeface="+mn-lt"/>
                <a:ea typeface="ＭＳ Ｐゴシック" charset="0"/>
                <a:cs typeface="ＭＳ Ｐゴシック" charset="0"/>
              </a:rPr>
              <a:t>familiascondiabetes.org</a:t>
            </a:r>
            <a:r>
              <a:rPr lang="es-ES_tradnl" sz="1200" kern="1200" dirty="0">
                <a:solidFill>
                  <a:schemeClr val="tx1"/>
                </a:solidFill>
                <a:latin typeface="+mn-lt"/>
                <a:ea typeface="ＭＳ Ｐゴシック" charset="0"/>
                <a:cs typeface="ＭＳ Ｐゴシック" charset="0"/>
              </a:rPr>
              <a:t>) y a la web Es tu Diabetes (http://</a:t>
            </a:r>
            <a:r>
              <a:rPr lang="es-ES_tradnl" sz="1200" kern="1200" dirty="0" err="1">
                <a:solidFill>
                  <a:schemeClr val="tx1"/>
                </a:solidFill>
                <a:latin typeface="+mn-lt"/>
                <a:ea typeface="ＭＳ Ｐゴシック" charset="0"/>
                <a:cs typeface="ＭＳ Ｐゴシック" charset="0"/>
              </a:rPr>
              <a:t>www.estudiabetes.org</a:t>
            </a:r>
            <a:r>
              <a:rPr lang="es-ES_tradnl" sz="1200" kern="1200" dirty="0">
                <a:solidFill>
                  <a:schemeClr val="tx1"/>
                </a:solidFill>
                <a:latin typeface="+mn-lt"/>
                <a:ea typeface="ＭＳ Ｐゴシック" charset="0"/>
                <a:cs typeface="ＭＳ Ｐゴシック" charset="0"/>
              </a:rPr>
              <a:t>) que también dan apoyo a diabéticos y sus familiares.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Jaime, mi dulce guerrero tiene presencia en numerosas redes sociales, podrás seguirlo en Facebook, Twitter, Pinterest, Skype, Twitter y </a:t>
            </a:r>
            <a:r>
              <a:rPr lang="es-ES_tradnl" sz="1200" kern="1200" dirty="0" err="1">
                <a:solidFill>
                  <a:schemeClr val="tx1"/>
                </a:solidFill>
                <a:latin typeface="+mn-lt"/>
                <a:ea typeface="ＭＳ Ｐゴシック" charset="0"/>
                <a:cs typeface="ＭＳ Ｐゴシック" charset="0"/>
              </a:rPr>
              <a:t>Youtube</a:t>
            </a:r>
            <a:r>
              <a:rPr lang="es-ES_tradnl" sz="1200" kern="1200" dirty="0">
                <a:solidFill>
                  <a:schemeClr val="tx1"/>
                </a:solidFill>
                <a:latin typeface="+mn-lt"/>
                <a:ea typeface="ＭＳ Ｐゴシック" charset="0"/>
                <a:cs typeface="ＭＳ Ｐゴシック" charset="0"/>
              </a:rPr>
              <a:t>. </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170</a:t>
            </a:fld>
            <a:endParaRPr lang="es-ES_tradnl" altLang="es-ES_tradnl"/>
          </a:p>
        </p:txBody>
      </p:sp>
    </p:spTree>
    <p:extLst>
      <p:ext uri="{BB962C8B-B14F-4D97-AF65-F5344CB8AC3E}">
        <p14:creationId xmlns:p14="http://schemas.microsoft.com/office/powerpoint/2010/main" val="4882144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latin typeface="+mn-lt"/>
                <a:ea typeface="ＭＳ Ｐゴシック" charset="0"/>
                <a:cs typeface="ＭＳ Ｐゴシック" charset="0"/>
              </a:rPr>
              <a:t>Blog de una familia con un niño con diabetes tipo 1 que relata su convivencia con la enfermedad y comparte consejos para los padres y sus hijos. En Jaime, mi dulce guerrero, se pretende dar un mensaje de aliento y positivismo a las familias tocadas por la DM1 y se lucha para fomentar la educación y el control de la diabetes por el bienestar de sus hijos. Sus entradas son variadas, desde alimentación a estilos de vida, tratamientos o novedades en el mundo de la diabetes.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En el apartado Manejo de diabetes podrás descargarte material para ti, para tus hijos y para las escuelas o encontrar definiciones sobre el lenguaje de diabetes. También podrás compartir tus experiencias de padre a padre en Aprendiendo a vivir con Tía Betty. </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El blog proporciona un acceso directo a las webs de Familias con Diabetes (http://</a:t>
            </a:r>
            <a:r>
              <a:rPr lang="es-ES_tradnl" sz="1200" kern="1200" dirty="0" err="1">
                <a:solidFill>
                  <a:schemeClr val="tx1"/>
                </a:solidFill>
                <a:latin typeface="+mn-lt"/>
                <a:ea typeface="ＭＳ Ｐゴシック" charset="0"/>
                <a:cs typeface="ＭＳ Ｐゴシック" charset="0"/>
              </a:rPr>
              <a:t>familiascondiabetes.org</a:t>
            </a:r>
            <a:r>
              <a:rPr lang="es-ES_tradnl" sz="1200" kern="1200" dirty="0">
                <a:solidFill>
                  <a:schemeClr val="tx1"/>
                </a:solidFill>
                <a:latin typeface="+mn-lt"/>
                <a:ea typeface="ＭＳ Ｐゴシック" charset="0"/>
                <a:cs typeface="ＭＳ Ｐゴシック" charset="0"/>
              </a:rPr>
              <a:t>) y a la web Es tu Diabetes (http://</a:t>
            </a:r>
            <a:r>
              <a:rPr lang="es-ES_tradnl" sz="1200" kern="1200" dirty="0" err="1">
                <a:solidFill>
                  <a:schemeClr val="tx1"/>
                </a:solidFill>
                <a:latin typeface="+mn-lt"/>
                <a:ea typeface="ＭＳ Ｐゴシック" charset="0"/>
                <a:cs typeface="ＭＳ Ｐゴシック" charset="0"/>
              </a:rPr>
              <a:t>www.estudiabetes.org</a:t>
            </a:r>
            <a:r>
              <a:rPr lang="es-ES_tradnl" sz="1200" kern="1200" dirty="0">
                <a:solidFill>
                  <a:schemeClr val="tx1"/>
                </a:solidFill>
                <a:latin typeface="+mn-lt"/>
                <a:ea typeface="ＭＳ Ｐゴシック" charset="0"/>
                <a:cs typeface="ＭＳ Ｐゴシック" charset="0"/>
              </a:rPr>
              <a:t>) que también dan apoyo a diabéticos y sus familiares.</a:t>
            </a:r>
          </a:p>
          <a:p>
            <a:endParaRPr lang="es-ES_tradnl" sz="1200" kern="1200" dirty="0">
              <a:solidFill>
                <a:schemeClr val="tx1"/>
              </a:solidFill>
              <a:latin typeface="+mn-lt"/>
              <a:ea typeface="ＭＳ Ｐゴシック" charset="0"/>
              <a:cs typeface="ＭＳ Ｐゴシック" charset="0"/>
            </a:endParaRPr>
          </a:p>
          <a:p>
            <a:r>
              <a:rPr lang="es-ES_tradnl" sz="1200" kern="1200" dirty="0">
                <a:solidFill>
                  <a:schemeClr val="tx1"/>
                </a:solidFill>
                <a:latin typeface="+mn-lt"/>
                <a:ea typeface="ＭＳ Ｐゴシック" charset="0"/>
                <a:cs typeface="ＭＳ Ｐゴシック" charset="0"/>
              </a:rPr>
              <a:t>Jaime, mi dulce guerrero tiene presencia en numerosas redes sociales, podrás seguirlo en Facebook, Twitter, Pinterest, Skype, Twitter y </a:t>
            </a:r>
            <a:r>
              <a:rPr lang="es-ES_tradnl" sz="1200" kern="1200" dirty="0" err="1">
                <a:solidFill>
                  <a:schemeClr val="tx1"/>
                </a:solidFill>
                <a:latin typeface="+mn-lt"/>
                <a:ea typeface="ＭＳ Ｐゴシック" charset="0"/>
                <a:cs typeface="ＭＳ Ｐゴシック" charset="0"/>
              </a:rPr>
              <a:t>Youtube</a:t>
            </a:r>
            <a:r>
              <a:rPr lang="es-ES_tradnl" sz="1200" kern="1200" dirty="0">
                <a:solidFill>
                  <a:schemeClr val="tx1"/>
                </a:solidFill>
                <a:latin typeface="+mn-lt"/>
                <a:ea typeface="ＭＳ Ｐゴシック" charset="0"/>
                <a:cs typeface="ＭＳ Ｐゴシック" charset="0"/>
              </a:rPr>
              <a:t>. </a:t>
            </a:r>
            <a:endParaRPr lang="es-ES_tradnl" dirty="0"/>
          </a:p>
        </p:txBody>
      </p:sp>
      <p:sp>
        <p:nvSpPr>
          <p:cNvPr id="4" name="Slide Number Placeholder 3"/>
          <p:cNvSpPr>
            <a:spLocks noGrp="1"/>
          </p:cNvSpPr>
          <p:nvPr>
            <p:ph type="sldNum" sz="quarter" idx="10"/>
          </p:nvPr>
        </p:nvSpPr>
        <p:spPr/>
        <p:txBody>
          <a:bodyPr/>
          <a:lstStyle/>
          <a:p>
            <a:fld id="{55965A87-EB92-294A-AF14-344090BBBE0B}" type="slidenum">
              <a:rPr lang="es-ES_tradnl" altLang="es-ES_tradnl" smtClean="0"/>
              <a:pPr/>
              <a:t>171</a:t>
            </a:fld>
            <a:endParaRPr lang="es-ES_tradnl" altLang="es-ES_tradnl"/>
          </a:p>
        </p:txBody>
      </p:sp>
    </p:spTree>
    <p:extLst>
      <p:ext uri="{BB962C8B-B14F-4D97-AF65-F5344CB8AC3E}">
        <p14:creationId xmlns:p14="http://schemas.microsoft.com/office/powerpoint/2010/main" val="9032890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172</a:t>
            </a:fld>
            <a:endParaRPr lang="es-ES_tradnl" altLang="es-ES_tradnl"/>
          </a:p>
        </p:txBody>
      </p:sp>
    </p:spTree>
    <p:extLst>
      <p:ext uri="{BB962C8B-B14F-4D97-AF65-F5344CB8AC3E}">
        <p14:creationId xmlns:p14="http://schemas.microsoft.com/office/powerpoint/2010/main" val="2066729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173</a:t>
            </a:fld>
            <a:endParaRPr lang="es-ES_tradnl" altLang="es-ES_tradnl"/>
          </a:p>
        </p:txBody>
      </p:sp>
    </p:spTree>
    <p:extLst>
      <p:ext uri="{BB962C8B-B14F-4D97-AF65-F5344CB8AC3E}">
        <p14:creationId xmlns:p14="http://schemas.microsoft.com/office/powerpoint/2010/main" val="11710939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174</a:t>
            </a:fld>
            <a:endParaRPr lang="es-ES_tradnl" altLang="es-ES_tradnl"/>
          </a:p>
        </p:txBody>
      </p:sp>
    </p:spTree>
    <p:extLst>
      <p:ext uri="{BB962C8B-B14F-4D97-AF65-F5344CB8AC3E}">
        <p14:creationId xmlns:p14="http://schemas.microsoft.com/office/powerpoint/2010/main" val="3468639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ＭＳ Ｐゴシック" charset="0"/>
                <a:cs typeface="ＭＳ Ｐゴシック" charset="0"/>
              </a:rPr>
              <a:t>Aprendiz de diabetes nace con el fin de ayudar a todas aquellas familias primerizas e inexpertas en diabetes. Esta iniciativa ha sido creada por los padres de María, una niña de 9 años con diabetes tipo 1, tras su inesperado diagnóstico. Con su blog pretenden allanar el camino a otras familias con las mismas dudas e inquietudes que tenían ellos al principio. En él encontrarás información general sobre la enfermedad, nutrición o apps útiles para su gestión. Además, dispones de podcasts y videos explicativos para aprender de forma más amena y entretenida.</a:t>
            </a:r>
            <a:endParaRPr lang="es-ES_tradnl" sz="1200" kern="1200" dirty="0">
              <a:solidFill>
                <a:schemeClr val="tx1"/>
              </a:solidFill>
              <a:effectLst/>
              <a:latin typeface="+mn-lt"/>
              <a:ea typeface="ＭＳ Ｐゴシック" charset="0"/>
              <a:cs typeface="ＭＳ Ｐゴシック" charset="0"/>
            </a:endParaRPr>
          </a:p>
          <a:p>
            <a:r>
              <a:rPr lang="es-ES" sz="1200" kern="1200" dirty="0">
                <a:solidFill>
                  <a:schemeClr val="tx1"/>
                </a:solidFill>
                <a:effectLst/>
                <a:latin typeface="+mn-lt"/>
                <a:ea typeface="ＭＳ Ｐゴシック" charset="0"/>
                <a:cs typeface="ＭＳ Ｐゴシック" charset="0"/>
              </a:rPr>
              <a:t> </a:t>
            </a:r>
            <a:endParaRPr lang="es-ES_tradnl" sz="1200" kern="1200" dirty="0">
              <a:solidFill>
                <a:schemeClr val="tx1"/>
              </a:solidFill>
              <a:effectLst/>
              <a:latin typeface="+mn-lt"/>
              <a:ea typeface="ＭＳ Ｐゴシック" charset="0"/>
              <a:cs typeface="ＭＳ Ｐゴシック" charset="0"/>
            </a:endParaRPr>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177</a:t>
            </a:fld>
            <a:endParaRPr lang="es-ES_tradnl" altLang="es-ES_tradnl"/>
          </a:p>
        </p:txBody>
      </p:sp>
    </p:spTree>
    <p:extLst>
      <p:ext uri="{BB962C8B-B14F-4D97-AF65-F5344CB8AC3E}">
        <p14:creationId xmlns:p14="http://schemas.microsoft.com/office/powerpoint/2010/main" val="17441205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ＭＳ Ｐゴシック" charset="0"/>
                <a:cs typeface="ＭＳ Ｐゴシック" charset="0"/>
              </a:rPr>
              <a:t>Aprendiz de diabetes nace con el fin de ayudar a todas aquellas familias primerizas e inexpertas en diabetes. Esta iniciativa ha sido creada por los padres de María, una niña de 9 años con diabetes tipo 1, tras su inesperado diagnóstico. Con su blog pretenden allanar el camino a otras familias con las mismas dudas e inquietudes que tenían ellos al principio. En él encontrarás información general sobre la enfermedad, nutrición o apps útiles para su gestión. Además, dispones de podcasts y videos explicativos para aprender de forma más amena y entretenida.</a:t>
            </a:r>
            <a:endParaRPr lang="es-ES_tradnl" sz="1200" kern="1200" dirty="0">
              <a:solidFill>
                <a:schemeClr val="tx1"/>
              </a:solidFill>
              <a:effectLst/>
              <a:latin typeface="+mn-lt"/>
              <a:ea typeface="ＭＳ Ｐゴシック" charset="0"/>
              <a:cs typeface="ＭＳ Ｐゴシック" charset="0"/>
            </a:endParaRPr>
          </a:p>
          <a:p>
            <a:r>
              <a:rPr lang="es-ES" sz="1200" kern="1200" dirty="0">
                <a:solidFill>
                  <a:schemeClr val="tx1"/>
                </a:solidFill>
                <a:effectLst/>
                <a:latin typeface="+mn-lt"/>
                <a:ea typeface="ＭＳ Ｐゴシック" charset="0"/>
                <a:cs typeface="ＭＳ Ｐゴシック" charset="0"/>
              </a:rPr>
              <a:t> </a:t>
            </a:r>
            <a:endParaRPr lang="es-ES_tradnl" sz="1200" kern="1200" dirty="0">
              <a:solidFill>
                <a:schemeClr val="tx1"/>
              </a:solidFill>
              <a:effectLst/>
              <a:latin typeface="+mn-lt"/>
              <a:ea typeface="ＭＳ Ｐゴシック" charset="0"/>
              <a:cs typeface="ＭＳ Ｐゴシック" charset="0"/>
            </a:endParaRPr>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178</a:t>
            </a:fld>
            <a:endParaRPr lang="es-ES_tradnl" altLang="es-ES_tradnl"/>
          </a:p>
        </p:txBody>
      </p:sp>
    </p:spTree>
    <p:extLst>
      <p:ext uri="{BB962C8B-B14F-4D97-AF65-F5344CB8AC3E}">
        <p14:creationId xmlns:p14="http://schemas.microsoft.com/office/powerpoint/2010/main" val="2823359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ＭＳ Ｐゴシック" charset="0"/>
                <a:cs typeface="ＭＳ Ｐゴシック" charset="0"/>
              </a:rPr>
              <a:t>El creador de este inspirador blog es Adrián, un enfermero volcado en el mundo de la pediatría y diagnosticado con diabetes tipo 1 a los 15 años. Aunque su página va dirigida principalmente a la población infantil y a sus familias el autor invita a cualquier persona a entrar y disfrutar aprendiendo. El objetivo de este espacio es ayudar a sobrellevar mejor la diabetes, concienciar sobre la importancia de la alimentación y el ejercicio físico y hacer de la enfermedad algo más natural, ameno y flexible. </a:t>
            </a:r>
            <a:endParaRPr lang="es-ES_tradnl" sz="1200" kern="1200" dirty="0">
              <a:solidFill>
                <a:schemeClr val="tx1"/>
              </a:solidFill>
              <a:effectLst/>
              <a:latin typeface="+mn-lt"/>
              <a:ea typeface="ＭＳ Ｐゴシック" charset="0"/>
              <a:cs typeface="ＭＳ Ｐゴシック" charset="0"/>
            </a:endParaRPr>
          </a:p>
          <a:p>
            <a:endParaRPr lang="es-ES_tradnl" dirty="0"/>
          </a:p>
        </p:txBody>
      </p:sp>
      <p:sp>
        <p:nvSpPr>
          <p:cNvPr id="4" name="Marcador de número de diapositiva 3"/>
          <p:cNvSpPr>
            <a:spLocks noGrp="1"/>
          </p:cNvSpPr>
          <p:nvPr>
            <p:ph type="sldNum" sz="quarter" idx="10"/>
          </p:nvPr>
        </p:nvSpPr>
        <p:spPr/>
        <p:txBody>
          <a:bodyPr/>
          <a:lstStyle/>
          <a:p>
            <a:fld id="{55965A87-EB92-294A-AF14-344090BBBE0B}" type="slidenum">
              <a:rPr lang="es-ES_tradnl" altLang="es-ES_tradnl" smtClean="0"/>
              <a:pPr/>
              <a:t>179</a:t>
            </a:fld>
            <a:endParaRPr lang="es-ES_tradnl" altLang="es-ES_tradnl"/>
          </a:p>
        </p:txBody>
      </p:sp>
    </p:spTree>
    <p:extLst>
      <p:ext uri="{BB962C8B-B14F-4D97-AF65-F5344CB8AC3E}">
        <p14:creationId xmlns:p14="http://schemas.microsoft.com/office/powerpoint/2010/main" val="1221914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solidFill>
          <a:schemeClr val="bg1"/>
        </a:solidFill>
        <a:effectLst/>
      </p:bgPr>
    </p:bg>
    <p:spTree>
      <p:nvGrpSpPr>
        <p:cNvPr id="1" name=""/>
        <p:cNvGrpSpPr/>
        <p:nvPr/>
      </p:nvGrpSpPr>
      <p:grpSpPr>
        <a:xfrm>
          <a:off x="0" y="0"/>
          <a:ext cx="0" cy="0"/>
          <a:chOff x="0" y="0"/>
          <a:chExt cx="0" cy="0"/>
        </a:xfrm>
      </p:grpSpPr>
      <p:pic>
        <p:nvPicPr>
          <p:cNvPr id="3" name="Picture 2" descr="portada.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5" y="-1125356"/>
            <a:ext cx="10958107" cy="7090231"/>
          </a:xfrm>
          <a:prstGeom prst="rect">
            <a:avLst/>
          </a:prstGeom>
        </p:spPr>
      </p:pic>
      <p:pic>
        <p:nvPicPr>
          <p:cNvPr id="18" name="Picture 17" descr="Recurso 2@3x.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1223541" y="3833227"/>
            <a:ext cx="7890996" cy="1471704"/>
          </a:xfrm>
          <a:prstGeom prst="rect">
            <a:avLst/>
          </a:prstGeom>
        </p:spPr>
      </p:pic>
      <p:pic>
        <p:nvPicPr>
          <p:cNvPr id="7" name="Picture 6" descr="Recurso 1@2x.png"/>
          <p:cNvPicPr>
            <a:picLocks noChangeAspect="1"/>
          </p:cNvPicPr>
          <p:nvPr userDrawn="1"/>
        </p:nvPicPr>
        <p:blipFill>
          <a:blip r:embed="rId4" cstate="screen">
            <a:alphaModFix amt="33000"/>
            <a:extLst>
              <a:ext uri="{28A0092B-C50C-407E-A947-70E740481C1C}">
                <a14:useLocalDpi xmlns:a14="http://schemas.microsoft.com/office/drawing/2010/main"/>
              </a:ext>
            </a:extLst>
          </a:blip>
          <a:stretch>
            <a:fillRect/>
          </a:stretch>
        </p:blipFill>
        <p:spPr>
          <a:xfrm>
            <a:off x="-306960" y="-1125356"/>
            <a:ext cx="4665441" cy="5143500"/>
          </a:xfrm>
          <a:prstGeom prst="rect">
            <a:avLst/>
          </a:prstGeom>
        </p:spPr>
      </p:pic>
      <p:pic>
        <p:nvPicPr>
          <p:cNvPr id="13" name="Picture 12" descr="logo_esteve_azul-01.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sp>
        <p:nvSpPr>
          <p:cNvPr id="8" name="TextBox 7"/>
          <p:cNvSpPr txBox="1"/>
          <p:nvPr userDrawn="1"/>
        </p:nvSpPr>
        <p:spPr>
          <a:xfrm>
            <a:off x="87590" y="1273845"/>
            <a:ext cx="4270892" cy="830997"/>
          </a:xfrm>
          <a:prstGeom prst="rect">
            <a:avLst/>
          </a:prstGeom>
          <a:noFill/>
        </p:spPr>
        <p:txBody>
          <a:bodyPr wrap="square" rtlCol="0">
            <a:spAutoFit/>
          </a:bodyPr>
          <a:lstStyle/>
          <a:p>
            <a:pPr algn="ctr"/>
            <a:r>
              <a:rPr lang="en-US" sz="1600" b="1" dirty="0">
                <a:solidFill>
                  <a:schemeClr val="bg1"/>
                </a:solidFill>
                <a:latin typeface="Century Gothic" charset="0"/>
                <a:ea typeface="Century Gothic" charset="0"/>
                <a:cs typeface="Century Gothic" charset="0"/>
              </a:rPr>
              <a:t>TU BUSCADOR DE REFERENCIA DE WEBS, APPS Y BLOGS</a:t>
            </a:r>
            <a:r>
              <a:rPr lang="en-US" sz="1600" b="1" baseline="0" dirty="0">
                <a:solidFill>
                  <a:schemeClr val="bg1"/>
                </a:solidFill>
                <a:latin typeface="Century Gothic" charset="0"/>
                <a:ea typeface="Century Gothic" charset="0"/>
                <a:cs typeface="Century Gothic" charset="0"/>
              </a:rPr>
              <a:t> </a:t>
            </a:r>
            <a:r>
              <a:rPr lang="en-US" sz="1600" b="1" dirty="0">
                <a:solidFill>
                  <a:schemeClr val="bg1"/>
                </a:solidFill>
                <a:latin typeface="Century Gothic" charset="0"/>
                <a:ea typeface="Century Gothic" charset="0"/>
                <a:cs typeface="Century Gothic" charset="0"/>
              </a:rPr>
              <a:t>SOBRE </a:t>
            </a:r>
            <a:br>
              <a:rPr lang="en-US" sz="1600" b="1" dirty="0">
                <a:solidFill>
                  <a:schemeClr val="bg1"/>
                </a:solidFill>
                <a:latin typeface="Century Gothic" charset="0"/>
                <a:ea typeface="Century Gothic" charset="0"/>
                <a:cs typeface="Century Gothic" charset="0"/>
              </a:rPr>
            </a:br>
            <a:r>
              <a:rPr lang="en-US" sz="1600" b="1" dirty="0">
                <a:solidFill>
                  <a:schemeClr val="bg1"/>
                </a:solidFill>
                <a:latin typeface="Century Gothic" charset="0"/>
                <a:ea typeface="Century Gothic" charset="0"/>
                <a:cs typeface="Century Gothic" charset="0"/>
              </a:rPr>
              <a:t>DIABETES EN LA RED</a:t>
            </a:r>
          </a:p>
        </p:txBody>
      </p:sp>
      <p:pic>
        <p:nvPicPr>
          <p:cNvPr id="14" name="Imagen 1"/>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93772" y="4525943"/>
            <a:ext cx="748328" cy="50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Imagen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31504" y="4569079"/>
            <a:ext cx="490453" cy="517740"/>
          </a:xfrm>
          <a:prstGeom prst="rect">
            <a:avLst/>
          </a:prstGeom>
        </p:spPr>
      </p:pic>
      <p:sp>
        <p:nvSpPr>
          <p:cNvPr id="21" name="TextBox 20"/>
          <p:cNvSpPr txBox="1"/>
          <p:nvPr userDrawn="1"/>
        </p:nvSpPr>
        <p:spPr>
          <a:xfrm>
            <a:off x="87589" y="4750336"/>
            <a:ext cx="1007007" cy="253916"/>
          </a:xfrm>
          <a:prstGeom prst="rect">
            <a:avLst/>
          </a:prstGeom>
          <a:noFill/>
        </p:spPr>
        <p:txBody>
          <a:bodyPr wrap="none" rtlCol="0">
            <a:spAutoFit/>
          </a:bodyPr>
          <a:lstStyle/>
          <a:p>
            <a:r>
              <a:rPr lang="en-US" sz="1050" dirty="0" err="1">
                <a:solidFill>
                  <a:schemeClr val="tx1">
                    <a:lumMod val="65000"/>
                    <a:lumOff val="35000"/>
                  </a:schemeClr>
                </a:solidFill>
                <a:latin typeface="Century Gothic" charset="0"/>
                <a:ea typeface="Century Gothic" charset="0"/>
                <a:cs typeface="Century Gothic" charset="0"/>
              </a:rPr>
              <a:t>Avalado</a:t>
            </a:r>
            <a:r>
              <a:rPr lang="en-US" sz="1050" dirty="0">
                <a:solidFill>
                  <a:schemeClr val="tx1">
                    <a:lumMod val="65000"/>
                    <a:lumOff val="35000"/>
                  </a:schemeClr>
                </a:solidFill>
                <a:latin typeface="Century Gothic" charset="0"/>
                <a:ea typeface="Century Gothic" charset="0"/>
                <a:cs typeface="Century Gothic" charset="0"/>
              </a:rPr>
              <a:t> </a:t>
            </a:r>
            <a:r>
              <a:rPr lang="en-US" sz="1050" dirty="0" err="1">
                <a:solidFill>
                  <a:schemeClr val="tx1">
                    <a:lumMod val="65000"/>
                    <a:lumOff val="35000"/>
                  </a:schemeClr>
                </a:solidFill>
                <a:latin typeface="Century Gothic" charset="0"/>
                <a:ea typeface="Century Gothic" charset="0"/>
                <a:cs typeface="Century Gothic" charset="0"/>
              </a:rPr>
              <a:t>por</a:t>
            </a:r>
            <a:endParaRPr lang="en-US" sz="1050" dirty="0">
              <a:solidFill>
                <a:schemeClr val="tx1">
                  <a:lumMod val="65000"/>
                  <a:lumOff val="35000"/>
                </a:schemeClr>
              </a:solidFill>
              <a:latin typeface="Century Gothic" charset="0"/>
              <a:ea typeface="Century Gothic" charset="0"/>
              <a:cs typeface="Century Gothic" charset="0"/>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6" descr="onda-01-01.png"/>
          <p:cNvPicPr>
            <a:picLocks noChangeAspect="1"/>
          </p:cNvPicPr>
          <p:nvPr userDrawn="1"/>
        </p:nvPicPr>
        <p:blipFill>
          <a:blip r:embed="rId3" cstate="screen">
            <a:alphaModFix amt="68000"/>
            <a:extLst>
              <a:ext uri="{28A0092B-C50C-407E-A947-70E740481C1C}">
                <a14:useLocalDpi xmlns:a14="http://schemas.microsoft.com/office/drawing/2010/main"/>
              </a:ext>
            </a:extLst>
          </a:blip>
          <a:srcRect/>
          <a:stretch>
            <a:fillRect/>
          </a:stretch>
        </p:blipFill>
        <p:spPr bwMode="auto">
          <a:xfrm rot="796371">
            <a:off x="-3356928" y="1377949"/>
            <a:ext cx="8494713" cy="4852988"/>
          </a:xfrm>
          <a:prstGeom prst="rect">
            <a:avLst/>
          </a:prstGeom>
          <a:noFill/>
          <a:ln>
            <a:noFill/>
          </a:ln>
          <a:extLst>
            <a:ext uri="{909E8E84-426E-40dd-AFC4-6F175D3DCCD1}">
              <a14:hiddenFill xmlns="" xmlns:a14="http://schemas.microsoft.com/office/drawing/2010/main">
                <a:solidFill>
                  <a:srgbClr val="FFFFFF">
                    <a:alpha val="67842"/>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onda-01-01-01.png"/>
          <p:cNvPicPr>
            <a:picLocks noChangeAspect="1"/>
          </p:cNvPicPr>
          <p:nvPr userDrawn="1"/>
        </p:nvPicPr>
        <p:blipFill>
          <a:blip r:embed="rId4" cstate="screen">
            <a:alphaModFix amt="50000"/>
            <a:extLst>
              <a:ext uri="{28A0092B-C50C-407E-A947-70E740481C1C}">
                <a14:useLocalDpi xmlns:a14="http://schemas.microsoft.com/office/drawing/2010/main"/>
              </a:ext>
            </a:extLst>
          </a:blip>
          <a:srcRect/>
          <a:stretch>
            <a:fillRect/>
          </a:stretch>
        </p:blipFill>
        <p:spPr bwMode="auto">
          <a:xfrm rot="7528591">
            <a:off x="-3866357" y="1127919"/>
            <a:ext cx="9104313" cy="5203826"/>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n 13"/>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19"/>
            <a:ext cx="7772400" cy="1102519"/>
          </a:xfrm>
        </p:spPr>
        <p:txBody>
          <a:bodyPr/>
          <a:lstStyle/>
          <a:p>
            <a:r>
              <a:rPr lang="es-ES_tradnl" dirty="0" err="1"/>
              <a:t>Click</a:t>
            </a:r>
            <a:r>
              <a:rPr lang="es-ES_tradnl" dirty="0"/>
              <a:t> to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Click</a:t>
            </a:r>
            <a:r>
              <a:rPr lang="es-ES_tradnl" dirty="0"/>
              <a:t> to </a:t>
            </a:r>
            <a:r>
              <a:rPr lang="es-ES_tradnl" dirty="0" err="1"/>
              <a:t>edit</a:t>
            </a:r>
            <a:r>
              <a:rPr lang="es-ES_tradnl" dirty="0"/>
              <a:t> Master </a:t>
            </a:r>
            <a:r>
              <a:rPr lang="es-ES_tradnl" dirty="0" err="1"/>
              <a:t>subtitle</a:t>
            </a:r>
            <a:r>
              <a:rPr lang="es-ES_tradnl" dirty="0"/>
              <a:t> </a:t>
            </a:r>
            <a:r>
              <a:rPr lang="es-ES_tradnl" dirty="0" err="1"/>
              <a:t>style</a:t>
            </a:r>
            <a:endParaRPr lang="en-US" dirty="0"/>
          </a:p>
        </p:txBody>
      </p:sp>
      <p:sp>
        <p:nvSpPr>
          <p:cNvPr id="9" name="Date Placeholder 3"/>
          <p:cNvSpPr>
            <a:spLocks noGrp="1"/>
          </p:cNvSpPr>
          <p:nvPr>
            <p:ph type="dt" sz="half" idx="10"/>
          </p:nvPr>
        </p:nvSpPr>
        <p:spPr/>
        <p:txBody>
          <a:bodyPr/>
          <a:lstStyle>
            <a:lvl1pPr>
              <a:defRPr/>
            </a:lvl1pPr>
          </a:lstStyle>
          <a:p>
            <a:fld id="{27319531-BB44-9A47-861A-CD176A95921C}" type="datetimeFigureOut">
              <a:rPr lang="en-US" altLang="es-ES_tradnl"/>
              <a:pPr/>
              <a:t>7/3/18</a:t>
            </a:fld>
            <a:endParaRPr lang="en-US" altLang="es-ES_tradnl"/>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2DFB91C3-5722-984B-B411-0DFD88ACC9DD}" type="slidenum">
              <a:rPr lang="en-US" altLang="es-ES_tradnl"/>
              <a:pPr/>
              <a:t>‹Nº›</a:t>
            </a:fld>
            <a:endParaRPr lang="en-US" altLang="es-ES_tradnl"/>
          </a:p>
        </p:txBody>
      </p:sp>
      <p:pic>
        <p:nvPicPr>
          <p:cNvPr id="13" name="Imagen 21"/>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Imagen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15" name="Picture 14" descr="4-logo-s.-diabetes.jpg"/>
          <p:cNvPicPr>
            <a:picLocks noChangeAspect="1"/>
          </p:cNvPicPr>
          <p:nvPr userDrawn="1"/>
        </p:nvPicPr>
        <p:blipFill>
          <a:blip r:embed="rId8"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spTree>
    <p:extLst>
      <p:ext uri="{BB962C8B-B14F-4D97-AF65-F5344CB8AC3E}">
        <p14:creationId xmlns:p14="http://schemas.microsoft.com/office/powerpoint/2010/main" val="209537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9" name="Conector recto 15"/>
          <p:cNvCxnSpPr/>
          <p:nvPr userDrawn="1"/>
        </p:nvCxnSpPr>
        <p:spPr>
          <a:xfrm>
            <a:off x="368300" y="800100"/>
            <a:ext cx="249555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16"/>
          <p:cNvCxnSpPr/>
          <p:nvPr userDrawn="1"/>
        </p:nvCxnSpPr>
        <p:spPr>
          <a:xfrm>
            <a:off x="368300" y="1100138"/>
            <a:ext cx="249555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sp>
        <p:nvSpPr>
          <p:cNvPr id="15" name="Rectángulo 14"/>
          <p:cNvSpPr/>
          <p:nvPr userDrawn="1"/>
        </p:nvSpPr>
        <p:spPr bwMode="auto">
          <a:xfrm>
            <a:off x="341313" y="1336675"/>
            <a:ext cx="2478087" cy="334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dirty="0"/>
          </a:p>
        </p:txBody>
      </p:sp>
      <p:sp>
        <p:nvSpPr>
          <p:cNvPr id="2" name="Title 1"/>
          <p:cNvSpPr>
            <a:spLocks noGrp="1"/>
          </p:cNvSpPr>
          <p:nvPr>
            <p:ph type="title"/>
          </p:nvPr>
        </p:nvSpPr>
        <p:spPr>
          <a:xfrm>
            <a:off x="270617" y="723785"/>
            <a:ext cx="3280410" cy="428625"/>
          </a:xfrm>
        </p:spPr>
        <p:txBody>
          <a:bodyPr>
            <a:noAutofit/>
          </a:bodyPr>
          <a:lstStyle>
            <a:lvl1pPr algn="l">
              <a:defRPr sz="1400" b="0" i="0">
                <a:solidFill>
                  <a:srgbClr val="086589"/>
                </a:solidFill>
                <a:latin typeface="Helvetica Light"/>
                <a:cs typeface="Helvetica Light"/>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12" name="Content Placeholder 3"/>
          <p:cNvSpPr>
            <a:spLocks noGrp="1"/>
          </p:cNvSpPr>
          <p:nvPr>
            <p:ph sz="half" idx="2"/>
          </p:nvPr>
        </p:nvSpPr>
        <p:spPr>
          <a:xfrm>
            <a:off x="300990" y="1739900"/>
            <a:ext cx="2590800" cy="2432050"/>
          </a:xfrm>
        </p:spPr>
        <p:txBody>
          <a:bodyPr>
            <a:normAutofit/>
          </a:bodyPr>
          <a:lstStyle>
            <a:lvl1pPr marL="457200" indent="-457200" algn="l" defTabSz="457200" rtl="0" eaLnBrk="0" fontAlgn="base" hangingPunct="0">
              <a:spcBef>
                <a:spcPct val="0"/>
              </a:spcBef>
              <a:spcAft>
                <a:spcPct val="0"/>
              </a:spcAft>
              <a:buFont typeface="Arial"/>
              <a:buNone/>
              <a:defRPr lang="es-ES_tradnl" sz="1400" b="0" i="0" kern="1200" dirty="0" smtClean="0">
                <a:solidFill>
                  <a:srgbClr val="086589"/>
                </a:solidFill>
                <a:latin typeface="Helvetica Light"/>
                <a:ea typeface="ＭＳ Ｐゴシック" charset="0"/>
                <a:cs typeface="Helvetica Light"/>
              </a:defRPr>
            </a:lvl1pPr>
            <a:lvl2pPr marL="914400" indent="-457200" algn="l" defTabSz="457200" rtl="0" eaLnBrk="0" fontAlgn="base" hangingPunct="0">
              <a:spcBef>
                <a:spcPct val="0"/>
              </a:spcBef>
              <a:spcAft>
                <a:spcPct val="0"/>
              </a:spcAft>
              <a:buFont typeface="Arial"/>
              <a:buNone/>
              <a:defRPr lang="es-ES_tradnl" sz="1400" b="0" i="0" kern="1200" dirty="0" smtClean="0">
                <a:solidFill>
                  <a:srgbClr val="086589"/>
                </a:solidFill>
                <a:latin typeface="Helvetica Light"/>
                <a:ea typeface="ＭＳ Ｐゴシック" charset="0"/>
                <a:cs typeface="Helvetica Light"/>
              </a:defRPr>
            </a:lvl2pPr>
            <a:lvl3pPr marL="1257300" indent="-342900" algn="l" defTabSz="457200" rtl="0" eaLnBrk="0" fontAlgn="base" hangingPunct="0">
              <a:spcBef>
                <a:spcPct val="0"/>
              </a:spcBef>
              <a:spcAft>
                <a:spcPct val="0"/>
              </a:spcAft>
              <a:buFont typeface="Arial"/>
              <a:buNone/>
              <a:defRPr lang="es-ES_tradnl" sz="1400" b="0" i="0" kern="1200" dirty="0" smtClean="0">
                <a:solidFill>
                  <a:srgbClr val="086589"/>
                </a:solidFill>
                <a:latin typeface="Helvetica Light"/>
                <a:ea typeface="ＭＳ Ｐゴシック" charset="0"/>
                <a:cs typeface="Helvetica Light"/>
              </a:defRPr>
            </a:lvl3pPr>
            <a:lvl4pPr marL="1714500" indent="-342900" algn="l" defTabSz="457200" rtl="0" eaLnBrk="0" fontAlgn="base" hangingPunct="0">
              <a:spcBef>
                <a:spcPct val="0"/>
              </a:spcBef>
              <a:spcAft>
                <a:spcPct val="0"/>
              </a:spcAft>
              <a:buFont typeface="Arial"/>
              <a:buNone/>
              <a:defRPr lang="es-ES_tradnl" sz="1400" b="0" i="0" kern="1200" dirty="0" smtClean="0">
                <a:solidFill>
                  <a:srgbClr val="086589"/>
                </a:solidFill>
                <a:latin typeface="Helvetica Light"/>
                <a:ea typeface="ＭＳ Ｐゴシック" charset="0"/>
                <a:cs typeface="Helvetica Light"/>
              </a:defRPr>
            </a:lvl4pPr>
            <a:lvl5pPr marL="2171700" indent="-342900" algn="l" defTabSz="457200" rtl="0" eaLnBrk="0" fontAlgn="base" hangingPunct="0">
              <a:spcBef>
                <a:spcPct val="0"/>
              </a:spcBef>
              <a:spcAft>
                <a:spcPct val="0"/>
              </a:spcAft>
              <a:buFont typeface="Arial"/>
              <a:buNone/>
              <a:defRPr lang="en-US" sz="1400" b="0" i="0" kern="1200" dirty="0">
                <a:solidFill>
                  <a:srgbClr val="086589"/>
                </a:solidFill>
                <a:latin typeface="Helvetica Light"/>
                <a:ea typeface="ＭＳ Ｐゴシック" charset="0"/>
                <a:cs typeface="Helvetica Light"/>
              </a:defRPr>
            </a:lvl5pPr>
            <a:lvl6pPr>
              <a:defRPr sz="1600"/>
            </a:lvl6pPr>
            <a:lvl7pPr>
              <a:defRPr sz="1600"/>
            </a:lvl7pPr>
            <a:lvl8pPr>
              <a:defRPr sz="1600"/>
            </a:lvl8pPr>
            <a:lvl9pPr>
              <a:defRPr sz="1600"/>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14" name="Content Placeholder 3"/>
          <p:cNvSpPr>
            <a:spLocks noGrp="1"/>
          </p:cNvSpPr>
          <p:nvPr>
            <p:ph sz="half" idx="13"/>
          </p:nvPr>
        </p:nvSpPr>
        <p:spPr>
          <a:xfrm>
            <a:off x="325120" y="1396999"/>
            <a:ext cx="2590800" cy="342901"/>
          </a:xfrm>
        </p:spPr>
        <p:txBody>
          <a:bodyPr>
            <a:normAutofit/>
          </a:bodyPr>
          <a:lstStyle>
            <a:lvl1pPr marL="457200" indent="-457200" algn="l" defTabSz="457200" rtl="0" eaLnBrk="0" fontAlgn="base" hangingPunct="0">
              <a:spcBef>
                <a:spcPct val="0"/>
              </a:spcBef>
              <a:spcAft>
                <a:spcPct val="0"/>
              </a:spcAft>
              <a:buFont typeface="Arial"/>
              <a:buNone/>
              <a:defRPr lang="es-ES_tradnl" sz="1400" b="0" i="0" kern="1200" dirty="0" smtClean="0">
                <a:solidFill>
                  <a:srgbClr val="086589"/>
                </a:solidFill>
                <a:latin typeface="Helvetica Light"/>
                <a:ea typeface="ＭＳ Ｐゴシック" charset="0"/>
                <a:cs typeface="Helvetica Light"/>
              </a:defRPr>
            </a:lvl1pPr>
            <a:lvl2pPr marL="914400" indent="-457200">
              <a:buFont typeface="Arial"/>
              <a:buNone/>
              <a:defRPr sz="1200" b="0" i="0">
                <a:solidFill>
                  <a:srgbClr val="FFFFFF"/>
                </a:solidFill>
                <a:latin typeface="Helvetica Light"/>
                <a:cs typeface="Helvetica Light"/>
              </a:defRPr>
            </a:lvl2pPr>
            <a:lvl3pPr marL="1257300" indent="-342900">
              <a:buFont typeface="Arial"/>
              <a:buNone/>
              <a:defRPr sz="1200" b="0" i="0">
                <a:solidFill>
                  <a:srgbClr val="FFFFFF"/>
                </a:solidFill>
                <a:latin typeface="Helvetica Light"/>
                <a:cs typeface="Helvetica Light"/>
              </a:defRPr>
            </a:lvl3pPr>
            <a:lvl4pPr marL="1714500" indent="-342900">
              <a:buFont typeface="Arial"/>
              <a:buNone/>
              <a:defRPr sz="1200" b="0" i="0">
                <a:solidFill>
                  <a:srgbClr val="FFFFFF"/>
                </a:solidFill>
                <a:latin typeface="Helvetica Light"/>
                <a:cs typeface="Helvetica Light"/>
              </a:defRPr>
            </a:lvl4pPr>
            <a:lvl5pPr marL="2171700" indent="-342900">
              <a:buFont typeface="Arial"/>
              <a:buNone/>
              <a:defRPr sz="1200" b="0" i="0">
                <a:solidFill>
                  <a:srgbClr val="FFFFFF"/>
                </a:solidFill>
                <a:latin typeface="Helvetica Light"/>
                <a:cs typeface="Helvetica Light"/>
              </a:defRPr>
            </a:lvl5pPr>
            <a:lvl6pPr>
              <a:defRPr sz="1600"/>
            </a:lvl6pPr>
            <a:lvl7pPr>
              <a:defRPr sz="1600"/>
            </a:lvl7pPr>
            <a:lvl8pPr>
              <a:defRPr sz="1600"/>
            </a:lvl8pPr>
            <a:lvl9pPr>
              <a:defRPr sz="1600"/>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16" name="Date Placeholder 2"/>
          <p:cNvSpPr>
            <a:spLocks noGrp="1"/>
          </p:cNvSpPr>
          <p:nvPr>
            <p:ph type="dt" sz="half" idx="14"/>
          </p:nvPr>
        </p:nvSpPr>
        <p:spPr/>
        <p:txBody>
          <a:bodyPr/>
          <a:lstStyle>
            <a:lvl1pPr>
              <a:defRPr/>
            </a:lvl1pPr>
          </a:lstStyle>
          <a:p>
            <a:fld id="{E189A942-BB86-0C48-B239-451D82CBC56E}" type="datetimeFigureOut">
              <a:rPr lang="en-US" altLang="es-ES_tradnl"/>
              <a:pPr/>
              <a:t>7/3/18</a:t>
            </a:fld>
            <a:endParaRPr lang="en-US" altLang="es-ES_tradnl"/>
          </a:p>
        </p:txBody>
      </p:sp>
      <p:sp>
        <p:nvSpPr>
          <p:cNvPr id="17" name="Footer Placeholder 3"/>
          <p:cNvSpPr>
            <a:spLocks noGrp="1"/>
          </p:cNvSpPr>
          <p:nvPr>
            <p:ph type="ftr" sz="quarter" idx="15"/>
          </p:nvPr>
        </p:nvSpPr>
        <p:spPr/>
        <p:txBody>
          <a:bodyPr/>
          <a:lstStyle>
            <a:lvl1pPr>
              <a:defRPr/>
            </a:lvl1pPr>
          </a:lstStyle>
          <a:p>
            <a:pPr>
              <a:defRPr/>
            </a:pPr>
            <a:endParaRPr lang="en-US"/>
          </a:p>
        </p:txBody>
      </p:sp>
      <p:sp>
        <p:nvSpPr>
          <p:cNvPr id="18" name="Slide Number Placeholder 4"/>
          <p:cNvSpPr>
            <a:spLocks noGrp="1"/>
          </p:cNvSpPr>
          <p:nvPr>
            <p:ph type="sldNum" sz="quarter" idx="16"/>
          </p:nvPr>
        </p:nvSpPr>
        <p:spPr/>
        <p:txBody>
          <a:bodyPr/>
          <a:lstStyle>
            <a:lvl1pPr>
              <a:defRPr/>
            </a:lvl1pPr>
          </a:lstStyle>
          <a:p>
            <a:fld id="{21398958-111E-494E-806E-D49EE673A270}" type="slidenum">
              <a:rPr lang="en-US" altLang="es-ES_tradnl"/>
              <a:pPr/>
              <a:t>‹Nº›</a:t>
            </a:fld>
            <a:endParaRPr lang="en-US" altLang="es-ES_tradnl"/>
          </a:p>
        </p:txBody>
      </p:sp>
      <p:pic>
        <p:nvPicPr>
          <p:cNvPr id="19" name="Imagen 2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Imagen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21" name="Picture 20" descr="4-logo-s.-diabetes.jpg"/>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pic>
        <p:nvPicPr>
          <p:cNvPr id="22" name="Imagen 13"/>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48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6" descr="onda-01-01.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796371">
            <a:off x="-3377247" y="1377950"/>
            <a:ext cx="8494713" cy="485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onda-01-01-01.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rot="7528591">
            <a:off x="-3866357" y="1127919"/>
            <a:ext cx="9104313" cy="5203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s-ES_tradnl" dirty="0" err="1"/>
              <a:t>Click</a:t>
            </a:r>
            <a:r>
              <a:rPr lang="es-ES_tradnl" dirty="0"/>
              <a:t> to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9" name="Date Placeholder 3"/>
          <p:cNvSpPr>
            <a:spLocks noGrp="1"/>
          </p:cNvSpPr>
          <p:nvPr>
            <p:ph type="dt" sz="half" idx="10"/>
          </p:nvPr>
        </p:nvSpPr>
        <p:spPr/>
        <p:txBody>
          <a:bodyPr/>
          <a:lstStyle>
            <a:lvl1pPr>
              <a:defRPr/>
            </a:lvl1pPr>
          </a:lstStyle>
          <a:p>
            <a:fld id="{FDC80DCF-D7D7-D645-8A9C-ED2E070E1DC3}" type="datetimeFigureOut">
              <a:rPr lang="en-US" altLang="es-ES_tradnl"/>
              <a:pPr/>
              <a:t>7/3/18</a:t>
            </a:fld>
            <a:endParaRPr lang="en-US" altLang="es-ES_tradnl"/>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8074EA46-42B4-C24D-9114-EE42D4CDBCA4}" type="slidenum">
              <a:rPr lang="en-US" altLang="es-ES_tradnl"/>
              <a:pPr/>
              <a:t>‹Nº›</a:t>
            </a:fld>
            <a:endParaRPr lang="en-US" altLang="es-ES_tradnl"/>
          </a:p>
        </p:txBody>
      </p:sp>
      <p:pic>
        <p:nvPicPr>
          <p:cNvPr id="14" name="Imagen 21"/>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n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16" name="Picture 15" descr="4-logo-s.-diabetes.jpg"/>
          <p:cNvPicPr>
            <a:picLocks noChangeAspect="1"/>
          </p:cNvPicPr>
          <p:nvPr userDrawn="1"/>
        </p:nvPicPr>
        <p:blipFill>
          <a:blip r:embed="rId7"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pic>
        <p:nvPicPr>
          <p:cNvPr id="13" name="Imagen 13"/>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6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6" descr="onda-01-01.png"/>
          <p:cNvPicPr>
            <a:picLocks noChangeAspect="1"/>
          </p:cNvPicPr>
          <p:nvPr userDrawn="1"/>
        </p:nvPicPr>
        <p:blipFill>
          <a:blip r:embed="rId3" cstate="screen">
            <a:alphaModFix amt="70000"/>
            <a:extLst>
              <a:ext uri="{28A0092B-C50C-407E-A947-70E740481C1C}">
                <a14:useLocalDpi xmlns:a14="http://schemas.microsoft.com/office/drawing/2010/main"/>
              </a:ext>
            </a:extLst>
          </a:blip>
          <a:srcRect/>
          <a:stretch>
            <a:fillRect/>
          </a:stretch>
        </p:blipFill>
        <p:spPr bwMode="auto">
          <a:xfrm rot="21406940">
            <a:off x="-3552825" y="1897063"/>
            <a:ext cx="8494713" cy="485298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onda-01-01-01.png"/>
          <p:cNvPicPr>
            <a:picLocks noChangeAspect="1"/>
          </p:cNvPicPr>
          <p:nvPr userDrawn="1"/>
        </p:nvPicPr>
        <p:blipFill>
          <a:blip r:embed="rId4" cstate="screen">
            <a:alphaModFix amt="58000"/>
            <a:extLst>
              <a:ext uri="{28A0092B-C50C-407E-A947-70E740481C1C}">
                <a14:useLocalDpi xmlns:a14="http://schemas.microsoft.com/office/drawing/2010/main"/>
              </a:ext>
            </a:extLst>
          </a:blip>
          <a:srcRect/>
          <a:stretch>
            <a:fillRect/>
          </a:stretch>
        </p:blipFill>
        <p:spPr bwMode="auto">
          <a:xfrm rot="6316082">
            <a:off x="-4272756" y="1713706"/>
            <a:ext cx="9105900" cy="5202238"/>
          </a:xfrm>
          <a:prstGeom prst="rect">
            <a:avLst/>
          </a:prstGeom>
          <a:noFill/>
          <a:ln>
            <a:noFill/>
          </a:ln>
          <a:extLst>
            <a:ext uri="{909E8E84-426E-40dd-AFC4-6F175D3DCCD1}">
              <a14:hiddenFill xmlns="" xmlns:a14="http://schemas.microsoft.com/office/drawing/2010/main">
                <a:solidFill>
                  <a:srgbClr val="FFFFFF">
                    <a:alpha val="5803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280670" y="854074"/>
            <a:ext cx="3776980" cy="466725"/>
          </a:xfrm>
        </p:spPr>
        <p:txBody>
          <a:bodyPr anchor="t">
            <a:noAutofit/>
          </a:bodyPr>
          <a:lstStyle>
            <a:lvl1pPr marL="342900" indent="-342900" algn="l">
              <a:buFont typeface="+mj-lt"/>
              <a:buNone/>
              <a:defRPr sz="2000" b="0" i="0" baseline="0">
                <a:solidFill>
                  <a:srgbClr val="086589"/>
                </a:solidFill>
                <a:latin typeface="Helvetica Light"/>
                <a:cs typeface="Helvetica Light"/>
              </a:defRPr>
            </a:lvl1pPr>
          </a:lstStyle>
          <a:p>
            <a:r>
              <a:rPr lang="es-ES_tradnl"/>
              <a:t>Click to edit Master title style</a:t>
            </a:r>
            <a:endParaRPr lang="en-US" dirty="0"/>
          </a:p>
        </p:txBody>
      </p:sp>
      <p:sp>
        <p:nvSpPr>
          <p:cNvPr id="9" name="Content Placeholder 2"/>
          <p:cNvSpPr>
            <a:spLocks noGrp="1"/>
          </p:cNvSpPr>
          <p:nvPr>
            <p:ph idx="1"/>
          </p:nvPr>
        </p:nvSpPr>
        <p:spPr>
          <a:xfrm>
            <a:off x="280670" y="1460499"/>
            <a:ext cx="8229600" cy="3134123"/>
          </a:xfrm>
          <a:ln w="12700" cap="flat" cmpd="sng" algn="ctr">
            <a:noFill/>
            <a:prstDash val="solid"/>
            <a:round/>
            <a:headEnd type="none" w="med" len="med"/>
            <a:tailEnd type="none" w="med" len="med"/>
          </a:ln>
        </p:spPr>
        <p:txBody>
          <a:bodyPr>
            <a:normAutofit/>
          </a:bodyPr>
          <a:lstStyle>
            <a:lvl1pPr marL="514350" indent="-514350">
              <a:buSzPct val="100000"/>
              <a:buFont typeface="+mj-lt"/>
              <a:buAutoNum type="arabicPeriod"/>
              <a:defRPr sz="1800"/>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2286000" indent="-457200">
              <a:buSzPct val="100000"/>
              <a:buFont typeface="+mj-lt"/>
              <a:buAutoNum type="arabicPeriod"/>
              <a:defRPr sz="180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1" name="Date Placeholder 1"/>
          <p:cNvSpPr>
            <a:spLocks noGrp="1"/>
          </p:cNvSpPr>
          <p:nvPr>
            <p:ph type="dt" sz="half" idx="10"/>
          </p:nvPr>
        </p:nvSpPr>
        <p:spPr/>
        <p:txBody>
          <a:bodyPr/>
          <a:lstStyle>
            <a:lvl1pPr>
              <a:defRPr/>
            </a:lvl1pPr>
          </a:lstStyle>
          <a:p>
            <a:fld id="{BD592B29-3337-B24D-9AD9-893230ADDF5E}" type="datetimeFigureOut">
              <a:rPr lang="en-US" altLang="es-ES_tradnl"/>
              <a:pPr/>
              <a:t>7/3/18</a:t>
            </a:fld>
            <a:endParaRPr lang="en-US" altLang="es-ES_tradnl"/>
          </a:p>
        </p:txBody>
      </p:sp>
      <p:sp>
        <p:nvSpPr>
          <p:cNvPr id="12" name="Footer Placeholder 2"/>
          <p:cNvSpPr>
            <a:spLocks noGrp="1"/>
          </p:cNvSpPr>
          <p:nvPr>
            <p:ph type="ftr" sz="quarter" idx="11"/>
          </p:nvPr>
        </p:nvSpPr>
        <p:spPr/>
        <p:txBody>
          <a:bodyPr/>
          <a:lstStyle>
            <a:lvl1pPr>
              <a:defRPr/>
            </a:lvl1pPr>
          </a:lstStyle>
          <a:p>
            <a:pPr>
              <a:defRPr/>
            </a:pPr>
            <a:endParaRPr lang="en-US"/>
          </a:p>
        </p:txBody>
      </p:sp>
      <p:sp>
        <p:nvSpPr>
          <p:cNvPr id="13" name="Slide Number Placeholder 3"/>
          <p:cNvSpPr>
            <a:spLocks noGrp="1"/>
          </p:cNvSpPr>
          <p:nvPr>
            <p:ph type="sldNum" sz="quarter" idx="12"/>
          </p:nvPr>
        </p:nvSpPr>
        <p:spPr/>
        <p:txBody>
          <a:bodyPr/>
          <a:lstStyle>
            <a:lvl1pPr>
              <a:defRPr/>
            </a:lvl1pPr>
          </a:lstStyle>
          <a:p>
            <a:fld id="{CB2329AC-D237-004A-9534-C7C6E4AE6D7A}" type="slidenum">
              <a:rPr lang="en-US" altLang="es-ES_tradnl"/>
              <a:pPr/>
              <a:t>‹Nº›</a:t>
            </a:fld>
            <a:endParaRPr lang="en-US" altLang="es-ES_tradnl"/>
          </a:p>
        </p:txBody>
      </p:sp>
      <p:pic>
        <p:nvPicPr>
          <p:cNvPr id="14" name="Imagen 21"/>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n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16" name="Picture 15" descr="4-logo-s.-diabetes.jpg"/>
          <p:cNvPicPr>
            <a:picLocks noChangeAspect="1"/>
          </p:cNvPicPr>
          <p:nvPr userDrawn="1"/>
        </p:nvPicPr>
        <p:blipFill>
          <a:blip r:embed="rId7"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pic>
        <p:nvPicPr>
          <p:cNvPr id="17" name="Imagen 13"/>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187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6" name="Conector recto 12"/>
          <p:cNvCxnSpPr/>
          <p:nvPr userDrawn="1"/>
        </p:nvCxnSpPr>
        <p:spPr>
          <a:xfrm>
            <a:off x="368300" y="935038"/>
            <a:ext cx="167640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13"/>
          <p:cNvCxnSpPr/>
          <p:nvPr userDrawn="1"/>
        </p:nvCxnSpPr>
        <p:spPr>
          <a:xfrm>
            <a:off x="368300" y="1235075"/>
            <a:ext cx="167640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200" y="1460499"/>
            <a:ext cx="8229600" cy="3134123"/>
          </a:xfrm>
          <a:ln w="12700" cap="flat" cmpd="sng" algn="ctr">
            <a:solidFill>
              <a:schemeClr val="accent6"/>
            </a:solidFill>
            <a:prstDash val="solid"/>
            <a:round/>
            <a:headEnd type="none" w="med" len="med"/>
            <a:tailEnd type="none" w="med" len="med"/>
          </a:ln>
        </p:spPr>
        <p:txBody>
          <a:bodyPr/>
          <a:lstStyle>
            <a:lvl1pPr>
              <a:buSzPct val="100000"/>
              <a:buFontTx/>
              <a:buBlip>
                <a:blip r:embed="rId3"/>
              </a:buBlip>
              <a:defRPr sz="2800" baseline="0"/>
            </a:lvl1pPr>
            <a:lvl2pPr>
              <a:buSzPct val="100000"/>
              <a:buFontTx/>
              <a:buBlip>
                <a:blip r:embed="rId3"/>
              </a:buBlip>
              <a:defRPr sz="2400" baseline="0"/>
            </a:lvl2pPr>
            <a:lvl3pPr>
              <a:buSzPct val="100000"/>
              <a:buFontTx/>
              <a:buBlip>
                <a:blip r:embed="rId3"/>
              </a:buBlip>
              <a:defRPr sz="2000" baseline="0"/>
            </a:lvl3pPr>
            <a:lvl4pPr>
              <a:buSzPct val="100000"/>
              <a:buFontTx/>
              <a:buBlip>
                <a:blip r:embed="rId3"/>
              </a:buBlip>
              <a:defRPr sz="1600" baseline="0"/>
            </a:lvl4pPr>
            <a:lvl5pPr>
              <a:buSzPct val="100000"/>
              <a:buFontTx/>
              <a:buBlip>
                <a:blip r:embed="rId3"/>
              </a:buBlip>
              <a:defRPr sz="1200" baseline="0"/>
            </a:lvl5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n-US" dirty="0"/>
          </a:p>
        </p:txBody>
      </p:sp>
      <p:sp>
        <p:nvSpPr>
          <p:cNvPr id="16" name="Title 1"/>
          <p:cNvSpPr>
            <a:spLocks noGrp="1"/>
          </p:cNvSpPr>
          <p:nvPr>
            <p:ph type="title"/>
          </p:nvPr>
        </p:nvSpPr>
        <p:spPr>
          <a:xfrm>
            <a:off x="300990" y="874394"/>
            <a:ext cx="3776980" cy="428625"/>
          </a:xfrm>
        </p:spPr>
        <p:txBody>
          <a:bodyPr>
            <a:noAutofit/>
          </a:bodyPr>
          <a:lstStyle>
            <a:lvl1pPr algn="l">
              <a:defRPr sz="1400" b="0" i="0">
                <a:solidFill>
                  <a:srgbClr val="086589"/>
                </a:solidFill>
                <a:latin typeface="Helvetica Light"/>
                <a:cs typeface="Helvetica Light"/>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9" name="Date Placeholder 3"/>
          <p:cNvSpPr>
            <a:spLocks noGrp="1"/>
          </p:cNvSpPr>
          <p:nvPr>
            <p:ph type="dt" sz="half" idx="10"/>
          </p:nvPr>
        </p:nvSpPr>
        <p:spPr/>
        <p:txBody>
          <a:bodyPr/>
          <a:lstStyle>
            <a:lvl1pPr>
              <a:defRPr/>
            </a:lvl1pPr>
          </a:lstStyle>
          <a:p>
            <a:fld id="{86E97A6D-E8A0-924D-9863-CB2C20CC5986}" type="datetimeFigureOut">
              <a:rPr lang="en-US" altLang="es-ES_tradnl"/>
              <a:pPr/>
              <a:t>7/3/18</a:t>
            </a:fld>
            <a:endParaRPr lang="en-US" altLang="es-ES_tradnl"/>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B3122E00-F2E8-624F-88F4-281DF2908450}" type="slidenum">
              <a:rPr lang="en-US" altLang="es-ES_tradnl"/>
              <a:pPr/>
              <a:t>‹Nº›</a:t>
            </a:fld>
            <a:endParaRPr lang="en-US" altLang="es-ES_tradnl"/>
          </a:p>
        </p:txBody>
      </p:sp>
      <p:pic>
        <p:nvPicPr>
          <p:cNvPr id="12" name="Imagen 21"/>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n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14" name="Picture 13" descr="4-logo-s.-diabetes.jpg"/>
          <p:cNvPicPr>
            <a:picLocks noChangeAspect="1"/>
          </p:cNvPicPr>
          <p:nvPr userDrawn="1"/>
        </p:nvPicPr>
        <p:blipFill>
          <a:blip r:embed="rId6"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pic>
        <p:nvPicPr>
          <p:cNvPr id="15" name="Imagen 13"/>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13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ángulo 12"/>
          <p:cNvSpPr/>
          <p:nvPr userDrawn="1"/>
        </p:nvSpPr>
        <p:spPr>
          <a:xfrm>
            <a:off x="4737100" y="1338263"/>
            <a:ext cx="4138613" cy="3267075"/>
          </a:xfrm>
          <a:prstGeom prst="rect">
            <a:avLst/>
          </a:prstGeom>
          <a:solidFill>
            <a:srgbClr val="94C1C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dirty="0"/>
          </a:p>
        </p:txBody>
      </p:sp>
      <p:sp>
        <p:nvSpPr>
          <p:cNvPr id="7" name="Rectángulo 13"/>
          <p:cNvSpPr/>
          <p:nvPr userDrawn="1"/>
        </p:nvSpPr>
        <p:spPr>
          <a:xfrm>
            <a:off x="4810125" y="3860800"/>
            <a:ext cx="4013200" cy="695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dirty="0"/>
          </a:p>
        </p:txBody>
      </p:sp>
      <p:sp>
        <p:nvSpPr>
          <p:cNvPr id="8" name="Rectángulo 10"/>
          <p:cNvSpPr/>
          <p:nvPr userDrawn="1"/>
        </p:nvSpPr>
        <p:spPr>
          <a:xfrm>
            <a:off x="280988" y="1333500"/>
            <a:ext cx="4097337" cy="3271838"/>
          </a:xfrm>
          <a:prstGeom prst="rect">
            <a:avLst/>
          </a:prstGeom>
          <a:solidFill>
            <a:srgbClr val="94C1C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dirty="0"/>
          </a:p>
        </p:txBody>
      </p:sp>
      <p:sp>
        <p:nvSpPr>
          <p:cNvPr id="9" name="Rectángulo 11"/>
          <p:cNvSpPr/>
          <p:nvPr userDrawn="1"/>
        </p:nvSpPr>
        <p:spPr>
          <a:xfrm>
            <a:off x="320675" y="3862388"/>
            <a:ext cx="3987800" cy="693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dirty="0"/>
          </a:p>
        </p:txBody>
      </p:sp>
      <p:cxnSp>
        <p:nvCxnSpPr>
          <p:cNvPr id="11" name="Conector recto 16"/>
          <p:cNvCxnSpPr/>
          <p:nvPr userDrawn="1"/>
        </p:nvCxnSpPr>
        <p:spPr>
          <a:xfrm>
            <a:off x="368300" y="935038"/>
            <a:ext cx="167640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cxnSp>
        <p:nvCxnSpPr>
          <p:cNvPr id="12" name="Conector recto 17"/>
          <p:cNvCxnSpPr/>
          <p:nvPr userDrawn="1"/>
        </p:nvCxnSpPr>
        <p:spPr>
          <a:xfrm>
            <a:off x="368300" y="1235075"/>
            <a:ext cx="167640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338501" y="3905810"/>
            <a:ext cx="3827918" cy="706524"/>
          </a:xfrm>
        </p:spPr>
        <p:txBody>
          <a:bodyPr>
            <a:noAutofit/>
          </a:bodyPr>
          <a:lstStyle>
            <a:lvl1pPr>
              <a:buNone/>
              <a:defRPr sz="1100">
                <a:solidFill>
                  <a:srgbClr val="086589"/>
                </a:solidFill>
              </a:defRPr>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p:txBody>
      </p:sp>
      <p:sp>
        <p:nvSpPr>
          <p:cNvPr id="19" name="Content Placeholder 2"/>
          <p:cNvSpPr>
            <a:spLocks noGrp="1"/>
          </p:cNvSpPr>
          <p:nvPr>
            <p:ph sz="half" idx="13"/>
          </p:nvPr>
        </p:nvSpPr>
        <p:spPr>
          <a:xfrm>
            <a:off x="4851400" y="3899086"/>
            <a:ext cx="3827918" cy="706524"/>
          </a:xfrm>
        </p:spPr>
        <p:txBody>
          <a:bodyPr>
            <a:noAutofit/>
          </a:bodyPr>
          <a:lstStyle>
            <a:lvl1pPr>
              <a:buNone/>
              <a:defRPr sz="1100">
                <a:solidFill>
                  <a:srgbClr val="086589"/>
                </a:solidFill>
              </a:defRPr>
            </a:lvl1pPr>
            <a:lvl2pPr>
              <a:defRPr sz="1100"/>
            </a:lvl2pPr>
            <a:lvl3pPr>
              <a:defRPr sz="1100"/>
            </a:lvl3pPr>
            <a:lvl4pPr>
              <a:defRPr sz="1100"/>
            </a:lvl4pPr>
            <a:lvl5pPr>
              <a:defRPr sz="1100"/>
            </a:lvl5pPr>
            <a:lvl6pPr>
              <a:defRPr sz="1800"/>
            </a:lvl6pPr>
            <a:lvl7pPr>
              <a:defRPr sz="1800"/>
            </a:lvl7pPr>
            <a:lvl8pPr>
              <a:defRPr sz="1800"/>
            </a:lvl8pPr>
            <a:lvl9pPr>
              <a:defRPr sz="1800"/>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p:txBody>
      </p:sp>
      <p:sp>
        <p:nvSpPr>
          <p:cNvPr id="23" name="Title 1"/>
          <p:cNvSpPr>
            <a:spLocks noGrp="1"/>
          </p:cNvSpPr>
          <p:nvPr>
            <p:ph type="title"/>
          </p:nvPr>
        </p:nvSpPr>
        <p:spPr>
          <a:xfrm>
            <a:off x="300990" y="874394"/>
            <a:ext cx="3776980" cy="428625"/>
          </a:xfrm>
        </p:spPr>
        <p:txBody>
          <a:bodyPr>
            <a:noAutofit/>
          </a:bodyPr>
          <a:lstStyle>
            <a:lvl1pPr algn="l">
              <a:defRPr sz="1400" b="0" i="0">
                <a:solidFill>
                  <a:srgbClr val="086589"/>
                </a:solidFill>
                <a:latin typeface="Helvetica Light"/>
                <a:cs typeface="Helvetica Light"/>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14" name="Date Placeholder 4"/>
          <p:cNvSpPr>
            <a:spLocks noGrp="1"/>
          </p:cNvSpPr>
          <p:nvPr>
            <p:ph type="dt" sz="half" idx="14"/>
          </p:nvPr>
        </p:nvSpPr>
        <p:spPr/>
        <p:txBody>
          <a:bodyPr/>
          <a:lstStyle>
            <a:lvl1pPr>
              <a:defRPr/>
            </a:lvl1pPr>
          </a:lstStyle>
          <a:p>
            <a:fld id="{B3939869-B951-7D4C-85C0-C80EE27B5C58}" type="datetimeFigureOut">
              <a:rPr lang="en-US" altLang="es-ES_tradnl"/>
              <a:pPr/>
              <a:t>7/3/18</a:t>
            </a:fld>
            <a:endParaRPr lang="en-US" altLang="es-ES_tradnl"/>
          </a:p>
        </p:txBody>
      </p:sp>
      <p:sp>
        <p:nvSpPr>
          <p:cNvPr id="15" name="Footer Placeholder 5"/>
          <p:cNvSpPr>
            <a:spLocks noGrp="1"/>
          </p:cNvSpPr>
          <p:nvPr>
            <p:ph type="ftr" sz="quarter" idx="15"/>
          </p:nvPr>
        </p:nvSpPr>
        <p:spPr/>
        <p:txBody>
          <a:bodyPr/>
          <a:lstStyle>
            <a:lvl1pPr>
              <a:defRPr/>
            </a:lvl1pPr>
          </a:lstStyle>
          <a:p>
            <a:pPr>
              <a:defRPr/>
            </a:pPr>
            <a:endParaRPr lang="en-US"/>
          </a:p>
        </p:txBody>
      </p:sp>
      <p:sp>
        <p:nvSpPr>
          <p:cNvPr id="16" name="Slide Number Placeholder 6"/>
          <p:cNvSpPr>
            <a:spLocks noGrp="1"/>
          </p:cNvSpPr>
          <p:nvPr>
            <p:ph type="sldNum" sz="quarter" idx="16"/>
          </p:nvPr>
        </p:nvSpPr>
        <p:spPr/>
        <p:txBody>
          <a:bodyPr/>
          <a:lstStyle>
            <a:lvl1pPr>
              <a:defRPr/>
            </a:lvl1pPr>
          </a:lstStyle>
          <a:p>
            <a:fld id="{2FE9B225-2477-3C44-9A04-8876D8985FEA}" type="slidenum">
              <a:rPr lang="en-US" altLang="es-ES_tradnl"/>
              <a:pPr/>
              <a:t>‹Nº›</a:t>
            </a:fld>
            <a:endParaRPr lang="en-US" altLang="es-ES_tradnl"/>
          </a:p>
        </p:txBody>
      </p:sp>
      <p:pic>
        <p:nvPicPr>
          <p:cNvPr id="17" name="Imagen 2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Imagen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20" name="Picture 19" descr="4-logo-s.-diabetes.jpg"/>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pic>
        <p:nvPicPr>
          <p:cNvPr id="21" name="Imagen 13"/>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227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ángulo 20"/>
          <p:cNvSpPr/>
          <p:nvPr userDrawn="1"/>
        </p:nvSpPr>
        <p:spPr>
          <a:xfrm>
            <a:off x="280988" y="1333500"/>
            <a:ext cx="4097337" cy="1576388"/>
          </a:xfrm>
          <a:prstGeom prst="rect">
            <a:avLst/>
          </a:prstGeom>
          <a:solidFill>
            <a:srgbClr val="94C1C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4" name="Rectángulo 27"/>
          <p:cNvSpPr/>
          <p:nvPr userDrawn="1"/>
        </p:nvSpPr>
        <p:spPr>
          <a:xfrm>
            <a:off x="2003425" y="1373188"/>
            <a:ext cx="2360613" cy="1506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15" name="Conector recto 16"/>
          <p:cNvCxnSpPr/>
          <p:nvPr userDrawn="1"/>
        </p:nvCxnSpPr>
        <p:spPr>
          <a:xfrm>
            <a:off x="368300" y="935038"/>
            <a:ext cx="167640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cxnSp>
        <p:nvCxnSpPr>
          <p:cNvPr id="16" name="Conector recto 17"/>
          <p:cNvCxnSpPr/>
          <p:nvPr userDrawn="1"/>
        </p:nvCxnSpPr>
        <p:spPr>
          <a:xfrm>
            <a:off x="368300" y="1235075"/>
            <a:ext cx="1676400" cy="0"/>
          </a:xfrm>
          <a:prstGeom prst="line">
            <a:avLst/>
          </a:prstGeom>
          <a:ln w="12700">
            <a:solidFill>
              <a:srgbClr val="94C1CD"/>
            </a:solidFill>
          </a:ln>
          <a:effectLst/>
        </p:spPr>
        <p:style>
          <a:lnRef idx="2">
            <a:schemeClr val="accent1"/>
          </a:lnRef>
          <a:fillRef idx="0">
            <a:schemeClr val="accent1"/>
          </a:fillRef>
          <a:effectRef idx="1">
            <a:schemeClr val="accent1"/>
          </a:effectRef>
          <a:fontRef idx="minor">
            <a:schemeClr val="tx1"/>
          </a:fontRef>
        </p:style>
      </p:cxnSp>
      <p:sp>
        <p:nvSpPr>
          <p:cNvPr id="18" name="Rectángulo 28"/>
          <p:cNvSpPr/>
          <p:nvPr userDrawn="1"/>
        </p:nvSpPr>
        <p:spPr>
          <a:xfrm>
            <a:off x="280988" y="3006725"/>
            <a:ext cx="4097337" cy="1576388"/>
          </a:xfrm>
          <a:prstGeom prst="rect">
            <a:avLst/>
          </a:prstGeom>
          <a:solidFill>
            <a:srgbClr val="94C1C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9" name="Rectángulo 29"/>
          <p:cNvSpPr/>
          <p:nvPr userDrawn="1"/>
        </p:nvSpPr>
        <p:spPr>
          <a:xfrm>
            <a:off x="2003425" y="3048000"/>
            <a:ext cx="2360613" cy="1504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0" name="Rectángulo 32"/>
          <p:cNvSpPr/>
          <p:nvPr userDrawn="1"/>
        </p:nvSpPr>
        <p:spPr>
          <a:xfrm>
            <a:off x="4752975" y="1333500"/>
            <a:ext cx="4098925" cy="1576388"/>
          </a:xfrm>
          <a:prstGeom prst="rect">
            <a:avLst/>
          </a:prstGeom>
          <a:solidFill>
            <a:srgbClr val="94C1C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1" name="Rectángulo 33"/>
          <p:cNvSpPr/>
          <p:nvPr userDrawn="1"/>
        </p:nvSpPr>
        <p:spPr>
          <a:xfrm>
            <a:off x="6477000" y="1373188"/>
            <a:ext cx="2360613" cy="1506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4" name="Rectángulo 38"/>
          <p:cNvSpPr/>
          <p:nvPr userDrawn="1"/>
        </p:nvSpPr>
        <p:spPr>
          <a:xfrm>
            <a:off x="4752975" y="3006725"/>
            <a:ext cx="4098925" cy="1576388"/>
          </a:xfrm>
          <a:prstGeom prst="rect">
            <a:avLst/>
          </a:prstGeom>
          <a:solidFill>
            <a:srgbClr val="94C1C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5" name="Rectángulo 39"/>
          <p:cNvSpPr/>
          <p:nvPr userDrawn="1"/>
        </p:nvSpPr>
        <p:spPr>
          <a:xfrm>
            <a:off x="6477000" y="3048000"/>
            <a:ext cx="2360613" cy="1504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3" name="Text Placeholder 2"/>
          <p:cNvSpPr>
            <a:spLocks noGrp="1"/>
          </p:cNvSpPr>
          <p:nvPr>
            <p:ph type="body" idx="1"/>
          </p:nvPr>
        </p:nvSpPr>
        <p:spPr>
          <a:xfrm>
            <a:off x="304800" y="755999"/>
            <a:ext cx="4040188" cy="479822"/>
          </a:xfrm>
        </p:spPr>
        <p:txBody>
          <a:bodyPr anchor="b">
            <a:normAutofit/>
          </a:bodyPr>
          <a:lstStyle>
            <a:lvl1pPr marL="0" indent="0">
              <a:buNone/>
              <a:defRPr sz="1400" b="0" i="0">
                <a:solidFill>
                  <a:srgbClr val="056F8E"/>
                </a:solidFill>
                <a:latin typeface="Helvetica Light"/>
                <a:cs typeface="Helvetic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err="1"/>
              <a:t>Click</a:t>
            </a:r>
            <a:r>
              <a:rPr lang="es-ES_tradnl" dirty="0"/>
              <a:t> to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10" name="Marcador de contenido 2"/>
          <p:cNvSpPr>
            <a:spLocks noGrp="1"/>
          </p:cNvSpPr>
          <p:nvPr>
            <p:ph idx="13"/>
          </p:nvPr>
        </p:nvSpPr>
        <p:spPr>
          <a:xfrm>
            <a:off x="2054628" y="3779033"/>
            <a:ext cx="2283692" cy="934721"/>
          </a:xfrm>
        </p:spPr>
        <p:txBody>
          <a:bodyPr>
            <a:normAutofit/>
          </a:bodyPr>
          <a:lstStyle>
            <a:lvl1pPr>
              <a:buNone/>
              <a:defRPr sz="1100">
                <a:solidFill>
                  <a:schemeClr val="bg1"/>
                </a:solidFill>
              </a:defRPr>
            </a:lvl1pPr>
          </a:lstStyle>
          <a:p>
            <a:pPr lvl="0"/>
            <a:r>
              <a:rPr lang="es-ES_tradnl"/>
              <a:t>Click to edit Master text styles</a:t>
            </a:r>
          </a:p>
        </p:txBody>
      </p:sp>
      <p:sp>
        <p:nvSpPr>
          <p:cNvPr id="22" name="Content Placeholder 3"/>
          <p:cNvSpPr>
            <a:spLocks noGrp="1"/>
          </p:cNvSpPr>
          <p:nvPr>
            <p:ph sz="half" idx="14"/>
          </p:nvPr>
        </p:nvSpPr>
        <p:spPr>
          <a:xfrm>
            <a:off x="2054628" y="1822015"/>
            <a:ext cx="1849120" cy="403025"/>
          </a:xfrm>
        </p:spPr>
        <p:txBody>
          <a:bodyPr>
            <a:normAutofit/>
          </a:bodyPr>
          <a:lstStyle>
            <a:lvl1pPr>
              <a:buNone/>
              <a:defRPr sz="1200">
                <a:solidFill>
                  <a:srgbClr val="056F8E"/>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p:txBody>
      </p:sp>
      <p:sp>
        <p:nvSpPr>
          <p:cNvPr id="23" name="Marcador de contenido 2"/>
          <p:cNvSpPr>
            <a:spLocks noGrp="1"/>
          </p:cNvSpPr>
          <p:nvPr>
            <p:ph idx="15"/>
          </p:nvPr>
        </p:nvSpPr>
        <p:spPr>
          <a:xfrm>
            <a:off x="2054628" y="2133601"/>
            <a:ext cx="2283692" cy="707842"/>
          </a:xfrm>
        </p:spPr>
        <p:txBody>
          <a:bodyPr>
            <a:normAutofit/>
          </a:bodyPr>
          <a:lstStyle>
            <a:lvl1pPr>
              <a:buNone/>
              <a:defRPr sz="1100">
                <a:solidFill>
                  <a:srgbClr val="056F8E"/>
                </a:solidFill>
              </a:defRPr>
            </a:lvl1pPr>
          </a:lstStyle>
          <a:p>
            <a:pPr lvl="0"/>
            <a:r>
              <a:rPr lang="es-ES_tradnl"/>
              <a:t>Click to edit Master text styles</a:t>
            </a:r>
          </a:p>
        </p:txBody>
      </p:sp>
      <p:sp>
        <p:nvSpPr>
          <p:cNvPr id="31" name="Content Placeholder 3"/>
          <p:cNvSpPr>
            <a:spLocks noGrp="1"/>
          </p:cNvSpPr>
          <p:nvPr>
            <p:ph sz="half" idx="16"/>
          </p:nvPr>
        </p:nvSpPr>
        <p:spPr>
          <a:xfrm>
            <a:off x="2054628" y="3495729"/>
            <a:ext cx="1849120" cy="403025"/>
          </a:xfrm>
        </p:spPr>
        <p:txBody>
          <a:bodyPr>
            <a:normAutofit/>
          </a:bodyPr>
          <a:lstStyle>
            <a:lvl1pPr>
              <a:buNone/>
              <a:defRPr sz="1200">
                <a:solidFill>
                  <a:srgbClr val="056F8E"/>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p:txBody>
      </p:sp>
      <p:sp>
        <p:nvSpPr>
          <p:cNvPr id="32" name="Marcador de contenido 2"/>
          <p:cNvSpPr>
            <a:spLocks noGrp="1"/>
          </p:cNvSpPr>
          <p:nvPr>
            <p:ph idx="17"/>
          </p:nvPr>
        </p:nvSpPr>
        <p:spPr>
          <a:xfrm>
            <a:off x="2054628" y="3807314"/>
            <a:ext cx="2283692" cy="708491"/>
          </a:xfrm>
        </p:spPr>
        <p:txBody>
          <a:bodyPr>
            <a:normAutofit/>
          </a:bodyPr>
          <a:lstStyle>
            <a:lvl1pPr>
              <a:buNone/>
              <a:defRPr sz="1100">
                <a:solidFill>
                  <a:srgbClr val="056F8E"/>
                </a:solidFill>
              </a:defRPr>
            </a:lvl1pPr>
          </a:lstStyle>
          <a:p>
            <a:pPr lvl="0"/>
            <a:r>
              <a:rPr lang="es-ES_tradnl"/>
              <a:t>Click to edit Master text styles</a:t>
            </a:r>
          </a:p>
        </p:txBody>
      </p:sp>
      <p:sp>
        <p:nvSpPr>
          <p:cNvPr id="35" name="Content Placeholder 3"/>
          <p:cNvSpPr>
            <a:spLocks noGrp="1"/>
          </p:cNvSpPr>
          <p:nvPr>
            <p:ph sz="half" idx="18"/>
          </p:nvPr>
        </p:nvSpPr>
        <p:spPr>
          <a:xfrm>
            <a:off x="6527646" y="1822015"/>
            <a:ext cx="1849120" cy="403025"/>
          </a:xfrm>
        </p:spPr>
        <p:txBody>
          <a:bodyPr>
            <a:normAutofit/>
          </a:bodyPr>
          <a:lstStyle>
            <a:lvl1pPr>
              <a:buNone/>
              <a:defRPr sz="1200">
                <a:solidFill>
                  <a:srgbClr val="056F8E"/>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p:txBody>
      </p:sp>
      <p:sp>
        <p:nvSpPr>
          <p:cNvPr id="38" name="Marcador de contenido 2"/>
          <p:cNvSpPr>
            <a:spLocks noGrp="1"/>
          </p:cNvSpPr>
          <p:nvPr>
            <p:ph idx="19"/>
          </p:nvPr>
        </p:nvSpPr>
        <p:spPr>
          <a:xfrm>
            <a:off x="6527646" y="2133600"/>
            <a:ext cx="2283692" cy="720815"/>
          </a:xfrm>
        </p:spPr>
        <p:txBody>
          <a:bodyPr>
            <a:normAutofit/>
          </a:bodyPr>
          <a:lstStyle>
            <a:lvl1pPr>
              <a:buNone/>
              <a:defRPr sz="1100">
                <a:solidFill>
                  <a:srgbClr val="056F8E"/>
                </a:solidFill>
              </a:defRPr>
            </a:lvl1pPr>
          </a:lstStyle>
          <a:p>
            <a:pPr lvl="0"/>
            <a:r>
              <a:rPr lang="es-ES_tradnl"/>
              <a:t>Click to edit Master text styles</a:t>
            </a:r>
          </a:p>
        </p:txBody>
      </p:sp>
      <p:sp>
        <p:nvSpPr>
          <p:cNvPr id="41" name="Content Placeholder 3"/>
          <p:cNvSpPr>
            <a:spLocks noGrp="1"/>
          </p:cNvSpPr>
          <p:nvPr>
            <p:ph sz="half" idx="20"/>
          </p:nvPr>
        </p:nvSpPr>
        <p:spPr>
          <a:xfrm>
            <a:off x="6527646" y="3495729"/>
            <a:ext cx="1849120" cy="403025"/>
          </a:xfrm>
        </p:spPr>
        <p:txBody>
          <a:bodyPr>
            <a:normAutofit/>
          </a:bodyPr>
          <a:lstStyle>
            <a:lvl1pPr>
              <a:buNone/>
              <a:defRPr sz="1200">
                <a:solidFill>
                  <a:srgbClr val="056F8E"/>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p:txBody>
      </p:sp>
      <p:sp>
        <p:nvSpPr>
          <p:cNvPr id="42" name="Marcador de contenido 2"/>
          <p:cNvSpPr>
            <a:spLocks noGrp="1"/>
          </p:cNvSpPr>
          <p:nvPr>
            <p:ph idx="21"/>
          </p:nvPr>
        </p:nvSpPr>
        <p:spPr>
          <a:xfrm>
            <a:off x="6527646" y="3807314"/>
            <a:ext cx="2283692" cy="708491"/>
          </a:xfrm>
        </p:spPr>
        <p:txBody>
          <a:bodyPr>
            <a:normAutofit/>
          </a:bodyPr>
          <a:lstStyle>
            <a:lvl1pPr>
              <a:buNone/>
              <a:defRPr sz="1100">
                <a:solidFill>
                  <a:srgbClr val="056F8E"/>
                </a:solidFill>
              </a:defRPr>
            </a:lvl1pPr>
          </a:lstStyle>
          <a:p>
            <a:pPr lvl="0"/>
            <a:r>
              <a:rPr lang="es-ES_tradnl"/>
              <a:t>Click to edit Master text styles</a:t>
            </a:r>
          </a:p>
        </p:txBody>
      </p:sp>
      <p:sp>
        <p:nvSpPr>
          <p:cNvPr id="27" name="Date Placeholder 6"/>
          <p:cNvSpPr>
            <a:spLocks noGrp="1"/>
          </p:cNvSpPr>
          <p:nvPr>
            <p:ph type="dt" sz="half" idx="22"/>
          </p:nvPr>
        </p:nvSpPr>
        <p:spPr>
          <a:xfrm>
            <a:off x="457200" y="4583113"/>
            <a:ext cx="2133600" cy="274637"/>
          </a:xfrm>
        </p:spPr>
        <p:txBody>
          <a:bodyPr/>
          <a:lstStyle>
            <a:lvl1pPr>
              <a:defRPr/>
            </a:lvl1pPr>
          </a:lstStyle>
          <a:p>
            <a:fld id="{9CD6BCD6-A8F4-7E4F-84D3-48A049E59018}" type="datetimeFigureOut">
              <a:rPr lang="en-US" altLang="es-ES_tradnl"/>
              <a:pPr/>
              <a:t>7/3/18</a:t>
            </a:fld>
            <a:endParaRPr lang="en-US" altLang="es-ES_tradnl"/>
          </a:p>
        </p:txBody>
      </p:sp>
      <p:sp>
        <p:nvSpPr>
          <p:cNvPr id="28" name="Footer Placeholder 7"/>
          <p:cNvSpPr>
            <a:spLocks noGrp="1"/>
          </p:cNvSpPr>
          <p:nvPr>
            <p:ph type="ftr" sz="quarter" idx="23"/>
          </p:nvPr>
        </p:nvSpPr>
        <p:spPr>
          <a:xfrm>
            <a:off x="3124200" y="4583113"/>
            <a:ext cx="2895600" cy="274637"/>
          </a:xfrm>
        </p:spPr>
        <p:txBody>
          <a:bodyPr/>
          <a:lstStyle>
            <a:lvl1pPr>
              <a:defRPr/>
            </a:lvl1pPr>
          </a:lstStyle>
          <a:p>
            <a:pPr>
              <a:defRPr/>
            </a:pPr>
            <a:endParaRPr lang="en-US"/>
          </a:p>
        </p:txBody>
      </p:sp>
      <p:sp>
        <p:nvSpPr>
          <p:cNvPr id="29" name="Slide Number Placeholder 8"/>
          <p:cNvSpPr>
            <a:spLocks noGrp="1"/>
          </p:cNvSpPr>
          <p:nvPr>
            <p:ph type="sldNum" sz="quarter" idx="24"/>
          </p:nvPr>
        </p:nvSpPr>
        <p:spPr>
          <a:xfrm>
            <a:off x="6553200" y="4583113"/>
            <a:ext cx="2133600" cy="274637"/>
          </a:xfrm>
        </p:spPr>
        <p:txBody>
          <a:bodyPr/>
          <a:lstStyle>
            <a:lvl1pPr>
              <a:defRPr/>
            </a:lvl1pPr>
          </a:lstStyle>
          <a:p>
            <a:fld id="{8CC9F1FD-58FA-1549-8DDC-F26F31139B12}" type="slidenum">
              <a:rPr lang="en-US" altLang="es-ES_tradnl"/>
              <a:pPr/>
              <a:t>‹Nº›</a:t>
            </a:fld>
            <a:endParaRPr lang="en-US" altLang="es-ES_tradnl"/>
          </a:p>
        </p:txBody>
      </p:sp>
      <p:pic>
        <p:nvPicPr>
          <p:cNvPr id="30" name="Imagen 2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21402" y="4492737"/>
            <a:ext cx="660917" cy="444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Imagen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44303" y="4492737"/>
            <a:ext cx="451484" cy="476603"/>
          </a:xfrm>
          <a:prstGeom prst="rect">
            <a:avLst/>
          </a:prstGeom>
        </p:spPr>
      </p:pic>
      <p:pic>
        <p:nvPicPr>
          <p:cNvPr id="34" name="Picture 33" descr="4-logo-s.-diabetes.jpg"/>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403816" y="4511830"/>
            <a:ext cx="565967" cy="438415"/>
          </a:xfrm>
          <a:prstGeom prst="rect">
            <a:avLst/>
          </a:prstGeom>
        </p:spPr>
      </p:pic>
      <p:pic>
        <p:nvPicPr>
          <p:cNvPr id="36" name="Imagen 13"/>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150813" y="-30480"/>
            <a:ext cx="14890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884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3"/>
          <p:cNvSpPr>
            <a:spLocks noGrp="1"/>
          </p:cNvSpPr>
          <p:nvPr>
            <p:ph type="dt" sz="half" idx="10"/>
          </p:nvPr>
        </p:nvSpPr>
        <p:spPr/>
        <p:txBody>
          <a:bodyPr/>
          <a:lstStyle>
            <a:lvl1pPr>
              <a:defRPr/>
            </a:lvl1pPr>
          </a:lstStyle>
          <a:p>
            <a:fld id="{EAD14AAB-D714-3F42-9EFE-E3DCA6DBA117}" type="datetimeFigureOut">
              <a:rPr lang="en-US" altLang="es-ES_tradnl"/>
              <a:pPr/>
              <a:t>7/3/18</a:t>
            </a:fld>
            <a:endParaRPr lang="en-US" altLang="es-ES_tradnl"/>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C35DE1-A4CD-8342-A3F2-12BDA2486C17}" type="slidenum">
              <a:rPr lang="en-US" altLang="es-ES_tradnl"/>
              <a:pPr/>
              <a:t>‹Nº›</a:t>
            </a:fld>
            <a:endParaRPr lang="en-US" altLang="es-ES_tradnl"/>
          </a:p>
        </p:txBody>
      </p:sp>
    </p:spTree>
    <p:extLst>
      <p:ext uri="{BB962C8B-B14F-4D97-AF65-F5344CB8AC3E}">
        <p14:creationId xmlns:p14="http://schemas.microsoft.com/office/powerpoint/2010/main" val="196234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Drag picture to placeholder or click icon to add</a:t>
            </a:r>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3"/>
          <p:cNvSpPr>
            <a:spLocks noGrp="1"/>
          </p:cNvSpPr>
          <p:nvPr>
            <p:ph type="dt" sz="half" idx="10"/>
          </p:nvPr>
        </p:nvSpPr>
        <p:spPr/>
        <p:txBody>
          <a:bodyPr/>
          <a:lstStyle>
            <a:lvl1pPr>
              <a:defRPr/>
            </a:lvl1pPr>
          </a:lstStyle>
          <a:p>
            <a:fld id="{A7004597-909A-C642-A876-9B3B064A35DD}" type="datetimeFigureOut">
              <a:rPr lang="en-US" altLang="es-ES_tradnl"/>
              <a:pPr/>
              <a:t>7/3/18</a:t>
            </a:fld>
            <a:endParaRPr lang="en-US" altLang="es-ES_tradnl"/>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D0465D0-A90F-F141-82B6-814C4E9E01A4}" type="slidenum">
              <a:rPr lang="en-US" altLang="es-ES_tradnl"/>
              <a:pPr/>
              <a:t>‹Nº›</a:t>
            </a:fld>
            <a:endParaRPr lang="en-US" altLang="es-ES_tradnl"/>
          </a:p>
        </p:txBody>
      </p:sp>
    </p:spTree>
    <p:extLst>
      <p:ext uri="{BB962C8B-B14F-4D97-AF65-F5344CB8AC3E}">
        <p14:creationId xmlns:p14="http://schemas.microsoft.com/office/powerpoint/2010/main" val="99152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lvl1pPr>
              <a:defRPr/>
            </a:lvl1pPr>
          </a:lstStyle>
          <a:p>
            <a:fld id="{CE6430A1-C6C2-4E47-991D-1A2A53668367}" type="datetimeFigureOut">
              <a:rPr lang="en-US" altLang="es-ES_tradnl"/>
              <a:pPr/>
              <a:t>7/3/18</a:t>
            </a:fld>
            <a:endParaRPr lang="en-US" altLang="es-ES_tradnl"/>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FF545C1-D29A-314A-B032-6754B5F328F1}" type="slidenum">
              <a:rPr lang="en-US" altLang="es-ES_tradnl"/>
              <a:pPr/>
              <a:t>‹Nº›</a:t>
            </a:fld>
            <a:endParaRPr lang="en-US" altLang="es-ES_tradnl"/>
          </a:p>
        </p:txBody>
      </p:sp>
    </p:spTree>
    <p:extLst>
      <p:ext uri="{BB962C8B-B14F-4D97-AF65-F5344CB8AC3E}">
        <p14:creationId xmlns:p14="http://schemas.microsoft.com/office/powerpoint/2010/main" val="1630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444176" y="2077423"/>
            <a:ext cx="8255649" cy="1207356"/>
          </a:xfrm>
          <a:custGeom>
            <a:avLst/>
            <a:gdLst>
              <a:gd name="connsiteX0" fmla="*/ 0 w 8255649"/>
              <a:gd name="connsiteY0" fmla="*/ 0 h 1207356"/>
              <a:gd name="connsiteX1" fmla="*/ 8255649 w 8255649"/>
              <a:gd name="connsiteY1" fmla="*/ 0 h 1207356"/>
              <a:gd name="connsiteX2" fmla="*/ 8255649 w 8255649"/>
              <a:gd name="connsiteY2" fmla="*/ 1207356 h 1207356"/>
              <a:gd name="connsiteX3" fmla="*/ 0 w 8255649"/>
              <a:gd name="connsiteY3" fmla="*/ 1207356 h 1207356"/>
              <a:gd name="connsiteX4" fmla="*/ 0 w 8255649"/>
              <a:gd name="connsiteY4" fmla="*/ 0 h 1207356"/>
              <a:gd name="connsiteX0" fmla="*/ 0 w 8255649"/>
              <a:gd name="connsiteY0" fmla="*/ 0 h 1207356"/>
              <a:gd name="connsiteX1" fmla="*/ 8255649 w 8255649"/>
              <a:gd name="connsiteY1" fmla="*/ 0 h 1207356"/>
              <a:gd name="connsiteX2" fmla="*/ 8249102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6227 w 8261876"/>
              <a:gd name="connsiteY0" fmla="*/ 0 h 1207356"/>
              <a:gd name="connsiteX1" fmla="*/ 8261876 w 8261876"/>
              <a:gd name="connsiteY1" fmla="*/ 0 h 1207356"/>
              <a:gd name="connsiteX2" fmla="*/ 8021756 w 8261876"/>
              <a:gd name="connsiteY2" fmla="*/ 600653 h 1207356"/>
              <a:gd name="connsiteX3" fmla="*/ 8261876 w 8261876"/>
              <a:gd name="connsiteY3" fmla="*/ 1207356 h 1207356"/>
              <a:gd name="connsiteX4" fmla="*/ 6227 w 8261876"/>
              <a:gd name="connsiteY4" fmla="*/ 1207356 h 1207356"/>
              <a:gd name="connsiteX5" fmla="*/ 0 w 8261876"/>
              <a:gd name="connsiteY5" fmla="*/ 600653 h 1207356"/>
              <a:gd name="connsiteX6" fmla="*/ 6227 w 8261876"/>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20 w 8255669"/>
              <a:gd name="connsiteY0" fmla="*/ 0 h 1207356"/>
              <a:gd name="connsiteX1" fmla="*/ 8255669 w 8255669"/>
              <a:gd name="connsiteY1" fmla="*/ 0 h 1207356"/>
              <a:gd name="connsiteX2" fmla="*/ 8015549 w 8255669"/>
              <a:gd name="connsiteY2" fmla="*/ 600653 h 1207356"/>
              <a:gd name="connsiteX3" fmla="*/ 8255669 w 8255669"/>
              <a:gd name="connsiteY3" fmla="*/ 1207356 h 1207356"/>
              <a:gd name="connsiteX4" fmla="*/ 20 w 8255669"/>
              <a:gd name="connsiteY4" fmla="*/ 1207356 h 1207356"/>
              <a:gd name="connsiteX5" fmla="*/ 300357 w 8255669"/>
              <a:gd name="connsiteY5" fmla="*/ 629846 h 1207356"/>
              <a:gd name="connsiteX6" fmla="*/ 20 w 8255669"/>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234645 w 8255649"/>
              <a:gd name="connsiteY5" fmla="*/ 629846 h 1207356"/>
              <a:gd name="connsiteX6" fmla="*/ 0 w 8255649"/>
              <a:gd name="connsiteY6" fmla="*/ 0 h 12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649" h="1207356">
                <a:moveTo>
                  <a:pt x="0" y="0"/>
                </a:moveTo>
                <a:lnTo>
                  <a:pt x="8255649" y="0"/>
                </a:lnTo>
                <a:lnTo>
                  <a:pt x="8015529" y="600653"/>
                </a:lnTo>
                <a:lnTo>
                  <a:pt x="8255649" y="1207356"/>
                </a:lnTo>
                <a:lnTo>
                  <a:pt x="0" y="1207356"/>
                </a:lnTo>
                <a:lnTo>
                  <a:pt x="234645" y="629846"/>
                </a:lnTo>
                <a:lnTo>
                  <a:pt x="0" y="0"/>
                </a:lnTo>
                <a:close/>
              </a:path>
            </a:pathLst>
          </a:custGeom>
          <a:solidFill>
            <a:srgbClr val="1353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678820" y="2181789"/>
            <a:ext cx="7758988" cy="977977"/>
          </a:xfrm>
          <a:prstGeom prst="rect">
            <a:avLst/>
          </a:prstGeom>
        </p:spPr>
        <p:txBody>
          <a:bodyPr anchor="ctr" anchorCtr="0"/>
          <a:lstStyle>
            <a:lvl1pPr>
              <a:defRPr sz="2800">
                <a:solidFill>
                  <a:schemeClr val="bg1"/>
                </a:solidFill>
                <a:latin typeface="Century Gothic" charset="0"/>
                <a:ea typeface="Century Gothic" charset="0"/>
                <a:cs typeface="Century Gothic" charset="0"/>
              </a:defRPr>
            </a:lvl1pPr>
          </a:lstStyle>
          <a:p>
            <a:r>
              <a:rPr lang="es-ES_tradnl" dirty="0"/>
              <a:t>TÍTULO</a:t>
            </a:r>
            <a:endParaRPr lang="en-US" dirty="0"/>
          </a:p>
        </p:txBody>
      </p:sp>
      <p:sp>
        <p:nvSpPr>
          <p:cNvPr id="12" name="Subtitle 2"/>
          <p:cNvSpPr>
            <a:spLocks noGrp="1"/>
          </p:cNvSpPr>
          <p:nvPr>
            <p:ph type="subTitle" idx="1" hasCustomPrompt="1"/>
          </p:nvPr>
        </p:nvSpPr>
        <p:spPr>
          <a:xfrm>
            <a:off x="1371600" y="3344827"/>
            <a:ext cx="6400800" cy="425326"/>
          </a:xfrm>
          <a:prstGeom prst="rect">
            <a:avLst/>
          </a:prstGeom>
        </p:spPr>
        <p:txBody>
          <a:bodyPr/>
          <a:lstStyle>
            <a:lvl1pPr marL="0" indent="0" algn="ctr">
              <a:buNone/>
              <a:defRPr sz="1800">
                <a:solidFill>
                  <a:srgbClr val="135379"/>
                </a:solidFill>
                <a:latin typeface="Century Gothic" charset="0"/>
                <a:ea typeface="Century Gothic" charset="0"/>
                <a:cs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Nombre del Ponente</a:t>
            </a:r>
            <a:endParaRPr lang="en-US" dirty="0"/>
          </a:p>
        </p:txBody>
      </p:sp>
      <p:pic>
        <p:nvPicPr>
          <p:cNvPr id="13" name="Picture 12" descr="logo_esteve_azu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pic>
        <p:nvPicPr>
          <p:cNvPr id="3" name="Picture 2"/>
          <p:cNvPicPr>
            <a:picLocks noChangeAspect="1"/>
          </p:cNvPicPr>
          <p:nvPr userDrawn="1"/>
        </p:nvPicPr>
        <p:blipFill>
          <a:blip r:embed="rId3"/>
          <a:stretch>
            <a:fillRect/>
          </a:stretch>
        </p:blipFill>
        <p:spPr>
          <a:xfrm>
            <a:off x="87589" y="143029"/>
            <a:ext cx="9029700" cy="1676400"/>
          </a:xfrm>
          <a:prstGeom prst="rect">
            <a:avLst/>
          </a:prstGeom>
        </p:spPr>
      </p:pic>
      <p:pic>
        <p:nvPicPr>
          <p:cNvPr id="14" name="Picture 13" descr="logo_diabeweb_web_a.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81336" y="-66983"/>
            <a:ext cx="3381328" cy="1357566"/>
          </a:xfrm>
          <a:prstGeom prst="rect">
            <a:avLst/>
          </a:prstGeom>
        </p:spPr>
      </p:pic>
      <p:pic>
        <p:nvPicPr>
          <p:cNvPr id="16" name="Imagen 15"/>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30205" y="4482335"/>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n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36227" y="4492369"/>
            <a:ext cx="490453" cy="517740"/>
          </a:xfrm>
          <a:prstGeom prst="rect">
            <a:avLst/>
          </a:prstGeom>
        </p:spPr>
      </p:pic>
      <p:sp>
        <p:nvSpPr>
          <p:cNvPr id="19" name="TextBox 4"/>
          <p:cNvSpPr txBox="1"/>
          <p:nvPr userDrawn="1"/>
        </p:nvSpPr>
        <p:spPr>
          <a:xfrm>
            <a:off x="-10670" y="4606073"/>
            <a:ext cx="1007007" cy="253916"/>
          </a:xfrm>
          <a:prstGeom prst="rect">
            <a:avLst/>
          </a:prstGeom>
          <a:noFill/>
        </p:spPr>
        <p:txBody>
          <a:bodyPr wrap="none" rtlCol="0">
            <a:spAutoFit/>
          </a:bodyPr>
          <a:lstStyle/>
          <a:p>
            <a:r>
              <a:rPr lang="en-US" sz="1050" dirty="0" err="1">
                <a:solidFill>
                  <a:schemeClr val="tx1">
                    <a:lumMod val="65000"/>
                    <a:lumOff val="35000"/>
                  </a:schemeClr>
                </a:solidFill>
                <a:latin typeface="Century Gothic" charset="0"/>
                <a:ea typeface="Century Gothic" charset="0"/>
                <a:cs typeface="Century Gothic" charset="0"/>
              </a:rPr>
              <a:t>Avalado</a:t>
            </a:r>
            <a:r>
              <a:rPr lang="en-US" sz="1050" dirty="0">
                <a:solidFill>
                  <a:schemeClr val="tx1">
                    <a:lumMod val="65000"/>
                    <a:lumOff val="35000"/>
                  </a:schemeClr>
                </a:solidFill>
                <a:latin typeface="Century Gothic" charset="0"/>
                <a:ea typeface="Century Gothic" charset="0"/>
                <a:cs typeface="Century Gothic" charset="0"/>
              </a:rPr>
              <a:t> </a:t>
            </a:r>
            <a:r>
              <a:rPr lang="en-US" sz="1050" dirty="0" err="1">
                <a:solidFill>
                  <a:schemeClr val="tx1">
                    <a:lumMod val="65000"/>
                    <a:lumOff val="35000"/>
                  </a:schemeClr>
                </a:solidFill>
                <a:latin typeface="Century Gothic" charset="0"/>
                <a:ea typeface="Century Gothic" charset="0"/>
                <a:cs typeface="Century Gothic" charset="0"/>
              </a:rPr>
              <a:t>por</a:t>
            </a:r>
            <a:endParaRPr lang="en-US" sz="1050" dirty="0">
              <a:solidFill>
                <a:schemeClr val="tx1">
                  <a:lumMod val="65000"/>
                  <a:lumOff val="35000"/>
                </a:schemeClr>
              </a:solidFill>
              <a:latin typeface="Century Gothic" charset="0"/>
              <a:ea typeface="Century Gothic" charset="0"/>
              <a:cs typeface="Century Gothic" charset="0"/>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lvl1pPr>
              <a:defRPr/>
            </a:lvl1pPr>
          </a:lstStyle>
          <a:p>
            <a:fld id="{B69F01F3-115E-664E-BDDB-1A4BA728651D}" type="datetimeFigureOut">
              <a:rPr lang="en-US" altLang="es-ES_tradnl"/>
              <a:pPr/>
              <a:t>7/3/18</a:t>
            </a:fld>
            <a:endParaRPr lang="en-US" altLang="es-ES_tradnl"/>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49B0B-292C-234A-8AC0-CCE82DB52EEA}" type="slidenum">
              <a:rPr lang="en-US" altLang="es-ES_tradnl"/>
              <a:pPr/>
              <a:t>‹Nº›</a:t>
            </a:fld>
            <a:endParaRPr lang="en-US" altLang="es-ES_tradnl"/>
          </a:p>
        </p:txBody>
      </p:sp>
    </p:spTree>
    <p:extLst>
      <p:ext uri="{BB962C8B-B14F-4D97-AF65-F5344CB8AC3E}">
        <p14:creationId xmlns:p14="http://schemas.microsoft.com/office/powerpoint/2010/main" val="128705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997642" y="2181789"/>
            <a:ext cx="5440166" cy="977977"/>
          </a:xfrm>
          <a:prstGeom prst="rect">
            <a:avLst/>
          </a:prstGeom>
        </p:spPr>
        <p:txBody>
          <a:bodyPr anchor="ctr" anchorCtr="0"/>
          <a:lstStyle>
            <a:lvl1pPr>
              <a:defRPr sz="2800">
                <a:solidFill>
                  <a:schemeClr val="bg1"/>
                </a:solidFill>
                <a:latin typeface="Century Gothic" charset="0"/>
                <a:ea typeface="Century Gothic" charset="0"/>
                <a:cs typeface="Century Gothic" charset="0"/>
              </a:defRPr>
            </a:lvl1pPr>
          </a:lstStyle>
          <a:p>
            <a:r>
              <a:rPr lang="es-ES_tradnl" dirty="0"/>
              <a:t>TÍTULO</a:t>
            </a:r>
            <a:endParaRPr lang="en-US" dirty="0"/>
          </a:p>
        </p:txBody>
      </p:sp>
      <p:sp>
        <p:nvSpPr>
          <p:cNvPr id="12" name="Subtitle 2"/>
          <p:cNvSpPr>
            <a:spLocks noGrp="1"/>
          </p:cNvSpPr>
          <p:nvPr>
            <p:ph type="subTitle" idx="1" hasCustomPrompt="1"/>
          </p:nvPr>
        </p:nvSpPr>
        <p:spPr>
          <a:xfrm>
            <a:off x="3560933" y="3376292"/>
            <a:ext cx="4313583" cy="425326"/>
          </a:xfrm>
          <a:prstGeom prst="rect">
            <a:avLst/>
          </a:prstGeom>
        </p:spPr>
        <p:txBody>
          <a:bodyPr/>
          <a:lstStyle>
            <a:lvl1pPr marL="0" indent="0" algn="ctr">
              <a:buNone/>
              <a:defRPr sz="1800">
                <a:solidFill>
                  <a:srgbClr val="135379"/>
                </a:solidFill>
                <a:latin typeface="Century Gothic" charset="0"/>
                <a:ea typeface="Century Gothic" charset="0"/>
                <a:cs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Nombre del Ponente</a:t>
            </a:r>
            <a:endParaRPr lang="en-US" dirty="0"/>
          </a:p>
        </p:txBody>
      </p:sp>
      <p:pic>
        <p:nvPicPr>
          <p:cNvPr id="13" name="Picture 12" descr="logo_esteve_azu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pic>
        <p:nvPicPr>
          <p:cNvPr id="3" name="Picture 2"/>
          <p:cNvPicPr>
            <a:picLocks noChangeAspect="1"/>
          </p:cNvPicPr>
          <p:nvPr userDrawn="1"/>
        </p:nvPicPr>
        <p:blipFill>
          <a:blip r:embed="rId3"/>
          <a:stretch>
            <a:fillRect/>
          </a:stretch>
        </p:blipFill>
        <p:spPr>
          <a:xfrm>
            <a:off x="87589" y="505389"/>
            <a:ext cx="9029700" cy="1676400"/>
          </a:xfrm>
          <a:prstGeom prst="rect">
            <a:avLst/>
          </a:prstGeom>
        </p:spPr>
      </p:pic>
      <p:pic>
        <p:nvPicPr>
          <p:cNvPr id="14" name="Picture 13" descr="logo_diabeweb_web_a.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8205" y="-81136"/>
            <a:ext cx="2921750" cy="1173050"/>
          </a:xfrm>
          <a:prstGeom prst="rect">
            <a:avLst/>
          </a:prstGeom>
        </p:spPr>
      </p:pic>
      <p:pic>
        <p:nvPicPr>
          <p:cNvPr id="16" name="Imagen 15"/>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30205" y="4482335"/>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n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36227" y="4492369"/>
            <a:ext cx="490453" cy="517740"/>
          </a:xfrm>
          <a:prstGeom prst="rect">
            <a:avLst/>
          </a:prstGeom>
        </p:spPr>
      </p:pic>
      <p:sp>
        <p:nvSpPr>
          <p:cNvPr id="19" name="TextBox 4"/>
          <p:cNvSpPr txBox="1"/>
          <p:nvPr userDrawn="1"/>
        </p:nvSpPr>
        <p:spPr>
          <a:xfrm>
            <a:off x="-10670" y="4606073"/>
            <a:ext cx="1007007" cy="253916"/>
          </a:xfrm>
          <a:prstGeom prst="rect">
            <a:avLst/>
          </a:prstGeom>
          <a:noFill/>
        </p:spPr>
        <p:txBody>
          <a:bodyPr wrap="none" rtlCol="0">
            <a:spAutoFit/>
          </a:bodyPr>
          <a:lstStyle/>
          <a:p>
            <a:r>
              <a:rPr lang="en-US" sz="1050" dirty="0" err="1">
                <a:solidFill>
                  <a:schemeClr val="tx1">
                    <a:lumMod val="65000"/>
                    <a:lumOff val="35000"/>
                  </a:schemeClr>
                </a:solidFill>
                <a:latin typeface="Century Gothic" charset="0"/>
                <a:ea typeface="Century Gothic" charset="0"/>
                <a:cs typeface="Century Gothic" charset="0"/>
              </a:rPr>
              <a:t>Avalado</a:t>
            </a:r>
            <a:r>
              <a:rPr lang="en-US" sz="1050" dirty="0">
                <a:solidFill>
                  <a:schemeClr val="tx1">
                    <a:lumMod val="65000"/>
                    <a:lumOff val="35000"/>
                  </a:schemeClr>
                </a:solidFill>
                <a:latin typeface="Century Gothic" charset="0"/>
                <a:ea typeface="Century Gothic" charset="0"/>
                <a:cs typeface="Century Gothic" charset="0"/>
              </a:rPr>
              <a:t> </a:t>
            </a:r>
            <a:r>
              <a:rPr lang="en-US" sz="1050" dirty="0" err="1">
                <a:solidFill>
                  <a:schemeClr val="tx1">
                    <a:lumMod val="65000"/>
                    <a:lumOff val="35000"/>
                  </a:schemeClr>
                </a:solidFill>
                <a:latin typeface="Century Gothic" charset="0"/>
                <a:ea typeface="Century Gothic" charset="0"/>
                <a:cs typeface="Century Gothic" charset="0"/>
              </a:rPr>
              <a:t>por</a:t>
            </a:r>
            <a:endParaRPr lang="en-US" sz="1050" dirty="0">
              <a:solidFill>
                <a:schemeClr val="tx1">
                  <a:lumMod val="65000"/>
                  <a:lumOff val="35000"/>
                </a:schemeClr>
              </a:solidFill>
              <a:latin typeface="Century Gothic" charset="0"/>
              <a:ea typeface="Century Gothic" charset="0"/>
              <a:cs typeface="Century Gothic" charset="0"/>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695171"/>
            <a:ext cx="9029700" cy="1676400"/>
          </a:xfrm>
          <a:prstGeom prst="rect">
            <a:avLst/>
          </a:prstGeom>
        </p:spPr>
      </p:pic>
      <p:pic>
        <p:nvPicPr>
          <p:cNvPr id="9" name="Picture 8" descr="logo_diabeweb_web_a.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65" y="-70568"/>
            <a:ext cx="1724423" cy="692337"/>
          </a:xfrm>
          <a:prstGeom prst="rect">
            <a:avLst/>
          </a:prstGeom>
        </p:spPr>
      </p:pic>
      <p:sp>
        <p:nvSpPr>
          <p:cNvPr id="18" name="Title 1"/>
          <p:cNvSpPr>
            <a:spLocks noGrp="1"/>
          </p:cNvSpPr>
          <p:nvPr>
            <p:ph type="title" hasCustomPrompt="1"/>
          </p:nvPr>
        </p:nvSpPr>
        <p:spPr>
          <a:xfrm>
            <a:off x="1922977" y="58555"/>
            <a:ext cx="6996574" cy="839140"/>
          </a:xfrm>
          <a:prstGeom prst="rect">
            <a:avLst/>
          </a:prstGeom>
        </p:spPr>
        <p:txBody>
          <a:bodyPr anchor="t">
            <a:noAutofit/>
          </a:bodyPr>
          <a:lstStyle>
            <a:lvl1pPr marL="342900" indent="-342900" algn="l">
              <a:buFont typeface="+mj-lt"/>
              <a:buNone/>
              <a:defRPr sz="2000" b="0" i="0" baseline="0">
                <a:solidFill>
                  <a:srgbClr val="135379"/>
                </a:solidFill>
                <a:latin typeface="Century Gothic" charset="0"/>
                <a:ea typeface="Century Gothic" charset="0"/>
                <a:cs typeface="Century Gothic" charset="0"/>
              </a:defRPr>
            </a:lvl1pPr>
          </a:lstStyle>
          <a:p>
            <a:r>
              <a:rPr lang="es-ES_tradnl" dirty="0"/>
              <a:t>TÍTULO APARTADO</a:t>
            </a:r>
            <a:endParaRPr lang="en-US" dirty="0"/>
          </a:p>
        </p:txBody>
      </p:sp>
      <p:sp>
        <p:nvSpPr>
          <p:cNvPr id="19" name="Content Placeholder 2"/>
          <p:cNvSpPr>
            <a:spLocks noGrp="1"/>
          </p:cNvSpPr>
          <p:nvPr>
            <p:ph idx="1"/>
          </p:nvPr>
        </p:nvSpPr>
        <p:spPr>
          <a:xfrm>
            <a:off x="280669" y="1430473"/>
            <a:ext cx="8638881" cy="2985018"/>
          </a:xfrm>
          <a:prstGeom prst="rect">
            <a:avLst/>
          </a:prstGeom>
          <a:ln w="12700" cap="flat" cmpd="sng" algn="ctr">
            <a:noFill/>
            <a:prstDash val="solid"/>
            <a:round/>
            <a:headEnd type="none" w="med" len="med"/>
            <a:tailEnd type="none" w="med" len="med"/>
          </a:ln>
        </p:spPr>
        <p:txBody>
          <a:bodyPr>
            <a:normAutofit/>
          </a:bodyPr>
          <a:lstStyle>
            <a:lvl1pPr marL="0" indent="0">
              <a:buSzPct val="100000"/>
              <a:buFont typeface="+mj-lt"/>
              <a:buNone/>
              <a:defRPr sz="1600">
                <a:solidFill>
                  <a:srgbClr val="3D3D3D"/>
                </a:solidFill>
                <a:latin typeface="Century Gothic" charset="0"/>
                <a:ea typeface="Century Gothic" charset="0"/>
                <a:cs typeface="Century Gothic" charset="0"/>
              </a:defRPr>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5" name="Content Placeholder 4"/>
          <p:cNvSpPr>
            <a:spLocks noGrp="1"/>
          </p:cNvSpPr>
          <p:nvPr>
            <p:ph sz="quarter" idx="10" hasCustomPrompt="1"/>
          </p:nvPr>
        </p:nvSpPr>
        <p:spPr>
          <a:xfrm>
            <a:off x="280988" y="969963"/>
            <a:ext cx="8639175" cy="358775"/>
          </a:xfrm>
          <a:prstGeom prst="rect">
            <a:avLst/>
          </a:prstGeom>
        </p:spPr>
        <p:txBody>
          <a:bodyPr vert="horz"/>
          <a:lstStyle>
            <a:lvl1pPr marL="0" indent="0">
              <a:buNone/>
              <a:defRPr sz="1800">
                <a:solidFill>
                  <a:srgbClr val="135379"/>
                </a:solidFill>
                <a:latin typeface="Century Gothic" charset="0"/>
                <a:ea typeface="Century Gothic" charset="0"/>
                <a:cs typeface="Century Gothic" charset="0"/>
              </a:defRPr>
            </a:lvl1pPr>
          </a:lstStyle>
          <a:p>
            <a:pPr lvl="0"/>
            <a:r>
              <a:rPr lang="es-ES_tradnl" dirty="0"/>
              <a:t>Subtítulo</a:t>
            </a:r>
            <a:endParaRPr lang="en-US" dirty="0"/>
          </a:p>
        </p:txBody>
      </p:sp>
      <p:pic>
        <p:nvPicPr>
          <p:cNvPr id="14" name="Picture 13" descr="logo_esteve_azul-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sp>
        <p:nvSpPr>
          <p:cNvPr id="17" name="Rectangle 4"/>
          <p:cNvSpPr/>
          <p:nvPr userDrawn="1"/>
        </p:nvSpPr>
        <p:spPr>
          <a:xfrm>
            <a:off x="-1136117" y="1070253"/>
            <a:ext cx="1417105" cy="207246"/>
          </a:xfrm>
          <a:custGeom>
            <a:avLst/>
            <a:gdLst>
              <a:gd name="connsiteX0" fmla="*/ 0 w 8255649"/>
              <a:gd name="connsiteY0" fmla="*/ 0 h 1207356"/>
              <a:gd name="connsiteX1" fmla="*/ 8255649 w 8255649"/>
              <a:gd name="connsiteY1" fmla="*/ 0 h 1207356"/>
              <a:gd name="connsiteX2" fmla="*/ 8255649 w 8255649"/>
              <a:gd name="connsiteY2" fmla="*/ 1207356 h 1207356"/>
              <a:gd name="connsiteX3" fmla="*/ 0 w 8255649"/>
              <a:gd name="connsiteY3" fmla="*/ 1207356 h 1207356"/>
              <a:gd name="connsiteX4" fmla="*/ 0 w 8255649"/>
              <a:gd name="connsiteY4" fmla="*/ 0 h 1207356"/>
              <a:gd name="connsiteX0" fmla="*/ 0 w 8255649"/>
              <a:gd name="connsiteY0" fmla="*/ 0 h 1207356"/>
              <a:gd name="connsiteX1" fmla="*/ 8255649 w 8255649"/>
              <a:gd name="connsiteY1" fmla="*/ 0 h 1207356"/>
              <a:gd name="connsiteX2" fmla="*/ 8249102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6227 w 8261876"/>
              <a:gd name="connsiteY0" fmla="*/ 0 h 1207356"/>
              <a:gd name="connsiteX1" fmla="*/ 8261876 w 8261876"/>
              <a:gd name="connsiteY1" fmla="*/ 0 h 1207356"/>
              <a:gd name="connsiteX2" fmla="*/ 8021756 w 8261876"/>
              <a:gd name="connsiteY2" fmla="*/ 600653 h 1207356"/>
              <a:gd name="connsiteX3" fmla="*/ 8261876 w 8261876"/>
              <a:gd name="connsiteY3" fmla="*/ 1207356 h 1207356"/>
              <a:gd name="connsiteX4" fmla="*/ 6227 w 8261876"/>
              <a:gd name="connsiteY4" fmla="*/ 1207356 h 1207356"/>
              <a:gd name="connsiteX5" fmla="*/ 0 w 8261876"/>
              <a:gd name="connsiteY5" fmla="*/ 600653 h 1207356"/>
              <a:gd name="connsiteX6" fmla="*/ 6227 w 8261876"/>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20 w 8255669"/>
              <a:gd name="connsiteY0" fmla="*/ 0 h 1207356"/>
              <a:gd name="connsiteX1" fmla="*/ 8255669 w 8255669"/>
              <a:gd name="connsiteY1" fmla="*/ 0 h 1207356"/>
              <a:gd name="connsiteX2" fmla="*/ 8015549 w 8255669"/>
              <a:gd name="connsiteY2" fmla="*/ 600653 h 1207356"/>
              <a:gd name="connsiteX3" fmla="*/ 8255669 w 8255669"/>
              <a:gd name="connsiteY3" fmla="*/ 1207356 h 1207356"/>
              <a:gd name="connsiteX4" fmla="*/ 20 w 8255669"/>
              <a:gd name="connsiteY4" fmla="*/ 1207356 h 1207356"/>
              <a:gd name="connsiteX5" fmla="*/ 300357 w 8255669"/>
              <a:gd name="connsiteY5" fmla="*/ 629846 h 1207356"/>
              <a:gd name="connsiteX6" fmla="*/ 20 w 8255669"/>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234645 w 8255649"/>
              <a:gd name="connsiteY5" fmla="*/ 629846 h 1207356"/>
              <a:gd name="connsiteX6" fmla="*/ 0 w 8255649"/>
              <a:gd name="connsiteY6" fmla="*/ 0 h 12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649" h="1207356">
                <a:moveTo>
                  <a:pt x="0" y="0"/>
                </a:moveTo>
                <a:lnTo>
                  <a:pt x="8255649" y="0"/>
                </a:lnTo>
                <a:lnTo>
                  <a:pt x="8015529" y="600653"/>
                </a:lnTo>
                <a:lnTo>
                  <a:pt x="8255649" y="1207356"/>
                </a:lnTo>
                <a:lnTo>
                  <a:pt x="0" y="1207356"/>
                </a:lnTo>
                <a:lnTo>
                  <a:pt x="234645" y="629846"/>
                </a:lnTo>
                <a:lnTo>
                  <a:pt x="0" y="0"/>
                </a:lnTo>
                <a:close/>
              </a:path>
            </a:pathLst>
          </a:custGeom>
          <a:solidFill>
            <a:srgbClr val="1353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Imagen 22"/>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0669" y="4483602"/>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Imagen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86691" y="4493636"/>
            <a:ext cx="490453" cy="517740"/>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695171"/>
            <a:ext cx="9029700" cy="1676400"/>
          </a:xfrm>
          <a:prstGeom prst="rect">
            <a:avLst/>
          </a:prstGeom>
        </p:spPr>
      </p:pic>
      <p:pic>
        <p:nvPicPr>
          <p:cNvPr id="9" name="Picture 8" descr="logo_diabeweb_web_a.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65" y="-70568"/>
            <a:ext cx="1724423" cy="692337"/>
          </a:xfrm>
          <a:prstGeom prst="rect">
            <a:avLst/>
          </a:prstGeom>
        </p:spPr>
      </p:pic>
      <p:sp>
        <p:nvSpPr>
          <p:cNvPr id="18" name="Title 1"/>
          <p:cNvSpPr>
            <a:spLocks noGrp="1"/>
          </p:cNvSpPr>
          <p:nvPr>
            <p:ph type="title" hasCustomPrompt="1"/>
          </p:nvPr>
        </p:nvSpPr>
        <p:spPr>
          <a:xfrm>
            <a:off x="1922977" y="58555"/>
            <a:ext cx="6996574" cy="839140"/>
          </a:xfrm>
          <a:prstGeom prst="rect">
            <a:avLst/>
          </a:prstGeom>
        </p:spPr>
        <p:txBody>
          <a:bodyPr anchor="t">
            <a:noAutofit/>
          </a:bodyPr>
          <a:lstStyle>
            <a:lvl1pPr marL="342900" indent="-342900" algn="l">
              <a:buFont typeface="+mj-lt"/>
              <a:buNone/>
              <a:defRPr sz="2000" b="0" i="0" baseline="0">
                <a:solidFill>
                  <a:srgbClr val="135379"/>
                </a:solidFill>
                <a:latin typeface="Century Gothic" charset="0"/>
                <a:ea typeface="Century Gothic" charset="0"/>
                <a:cs typeface="Century Gothic" charset="0"/>
              </a:defRPr>
            </a:lvl1pPr>
          </a:lstStyle>
          <a:p>
            <a:r>
              <a:rPr lang="es-ES_tradnl" dirty="0"/>
              <a:t>TÍTULO APARTADO</a:t>
            </a:r>
            <a:endParaRPr lang="en-US" dirty="0"/>
          </a:p>
        </p:txBody>
      </p:sp>
      <p:sp>
        <p:nvSpPr>
          <p:cNvPr id="19" name="Content Placeholder 2"/>
          <p:cNvSpPr>
            <a:spLocks noGrp="1"/>
          </p:cNvSpPr>
          <p:nvPr>
            <p:ph idx="1"/>
          </p:nvPr>
        </p:nvSpPr>
        <p:spPr>
          <a:xfrm>
            <a:off x="280669" y="1430473"/>
            <a:ext cx="8638881" cy="2985018"/>
          </a:xfrm>
          <a:prstGeom prst="rect">
            <a:avLst/>
          </a:prstGeom>
          <a:ln w="12700" cap="flat" cmpd="sng" algn="ctr">
            <a:noFill/>
            <a:prstDash val="solid"/>
            <a:round/>
            <a:headEnd type="none" w="med" len="med"/>
            <a:tailEnd type="none" w="med" len="med"/>
          </a:ln>
        </p:spPr>
        <p:txBody>
          <a:bodyPr>
            <a:normAutofit/>
          </a:bodyPr>
          <a:lstStyle>
            <a:lvl1pPr marL="0" indent="0">
              <a:buSzPct val="100000"/>
              <a:buFont typeface="+mj-lt"/>
              <a:buNone/>
              <a:defRPr sz="1600">
                <a:solidFill>
                  <a:srgbClr val="3D3D3D"/>
                </a:solidFill>
                <a:latin typeface="Century Gothic" charset="0"/>
                <a:ea typeface="Century Gothic" charset="0"/>
                <a:cs typeface="Century Gothic" charset="0"/>
              </a:defRPr>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5" name="Content Placeholder 4"/>
          <p:cNvSpPr>
            <a:spLocks noGrp="1"/>
          </p:cNvSpPr>
          <p:nvPr>
            <p:ph sz="quarter" idx="10" hasCustomPrompt="1"/>
          </p:nvPr>
        </p:nvSpPr>
        <p:spPr>
          <a:xfrm>
            <a:off x="280988" y="969963"/>
            <a:ext cx="8639175" cy="358775"/>
          </a:xfrm>
          <a:prstGeom prst="rect">
            <a:avLst/>
          </a:prstGeom>
        </p:spPr>
        <p:txBody>
          <a:bodyPr vert="horz"/>
          <a:lstStyle>
            <a:lvl1pPr marL="0" indent="0">
              <a:buNone/>
              <a:defRPr sz="1800">
                <a:solidFill>
                  <a:srgbClr val="135379"/>
                </a:solidFill>
                <a:latin typeface="Century Gothic" charset="0"/>
                <a:ea typeface="Century Gothic" charset="0"/>
                <a:cs typeface="Century Gothic" charset="0"/>
              </a:defRPr>
            </a:lvl1pPr>
          </a:lstStyle>
          <a:p>
            <a:pPr lvl="0"/>
            <a:r>
              <a:rPr lang="es-ES_tradnl" dirty="0"/>
              <a:t>Subtítulo</a:t>
            </a:r>
            <a:endParaRPr lang="en-US" dirty="0"/>
          </a:p>
        </p:txBody>
      </p:sp>
      <p:pic>
        <p:nvPicPr>
          <p:cNvPr id="14" name="Picture 13" descr="logo_esteve_azul-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pic>
        <p:nvPicPr>
          <p:cNvPr id="23" name="Imagen 22"/>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0669" y="4483602"/>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Imagen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86691" y="4493636"/>
            <a:ext cx="490453" cy="517740"/>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solidFill>
          <a:schemeClr val="bg1"/>
        </a:solidFill>
        <a:effectLst/>
      </p:bgPr>
    </p:bg>
    <p:spTree>
      <p:nvGrpSpPr>
        <p:cNvPr id="1" name=""/>
        <p:cNvGrpSpPr/>
        <p:nvPr/>
      </p:nvGrpSpPr>
      <p:grpSpPr>
        <a:xfrm>
          <a:off x="0" y="0"/>
          <a:ext cx="0" cy="0"/>
          <a:chOff x="0" y="0"/>
          <a:chExt cx="0" cy="0"/>
        </a:xfrm>
      </p:grpSpPr>
      <p:pic>
        <p:nvPicPr>
          <p:cNvPr id="9" name="Picture 8" descr="logo_diabeweb_web_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65" y="-70568"/>
            <a:ext cx="1724423" cy="692337"/>
          </a:xfrm>
          <a:prstGeom prst="rect">
            <a:avLst/>
          </a:prstGeom>
        </p:spPr>
      </p:pic>
      <p:sp>
        <p:nvSpPr>
          <p:cNvPr id="18" name="Title 1"/>
          <p:cNvSpPr>
            <a:spLocks noGrp="1"/>
          </p:cNvSpPr>
          <p:nvPr>
            <p:ph type="title" hasCustomPrompt="1"/>
          </p:nvPr>
        </p:nvSpPr>
        <p:spPr>
          <a:xfrm>
            <a:off x="1922977" y="58555"/>
            <a:ext cx="6996574" cy="839140"/>
          </a:xfrm>
          <a:prstGeom prst="rect">
            <a:avLst/>
          </a:prstGeom>
        </p:spPr>
        <p:txBody>
          <a:bodyPr anchor="t">
            <a:noAutofit/>
          </a:bodyPr>
          <a:lstStyle>
            <a:lvl1pPr marL="342900" indent="-342900" algn="l">
              <a:buFont typeface="+mj-lt"/>
              <a:buNone/>
              <a:defRPr sz="2000" b="0" i="0" baseline="0">
                <a:solidFill>
                  <a:srgbClr val="135379"/>
                </a:solidFill>
                <a:latin typeface="Century Gothic" charset="0"/>
                <a:ea typeface="Century Gothic" charset="0"/>
                <a:cs typeface="Century Gothic" charset="0"/>
              </a:defRPr>
            </a:lvl1pPr>
          </a:lstStyle>
          <a:p>
            <a:r>
              <a:rPr lang="es-ES_tradnl" dirty="0"/>
              <a:t>TÍTULO APARTADO</a:t>
            </a:r>
            <a:endParaRPr lang="en-US" dirty="0"/>
          </a:p>
        </p:txBody>
      </p:sp>
      <p:sp>
        <p:nvSpPr>
          <p:cNvPr id="19" name="Content Placeholder 2"/>
          <p:cNvSpPr>
            <a:spLocks noGrp="1"/>
          </p:cNvSpPr>
          <p:nvPr>
            <p:ph idx="1"/>
          </p:nvPr>
        </p:nvSpPr>
        <p:spPr>
          <a:xfrm>
            <a:off x="280669" y="1430473"/>
            <a:ext cx="8638881" cy="2985018"/>
          </a:xfrm>
          <a:prstGeom prst="rect">
            <a:avLst/>
          </a:prstGeom>
          <a:ln w="12700" cap="flat" cmpd="sng" algn="ctr">
            <a:noFill/>
            <a:prstDash val="solid"/>
            <a:round/>
            <a:headEnd type="none" w="med" len="med"/>
            <a:tailEnd type="none" w="med" len="med"/>
          </a:ln>
        </p:spPr>
        <p:txBody>
          <a:bodyPr>
            <a:normAutofit/>
          </a:bodyPr>
          <a:lstStyle>
            <a:lvl1pPr marL="0" indent="0">
              <a:buSzPct val="100000"/>
              <a:buFont typeface="+mj-lt"/>
              <a:buNone/>
              <a:defRPr sz="1600">
                <a:solidFill>
                  <a:srgbClr val="3D3D3D"/>
                </a:solidFill>
                <a:latin typeface="Century Gothic" charset="0"/>
                <a:ea typeface="Century Gothic" charset="0"/>
                <a:cs typeface="Century Gothic" charset="0"/>
              </a:defRPr>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5" name="Content Placeholder 4"/>
          <p:cNvSpPr>
            <a:spLocks noGrp="1"/>
          </p:cNvSpPr>
          <p:nvPr>
            <p:ph sz="quarter" idx="10" hasCustomPrompt="1"/>
          </p:nvPr>
        </p:nvSpPr>
        <p:spPr>
          <a:xfrm>
            <a:off x="280988" y="969963"/>
            <a:ext cx="8639175" cy="358775"/>
          </a:xfrm>
          <a:prstGeom prst="rect">
            <a:avLst/>
          </a:prstGeom>
        </p:spPr>
        <p:txBody>
          <a:bodyPr vert="horz"/>
          <a:lstStyle>
            <a:lvl1pPr marL="0" indent="0">
              <a:buNone/>
              <a:defRPr sz="1800">
                <a:solidFill>
                  <a:srgbClr val="135379"/>
                </a:solidFill>
                <a:latin typeface="Century Gothic" charset="0"/>
                <a:ea typeface="Century Gothic" charset="0"/>
                <a:cs typeface="Century Gothic" charset="0"/>
              </a:defRPr>
            </a:lvl1pPr>
          </a:lstStyle>
          <a:p>
            <a:pPr lvl="0"/>
            <a:r>
              <a:rPr lang="es-ES_tradnl" dirty="0"/>
              <a:t>Subtítulo</a:t>
            </a:r>
            <a:endParaRPr lang="en-US" dirty="0"/>
          </a:p>
        </p:txBody>
      </p:sp>
      <p:pic>
        <p:nvPicPr>
          <p:cNvPr id="14" name="Picture 13" descr="logo_esteve_azul-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sp>
        <p:nvSpPr>
          <p:cNvPr id="27" name="Rectangle 4"/>
          <p:cNvSpPr/>
          <p:nvPr userDrawn="1"/>
        </p:nvSpPr>
        <p:spPr>
          <a:xfrm>
            <a:off x="-1136117" y="1070253"/>
            <a:ext cx="1417105" cy="207246"/>
          </a:xfrm>
          <a:custGeom>
            <a:avLst/>
            <a:gdLst>
              <a:gd name="connsiteX0" fmla="*/ 0 w 8255649"/>
              <a:gd name="connsiteY0" fmla="*/ 0 h 1207356"/>
              <a:gd name="connsiteX1" fmla="*/ 8255649 w 8255649"/>
              <a:gd name="connsiteY1" fmla="*/ 0 h 1207356"/>
              <a:gd name="connsiteX2" fmla="*/ 8255649 w 8255649"/>
              <a:gd name="connsiteY2" fmla="*/ 1207356 h 1207356"/>
              <a:gd name="connsiteX3" fmla="*/ 0 w 8255649"/>
              <a:gd name="connsiteY3" fmla="*/ 1207356 h 1207356"/>
              <a:gd name="connsiteX4" fmla="*/ 0 w 8255649"/>
              <a:gd name="connsiteY4" fmla="*/ 0 h 1207356"/>
              <a:gd name="connsiteX0" fmla="*/ 0 w 8255649"/>
              <a:gd name="connsiteY0" fmla="*/ 0 h 1207356"/>
              <a:gd name="connsiteX1" fmla="*/ 8255649 w 8255649"/>
              <a:gd name="connsiteY1" fmla="*/ 0 h 1207356"/>
              <a:gd name="connsiteX2" fmla="*/ 8249102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6227 w 8261876"/>
              <a:gd name="connsiteY0" fmla="*/ 0 h 1207356"/>
              <a:gd name="connsiteX1" fmla="*/ 8261876 w 8261876"/>
              <a:gd name="connsiteY1" fmla="*/ 0 h 1207356"/>
              <a:gd name="connsiteX2" fmla="*/ 8021756 w 8261876"/>
              <a:gd name="connsiteY2" fmla="*/ 600653 h 1207356"/>
              <a:gd name="connsiteX3" fmla="*/ 8261876 w 8261876"/>
              <a:gd name="connsiteY3" fmla="*/ 1207356 h 1207356"/>
              <a:gd name="connsiteX4" fmla="*/ 6227 w 8261876"/>
              <a:gd name="connsiteY4" fmla="*/ 1207356 h 1207356"/>
              <a:gd name="connsiteX5" fmla="*/ 0 w 8261876"/>
              <a:gd name="connsiteY5" fmla="*/ 600653 h 1207356"/>
              <a:gd name="connsiteX6" fmla="*/ 6227 w 8261876"/>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20 w 8255669"/>
              <a:gd name="connsiteY0" fmla="*/ 0 h 1207356"/>
              <a:gd name="connsiteX1" fmla="*/ 8255669 w 8255669"/>
              <a:gd name="connsiteY1" fmla="*/ 0 h 1207356"/>
              <a:gd name="connsiteX2" fmla="*/ 8015549 w 8255669"/>
              <a:gd name="connsiteY2" fmla="*/ 600653 h 1207356"/>
              <a:gd name="connsiteX3" fmla="*/ 8255669 w 8255669"/>
              <a:gd name="connsiteY3" fmla="*/ 1207356 h 1207356"/>
              <a:gd name="connsiteX4" fmla="*/ 20 w 8255669"/>
              <a:gd name="connsiteY4" fmla="*/ 1207356 h 1207356"/>
              <a:gd name="connsiteX5" fmla="*/ 300357 w 8255669"/>
              <a:gd name="connsiteY5" fmla="*/ 629846 h 1207356"/>
              <a:gd name="connsiteX6" fmla="*/ 20 w 8255669"/>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234645 w 8255649"/>
              <a:gd name="connsiteY5" fmla="*/ 629846 h 1207356"/>
              <a:gd name="connsiteX6" fmla="*/ 0 w 8255649"/>
              <a:gd name="connsiteY6" fmla="*/ 0 h 12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649" h="1207356">
                <a:moveTo>
                  <a:pt x="0" y="0"/>
                </a:moveTo>
                <a:lnTo>
                  <a:pt x="8255649" y="0"/>
                </a:lnTo>
                <a:lnTo>
                  <a:pt x="8015529" y="600653"/>
                </a:lnTo>
                <a:lnTo>
                  <a:pt x="8255649" y="1207356"/>
                </a:lnTo>
                <a:lnTo>
                  <a:pt x="0" y="1207356"/>
                </a:lnTo>
                <a:lnTo>
                  <a:pt x="234645" y="629846"/>
                </a:lnTo>
                <a:lnTo>
                  <a:pt x="0" y="0"/>
                </a:lnTo>
                <a:close/>
              </a:path>
            </a:pathLst>
          </a:custGeom>
          <a:solidFill>
            <a:srgbClr val="1353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Imagen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80669" y="4483602"/>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Imagen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86691" y="4493636"/>
            <a:ext cx="490453" cy="517740"/>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solidFill>
          <a:schemeClr val="bg1"/>
        </a:solidFill>
        <a:effectLst/>
      </p:bgPr>
    </p:bg>
    <p:spTree>
      <p:nvGrpSpPr>
        <p:cNvPr id="1" name=""/>
        <p:cNvGrpSpPr/>
        <p:nvPr/>
      </p:nvGrpSpPr>
      <p:grpSpPr>
        <a:xfrm>
          <a:off x="0" y="0"/>
          <a:ext cx="0" cy="0"/>
          <a:chOff x="0" y="0"/>
          <a:chExt cx="0" cy="0"/>
        </a:xfrm>
      </p:grpSpPr>
      <p:pic>
        <p:nvPicPr>
          <p:cNvPr id="9" name="Picture 8" descr="logo_diabeweb_web_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65" y="-70568"/>
            <a:ext cx="1724423" cy="692337"/>
          </a:xfrm>
          <a:prstGeom prst="rect">
            <a:avLst/>
          </a:prstGeom>
        </p:spPr>
      </p:pic>
      <p:sp>
        <p:nvSpPr>
          <p:cNvPr id="18" name="Title 1"/>
          <p:cNvSpPr>
            <a:spLocks noGrp="1"/>
          </p:cNvSpPr>
          <p:nvPr>
            <p:ph type="title" hasCustomPrompt="1"/>
          </p:nvPr>
        </p:nvSpPr>
        <p:spPr>
          <a:xfrm>
            <a:off x="1922977" y="58555"/>
            <a:ext cx="6996574" cy="839140"/>
          </a:xfrm>
          <a:prstGeom prst="rect">
            <a:avLst/>
          </a:prstGeom>
        </p:spPr>
        <p:txBody>
          <a:bodyPr anchor="t">
            <a:noAutofit/>
          </a:bodyPr>
          <a:lstStyle>
            <a:lvl1pPr marL="342900" indent="-342900" algn="l">
              <a:buFont typeface="+mj-lt"/>
              <a:buNone/>
              <a:defRPr sz="2000" b="0" i="0" baseline="0">
                <a:solidFill>
                  <a:srgbClr val="135379"/>
                </a:solidFill>
                <a:latin typeface="Century Gothic" charset="0"/>
                <a:ea typeface="Century Gothic" charset="0"/>
                <a:cs typeface="Century Gothic" charset="0"/>
              </a:defRPr>
            </a:lvl1pPr>
          </a:lstStyle>
          <a:p>
            <a:r>
              <a:rPr lang="es-ES_tradnl" dirty="0"/>
              <a:t>TÍTULO APARTADO</a:t>
            </a:r>
            <a:endParaRPr lang="en-US" dirty="0"/>
          </a:p>
        </p:txBody>
      </p:sp>
      <p:sp>
        <p:nvSpPr>
          <p:cNvPr id="19" name="Content Placeholder 2"/>
          <p:cNvSpPr>
            <a:spLocks noGrp="1"/>
          </p:cNvSpPr>
          <p:nvPr>
            <p:ph idx="1"/>
          </p:nvPr>
        </p:nvSpPr>
        <p:spPr>
          <a:xfrm>
            <a:off x="280669" y="1430473"/>
            <a:ext cx="8638881" cy="2985018"/>
          </a:xfrm>
          <a:prstGeom prst="rect">
            <a:avLst/>
          </a:prstGeom>
          <a:ln w="12700" cap="flat" cmpd="sng" algn="ctr">
            <a:noFill/>
            <a:prstDash val="solid"/>
            <a:round/>
            <a:headEnd type="none" w="med" len="med"/>
            <a:tailEnd type="none" w="med" len="med"/>
          </a:ln>
        </p:spPr>
        <p:txBody>
          <a:bodyPr>
            <a:normAutofit/>
          </a:bodyPr>
          <a:lstStyle>
            <a:lvl1pPr marL="0" indent="0">
              <a:buSzPct val="100000"/>
              <a:buFont typeface="+mj-lt"/>
              <a:buNone/>
              <a:defRPr sz="1600">
                <a:solidFill>
                  <a:srgbClr val="3D3D3D"/>
                </a:solidFill>
                <a:latin typeface="Century Gothic" charset="0"/>
                <a:ea typeface="Century Gothic" charset="0"/>
                <a:cs typeface="Century Gothic" charset="0"/>
              </a:defRPr>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5" name="Content Placeholder 4"/>
          <p:cNvSpPr>
            <a:spLocks noGrp="1"/>
          </p:cNvSpPr>
          <p:nvPr>
            <p:ph sz="quarter" idx="10" hasCustomPrompt="1"/>
          </p:nvPr>
        </p:nvSpPr>
        <p:spPr>
          <a:xfrm>
            <a:off x="280988" y="969963"/>
            <a:ext cx="8639175" cy="358775"/>
          </a:xfrm>
          <a:prstGeom prst="rect">
            <a:avLst/>
          </a:prstGeom>
        </p:spPr>
        <p:txBody>
          <a:bodyPr vert="horz"/>
          <a:lstStyle>
            <a:lvl1pPr marL="0" indent="0">
              <a:buNone/>
              <a:defRPr sz="1800">
                <a:solidFill>
                  <a:srgbClr val="135379"/>
                </a:solidFill>
                <a:latin typeface="Century Gothic" charset="0"/>
                <a:ea typeface="Century Gothic" charset="0"/>
                <a:cs typeface="Century Gothic" charset="0"/>
              </a:defRPr>
            </a:lvl1pPr>
          </a:lstStyle>
          <a:p>
            <a:pPr lvl="0"/>
            <a:r>
              <a:rPr lang="es-ES_tradnl" dirty="0"/>
              <a:t>Subtítulo</a:t>
            </a:r>
            <a:endParaRPr lang="en-US" dirty="0"/>
          </a:p>
        </p:txBody>
      </p:sp>
      <p:pic>
        <p:nvPicPr>
          <p:cNvPr id="14" name="Picture 13" descr="logo_esteve_azul-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pic>
        <p:nvPicPr>
          <p:cNvPr id="28" name="Imagen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80669" y="4483602"/>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Imagen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86691" y="4493636"/>
            <a:ext cx="490453" cy="517740"/>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695171"/>
            <a:ext cx="9029700" cy="1676400"/>
          </a:xfrm>
          <a:prstGeom prst="rect">
            <a:avLst/>
          </a:prstGeom>
        </p:spPr>
      </p:pic>
      <p:pic>
        <p:nvPicPr>
          <p:cNvPr id="9" name="Picture 8" descr="logo_diabeweb_web_a.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65" y="-70568"/>
            <a:ext cx="1724423" cy="692337"/>
          </a:xfrm>
          <a:prstGeom prst="rect">
            <a:avLst/>
          </a:prstGeom>
        </p:spPr>
      </p:pic>
      <p:sp>
        <p:nvSpPr>
          <p:cNvPr id="18" name="Title 1"/>
          <p:cNvSpPr>
            <a:spLocks noGrp="1"/>
          </p:cNvSpPr>
          <p:nvPr>
            <p:ph type="title" hasCustomPrompt="1"/>
          </p:nvPr>
        </p:nvSpPr>
        <p:spPr>
          <a:xfrm>
            <a:off x="1922977" y="58555"/>
            <a:ext cx="6996574" cy="839140"/>
          </a:xfrm>
          <a:prstGeom prst="rect">
            <a:avLst/>
          </a:prstGeom>
        </p:spPr>
        <p:txBody>
          <a:bodyPr anchor="t">
            <a:noAutofit/>
          </a:bodyPr>
          <a:lstStyle>
            <a:lvl1pPr marL="342900" indent="-342900" algn="l">
              <a:buFont typeface="+mj-lt"/>
              <a:buNone/>
              <a:defRPr sz="2000" b="0" i="0" baseline="0">
                <a:solidFill>
                  <a:srgbClr val="135379"/>
                </a:solidFill>
                <a:latin typeface="Century Gothic" charset="0"/>
                <a:ea typeface="Century Gothic" charset="0"/>
                <a:cs typeface="Century Gothic" charset="0"/>
              </a:defRPr>
            </a:lvl1pPr>
          </a:lstStyle>
          <a:p>
            <a:r>
              <a:rPr lang="es-ES_tradnl" dirty="0"/>
              <a:t>TÍTULO APARTADO</a:t>
            </a:r>
            <a:endParaRPr lang="en-US" dirty="0"/>
          </a:p>
        </p:txBody>
      </p:sp>
      <p:sp>
        <p:nvSpPr>
          <p:cNvPr id="19" name="Content Placeholder 2"/>
          <p:cNvSpPr>
            <a:spLocks noGrp="1"/>
          </p:cNvSpPr>
          <p:nvPr>
            <p:ph idx="1"/>
          </p:nvPr>
        </p:nvSpPr>
        <p:spPr>
          <a:xfrm>
            <a:off x="280670" y="1430472"/>
            <a:ext cx="4113414" cy="1584829"/>
          </a:xfrm>
          <a:prstGeom prst="rect">
            <a:avLst/>
          </a:prstGeom>
          <a:ln w="12700" cap="flat" cmpd="sng" algn="ctr">
            <a:noFill/>
            <a:prstDash val="solid"/>
            <a:round/>
            <a:headEnd type="none" w="med" len="med"/>
            <a:tailEnd type="none" w="med" len="med"/>
          </a:ln>
        </p:spPr>
        <p:txBody>
          <a:bodyPr>
            <a:normAutofit/>
          </a:bodyPr>
          <a:lstStyle>
            <a:lvl1pPr marL="0" indent="0">
              <a:buSzPct val="100000"/>
              <a:buFont typeface="+mj-lt"/>
              <a:buNone/>
              <a:defRPr sz="1600">
                <a:solidFill>
                  <a:srgbClr val="3D3D3D"/>
                </a:solidFill>
                <a:latin typeface="Century Gothic" charset="0"/>
                <a:ea typeface="Century Gothic" charset="0"/>
                <a:cs typeface="Century Gothic" charset="0"/>
              </a:defRPr>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5" name="Content Placeholder 4"/>
          <p:cNvSpPr>
            <a:spLocks noGrp="1"/>
          </p:cNvSpPr>
          <p:nvPr>
            <p:ph sz="quarter" idx="10" hasCustomPrompt="1"/>
          </p:nvPr>
        </p:nvSpPr>
        <p:spPr>
          <a:xfrm>
            <a:off x="280988" y="969963"/>
            <a:ext cx="8639175" cy="358775"/>
          </a:xfrm>
          <a:prstGeom prst="rect">
            <a:avLst/>
          </a:prstGeom>
        </p:spPr>
        <p:txBody>
          <a:bodyPr vert="horz"/>
          <a:lstStyle>
            <a:lvl1pPr marL="0" indent="0">
              <a:buNone/>
              <a:defRPr sz="1800">
                <a:solidFill>
                  <a:srgbClr val="135379"/>
                </a:solidFill>
                <a:latin typeface="Century Gothic" charset="0"/>
                <a:ea typeface="Century Gothic" charset="0"/>
                <a:cs typeface="Century Gothic" charset="0"/>
              </a:defRPr>
            </a:lvl1pPr>
          </a:lstStyle>
          <a:p>
            <a:pPr lvl="0"/>
            <a:r>
              <a:rPr lang="es-ES_tradnl" dirty="0"/>
              <a:t>Subtítulo</a:t>
            </a:r>
            <a:endParaRPr lang="en-US" dirty="0"/>
          </a:p>
        </p:txBody>
      </p:sp>
      <p:pic>
        <p:nvPicPr>
          <p:cNvPr id="14" name="Picture 13" descr="logo_esteve_azul-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sp>
        <p:nvSpPr>
          <p:cNvPr id="17" name="Rectangle 4"/>
          <p:cNvSpPr/>
          <p:nvPr userDrawn="1"/>
        </p:nvSpPr>
        <p:spPr>
          <a:xfrm>
            <a:off x="-1136117" y="1070253"/>
            <a:ext cx="1417105" cy="207246"/>
          </a:xfrm>
          <a:custGeom>
            <a:avLst/>
            <a:gdLst>
              <a:gd name="connsiteX0" fmla="*/ 0 w 8255649"/>
              <a:gd name="connsiteY0" fmla="*/ 0 h 1207356"/>
              <a:gd name="connsiteX1" fmla="*/ 8255649 w 8255649"/>
              <a:gd name="connsiteY1" fmla="*/ 0 h 1207356"/>
              <a:gd name="connsiteX2" fmla="*/ 8255649 w 8255649"/>
              <a:gd name="connsiteY2" fmla="*/ 1207356 h 1207356"/>
              <a:gd name="connsiteX3" fmla="*/ 0 w 8255649"/>
              <a:gd name="connsiteY3" fmla="*/ 1207356 h 1207356"/>
              <a:gd name="connsiteX4" fmla="*/ 0 w 8255649"/>
              <a:gd name="connsiteY4" fmla="*/ 0 h 1207356"/>
              <a:gd name="connsiteX0" fmla="*/ 0 w 8255649"/>
              <a:gd name="connsiteY0" fmla="*/ 0 h 1207356"/>
              <a:gd name="connsiteX1" fmla="*/ 8255649 w 8255649"/>
              <a:gd name="connsiteY1" fmla="*/ 0 h 1207356"/>
              <a:gd name="connsiteX2" fmla="*/ 8249102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0 w 8255649"/>
              <a:gd name="connsiteY5" fmla="*/ 0 h 1207356"/>
              <a:gd name="connsiteX0" fmla="*/ 6227 w 8261876"/>
              <a:gd name="connsiteY0" fmla="*/ 0 h 1207356"/>
              <a:gd name="connsiteX1" fmla="*/ 8261876 w 8261876"/>
              <a:gd name="connsiteY1" fmla="*/ 0 h 1207356"/>
              <a:gd name="connsiteX2" fmla="*/ 8021756 w 8261876"/>
              <a:gd name="connsiteY2" fmla="*/ 600653 h 1207356"/>
              <a:gd name="connsiteX3" fmla="*/ 8261876 w 8261876"/>
              <a:gd name="connsiteY3" fmla="*/ 1207356 h 1207356"/>
              <a:gd name="connsiteX4" fmla="*/ 6227 w 8261876"/>
              <a:gd name="connsiteY4" fmla="*/ 1207356 h 1207356"/>
              <a:gd name="connsiteX5" fmla="*/ 0 w 8261876"/>
              <a:gd name="connsiteY5" fmla="*/ 600653 h 1207356"/>
              <a:gd name="connsiteX6" fmla="*/ 6227 w 8261876"/>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20 w 8255669"/>
              <a:gd name="connsiteY0" fmla="*/ 0 h 1207356"/>
              <a:gd name="connsiteX1" fmla="*/ 8255669 w 8255669"/>
              <a:gd name="connsiteY1" fmla="*/ 0 h 1207356"/>
              <a:gd name="connsiteX2" fmla="*/ 8015549 w 8255669"/>
              <a:gd name="connsiteY2" fmla="*/ 600653 h 1207356"/>
              <a:gd name="connsiteX3" fmla="*/ 8255669 w 8255669"/>
              <a:gd name="connsiteY3" fmla="*/ 1207356 h 1207356"/>
              <a:gd name="connsiteX4" fmla="*/ 20 w 8255669"/>
              <a:gd name="connsiteY4" fmla="*/ 1207356 h 1207356"/>
              <a:gd name="connsiteX5" fmla="*/ 300357 w 8255669"/>
              <a:gd name="connsiteY5" fmla="*/ 629846 h 1207356"/>
              <a:gd name="connsiteX6" fmla="*/ 20 w 8255669"/>
              <a:gd name="connsiteY6" fmla="*/ 0 h 1207356"/>
              <a:gd name="connsiteX0" fmla="*/ 11 w 8255660"/>
              <a:gd name="connsiteY0" fmla="*/ 0 h 1207356"/>
              <a:gd name="connsiteX1" fmla="*/ 8255660 w 8255660"/>
              <a:gd name="connsiteY1" fmla="*/ 0 h 1207356"/>
              <a:gd name="connsiteX2" fmla="*/ 8015540 w 8255660"/>
              <a:gd name="connsiteY2" fmla="*/ 600653 h 1207356"/>
              <a:gd name="connsiteX3" fmla="*/ 8255660 w 8255660"/>
              <a:gd name="connsiteY3" fmla="*/ 1207356 h 1207356"/>
              <a:gd name="connsiteX4" fmla="*/ 11 w 8255660"/>
              <a:gd name="connsiteY4" fmla="*/ 1207356 h 1207356"/>
              <a:gd name="connsiteX5" fmla="*/ 300348 w 8255660"/>
              <a:gd name="connsiteY5" fmla="*/ 629846 h 1207356"/>
              <a:gd name="connsiteX6" fmla="*/ 11 w 8255660"/>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300337 w 8255649"/>
              <a:gd name="connsiteY5" fmla="*/ 629846 h 1207356"/>
              <a:gd name="connsiteX6" fmla="*/ 0 w 8255649"/>
              <a:gd name="connsiteY6" fmla="*/ 0 h 1207356"/>
              <a:gd name="connsiteX0" fmla="*/ 0 w 8255649"/>
              <a:gd name="connsiteY0" fmla="*/ 0 h 1207356"/>
              <a:gd name="connsiteX1" fmla="*/ 8255649 w 8255649"/>
              <a:gd name="connsiteY1" fmla="*/ 0 h 1207356"/>
              <a:gd name="connsiteX2" fmla="*/ 8015529 w 8255649"/>
              <a:gd name="connsiteY2" fmla="*/ 600653 h 1207356"/>
              <a:gd name="connsiteX3" fmla="*/ 8255649 w 8255649"/>
              <a:gd name="connsiteY3" fmla="*/ 1207356 h 1207356"/>
              <a:gd name="connsiteX4" fmla="*/ 0 w 8255649"/>
              <a:gd name="connsiteY4" fmla="*/ 1207356 h 1207356"/>
              <a:gd name="connsiteX5" fmla="*/ 234645 w 8255649"/>
              <a:gd name="connsiteY5" fmla="*/ 629846 h 1207356"/>
              <a:gd name="connsiteX6" fmla="*/ 0 w 8255649"/>
              <a:gd name="connsiteY6" fmla="*/ 0 h 12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649" h="1207356">
                <a:moveTo>
                  <a:pt x="0" y="0"/>
                </a:moveTo>
                <a:lnTo>
                  <a:pt x="8255649" y="0"/>
                </a:lnTo>
                <a:lnTo>
                  <a:pt x="8015529" y="600653"/>
                </a:lnTo>
                <a:lnTo>
                  <a:pt x="8255649" y="1207356"/>
                </a:lnTo>
                <a:lnTo>
                  <a:pt x="0" y="1207356"/>
                </a:lnTo>
                <a:lnTo>
                  <a:pt x="234645" y="629846"/>
                </a:lnTo>
                <a:lnTo>
                  <a:pt x="0" y="0"/>
                </a:lnTo>
                <a:close/>
              </a:path>
            </a:pathLst>
          </a:custGeom>
          <a:solidFill>
            <a:srgbClr val="13537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p:cNvSpPr>
            <a:spLocks noGrp="1"/>
          </p:cNvSpPr>
          <p:nvPr>
            <p:ph idx="11" hasCustomPrompt="1"/>
          </p:nvPr>
        </p:nvSpPr>
        <p:spPr>
          <a:xfrm>
            <a:off x="4725847" y="1430473"/>
            <a:ext cx="4113414" cy="2985018"/>
          </a:xfrm>
          <a:prstGeom prst="rect">
            <a:avLst/>
          </a:prstGeom>
          <a:ln w="12700" cap="flat" cmpd="sng" algn="ctr">
            <a:noFill/>
            <a:prstDash val="solid"/>
            <a:round/>
            <a:headEnd type="none" w="med" len="med"/>
            <a:tailEnd type="none" w="med" len="med"/>
          </a:ln>
        </p:spPr>
        <p:txBody>
          <a:bodyPr>
            <a:normAutofit/>
          </a:bodyPr>
          <a:lstStyle>
            <a:lvl1pPr marL="212400" indent="-212400">
              <a:buClr>
                <a:srgbClr val="EA8107"/>
              </a:buClr>
              <a:buSzPct val="80000"/>
              <a:buFont typeface="Courier New"/>
              <a:buChar char="o"/>
              <a:defRPr sz="1600">
                <a:solidFill>
                  <a:srgbClr val="3D3D3D"/>
                </a:solidFill>
                <a:latin typeface="Century Gothic" charset="0"/>
                <a:ea typeface="Century Gothic" charset="0"/>
                <a:cs typeface="Century Gothic" charset="0"/>
              </a:defRPr>
            </a:lvl1pPr>
            <a:lvl2pPr marL="417600" indent="-176400">
              <a:buClr>
                <a:srgbClr val="135379"/>
              </a:buClr>
              <a:buSzPct val="100000"/>
              <a:buFont typeface="Arial"/>
              <a:buChar char="•"/>
              <a:defRPr sz="1600">
                <a:solidFill>
                  <a:srgbClr val="3D3D3D"/>
                </a:solidFill>
                <a:latin typeface="Century Gothic" charset="0"/>
                <a:ea typeface="Century Gothic" charset="0"/>
                <a:cs typeface="Century Gothic" charset="0"/>
              </a:defRPr>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a:t>Primer nivel</a:t>
            </a:r>
          </a:p>
          <a:p>
            <a:pPr lvl="1"/>
            <a:r>
              <a:rPr lang="es-ES_tradnl" dirty="0"/>
              <a:t>Segundo nivel</a:t>
            </a:r>
          </a:p>
          <a:p>
            <a:pPr lvl="1"/>
            <a:endParaRPr lang="es-ES_tradnl" dirty="0"/>
          </a:p>
        </p:txBody>
      </p:sp>
      <p:sp>
        <p:nvSpPr>
          <p:cNvPr id="11" name="Content Placeholder 2"/>
          <p:cNvSpPr>
            <a:spLocks noGrp="1"/>
          </p:cNvSpPr>
          <p:nvPr>
            <p:ph idx="12" hasCustomPrompt="1"/>
          </p:nvPr>
        </p:nvSpPr>
        <p:spPr>
          <a:xfrm>
            <a:off x="280670" y="3280564"/>
            <a:ext cx="4113414" cy="1134927"/>
          </a:xfrm>
          <a:prstGeom prst="rect">
            <a:avLst/>
          </a:prstGeom>
          <a:ln w="12700" cap="flat" cmpd="sng" algn="ctr">
            <a:solidFill>
              <a:srgbClr val="EA8107"/>
            </a:solidFill>
            <a:prstDash val="dash"/>
            <a:round/>
            <a:headEnd type="none" w="med" len="med"/>
            <a:tailEnd type="none" w="med" len="med"/>
          </a:ln>
        </p:spPr>
        <p:txBody>
          <a:bodyPr>
            <a:normAutofit/>
          </a:bodyPr>
          <a:lstStyle>
            <a:lvl1pPr marL="0" indent="0">
              <a:buSzPct val="100000"/>
              <a:buFont typeface="+mj-lt"/>
              <a:buNone/>
              <a:defRPr sz="1600">
                <a:solidFill>
                  <a:srgbClr val="3D3D3D"/>
                </a:solidFill>
                <a:latin typeface="Century Gothic" charset="0"/>
                <a:ea typeface="Century Gothic" charset="0"/>
                <a:cs typeface="Century Gothic" charset="0"/>
              </a:defRPr>
            </a:lvl1pPr>
            <a:lvl2pPr marL="971550" indent="-514350">
              <a:buSzPct val="100000"/>
              <a:buFont typeface="+mj-lt"/>
              <a:buAutoNum type="arabicPeriod"/>
              <a:defRPr sz="1800"/>
            </a:lvl2pPr>
            <a:lvl3pPr marL="1371600" indent="-457200">
              <a:buSzPct val="100000"/>
              <a:buFont typeface="+mj-lt"/>
              <a:buAutoNum type="arabicPeriod"/>
              <a:defRPr sz="1800"/>
            </a:lvl3pPr>
            <a:lvl4pPr marL="1828800" indent="-457200">
              <a:buSzPct val="100000"/>
              <a:buFont typeface="+mj-lt"/>
              <a:buAutoNum type="arabicPeriod"/>
              <a:defRPr sz="1800"/>
            </a:lvl4pPr>
            <a:lvl5pPr marL="1828800" indent="0">
              <a:buSzPct val="100000"/>
              <a:buFont typeface="+mj-lt"/>
              <a:buNone/>
              <a:defRPr sz="1800"/>
            </a:lvl5pPr>
          </a:lstStyle>
          <a:p>
            <a:pPr lvl="0"/>
            <a:r>
              <a:rPr lang="es-ES_tradnl" dirty="0"/>
              <a:t>Destacado</a:t>
            </a:r>
          </a:p>
        </p:txBody>
      </p:sp>
      <p:pic>
        <p:nvPicPr>
          <p:cNvPr id="29" name="Imagen 28"/>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0669" y="4483602"/>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Imagen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86691" y="4493636"/>
            <a:ext cx="490453" cy="517740"/>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solidFill>
          <a:schemeClr val="bg1"/>
        </a:solidFill>
        <a:effectLst/>
      </p:bgPr>
    </p:bg>
    <p:spTree>
      <p:nvGrpSpPr>
        <p:cNvPr id="1" name=""/>
        <p:cNvGrpSpPr/>
        <p:nvPr/>
      </p:nvGrpSpPr>
      <p:grpSpPr>
        <a:xfrm>
          <a:off x="0" y="0"/>
          <a:ext cx="0" cy="0"/>
          <a:chOff x="0" y="0"/>
          <a:chExt cx="0" cy="0"/>
        </a:xfrm>
      </p:grpSpPr>
      <p:pic>
        <p:nvPicPr>
          <p:cNvPr id="13" name="Picture 12" descr="logo_esteve_azul-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2446" y="4018144"/>
            <a:ext cx="1216152" cy="1139952"/>
          </a:xfrm>
          <a:prstGeom prst="rect">
            <a:avLst/>
          </a:prstGeom>
        </p:spPr>
      </p:pic>
      <p:pic>
        <p:nvPicPr>
          <p:cNvPr id="10" name="Picture 9"/>
          <p:cNvPicPr>
            <a:picLocks noChangeAspect="1"/>
          </p:cNvPicPr>
          <p:nvPr userDrawn="1"/>
        </p:nvPicPr>
        <p:blipFill>
          <a:blip r:embed="rId3"/>
          <a:stretch>
            <a:fillRect/>
          </a:stretch>
        </p:blipFill>
        <p:spPr>
          <a:xfrm>
            <a:off x="0" y="1596505"/>
            <a:ext cx="9029700" cy="1676400"/>
          </a:xfrm>
          <a:prstGeom prst="rect">
            <a:avLst/>
          </a:prstGeom>
        </p:spPr>
      </p:pic>
      <p:pic>
        <p:nvPicPr>
          <p:cNvPr id="14" name="Picture 13" descr="logo_diabeweb_web_a.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88774" y="1283826"/>
            <a:ext cx="3766452" cy="1512190"/>
          </a:xfrm>
          <a:prstGeom prst="rect">
            <a:avLst/>
          </a:prstGeom>
        </p:spPr>
      </p:pic>
      <p:pic>
        <p:nvPicPr>
          <p:cNvPr id="9" name="Imagen 8"/>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30205" y="4482335"/>
            <a:ext cx="748328" cy="501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n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36227" y="4492369"/>
            <a:ext cx="490453" cy="517740"/>
          </a:xfrm>
          <a:prstGeom prst="rect">
            <a:avLst/>
          </a:prstGeom>
        </p:spPr>
      </p:pic>
      <p:sp>
        <p:nvSpPr>
          <p:cNvPr id="15" name="TextBox 4"/>
          <p:cNvSpPr txBox="1"/>
          <p:nvPr userDrawn="1"/>
        </p:nvSpPr>
        <p:spPr>
          <a:xfrm>
            <a:off x="-10670" y="4606073"/>
            <a:ext cx="1007007" cy="253916"/>
          </a:xfrm>
          <a:prstGeom prst="rect">
            <a:avLst/>
          </a:prstGeom>
          <a:noFill/>
        </p:spPr>
        <p:txBody>
          <a:bodyPr wrap="none" rtlCol="0">
            <a:spAutoFit/>
          </a:bodyPr>
          <a:lstStyle/>
          <a:p>
            <a:r>
              <a:rPr lang="en-US" sz="1050" dirty="0" err="1">
                <a:solidFill>
                  <a:schemeClr val="tx1">
                    <a:lumMod val="65000"/>
                    <a:lumOff val="35000"/>
                  </a:schemeClr>
                </a:solidFill>
                <a:latin typeface="Century Gothic" charset="0"/>
                <a:ea typeface="Century Gothic" charset="0"/>
                <a:cs typeface="Century Gothic" charset="0"/>
              </a:rPr>
              <a:t>Avalado</a:t>
            </a:r>
            <a:r>
              <a:rPr lang="en-US" sz="1050" dirty="0">
                <a:solidFill>
                  <a:schemeClr val="tx1">
                    <a:lumMod val="65000"/>
                    <a:lumOff val="35000"/>
                  </a:schemeClr>
                </a:solidFill>
                <a:latin typeface="Century Gothic" charset="0"/>
                <a:ea typeface="Century Gothic" charset="0"/>
                <a:cs typeface="Century Gothic" charset="0"/>
              </a:rPr>
              <a:t> </a:t>
            </a:r>
            <a:r>
              <a:rPr lang="en-US" sz="1050" dirty="0" err="1">
                <a:solidFill>
                  <a:schemeClr val="tx1">
                    <a:lumMod val="65000"/>
                    <a:lumOff val="35000"/>
                  </a:schemeClr>
                </a:solidFill>
                <a:latin typeface="Century Gothic" charset="0"/>
                <a:ea typeface="Century Gothic" charset="0"/>
                <a:cs typeface="Century Gothic" charset="0"/>
              </a:rPr>
              <a:t>por</a:t>
            </a:r>
            <a:endParaRPr lang="en-US" sz="1050" dirty="0">
              <a:solidFill>
                <a:schemeClr val="tx1">
                  <a:lumMod val="65000"/>
                  <a:lumOff val="35000"/>
                </a:schemeClr>
              </a:solidFill>
              <a:latin typeface="Century Gothic" charset="0"/>
              <a:ea typeface="Century Gothic" charset="0"/>
              <a:cs typeface="Century Gothic" charset="0"/>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_tradnl"/>
              <a:t>Click to edit Master title style</a:t>
            </a:r>
            <a:endParaRPr lang="en-US" altLang="es-ES_tradnl"/>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_tradnl"/>
              <a:t>Click to edit Master text styles</a:t>
            </a:r>
          </a:p>
          <a:p>
            <a:pPr lvl="1"/>
            <a:r>
              <a:rPr lang="es-ES_tradnl" altLang="es-ES_tradnl"/>
              <a:t>Second level</a:t>
            </a:r>
          </a:p>
          <a:p>
            <a:pPr lvl="2"/>
            <a:r>
              <a:rPr lang="es-ES_tradnl" altLang="es-ES_tradnl"/>
              <a:t>Third level</a:t>
            </a:r>
          </a:p>
          <a:p>
            <a:pPr lvl="3"/>
            <a:r>
              <a:rPr lang="es-ES_tradnl" altLang="es-ES_tradnl"/>
              <a:t>Fourth level</a:t>
            </a:r>
          </a:p>
          <a:p>
            <a:pPr lvl="4"/>
            <a:r>
              <a:rPr lang="es-ES_tradnl" altLang="es-ES_tradnl"/>
              <a:t>Fifth level</a:t>
            </a:r>
            <a:endParaRPr lang="en-US" altLang="es-ES_tradnl"/>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3C3E8F8-C8ED-914D-A7B8-96443813AA2E}" type="datetimeFigureOut">
              <a:rPr lang="en-US" altLang="es-ES_tradnl"/>
              <a:pPr/>
              <a:t>7/3/18</a:t>
            </a:fld>
            <a:endParaRPr lang="en-US" altLang="es-ES_tradnl"/>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B5346DD-5D15-5345-B411-C55290117A06}" type="slidenum">
              <a:rPr lang="en-US" altLang="es-ES_tradnl"/>
              <a:pPr/>
              <a:t>‹Nº›</a:t>
            </a:fld>
            <a:endParaRPr lang="en-US" altLang="es-ES_tradnl"/>
          </a:p>
        </p:txBody>
      </p:sp>
    </p:spTree>
  </p:cSld>
  <p:clrMap bg1="lt1" tx1="dk1" bg2="lt2" tx2="dk2" accent1="accent1" accent2="accent2" accent3="accent3" accent4="accent4" accent5="accent5" accent6="accent6" hlink="hlink" folHlink="folHlink"/>
  <p:sldLayoutIdLst>
    <p:sldLayoutId id="2147484105" r:id="rId1"/>
    <p:sldLayoutId id="2147484101" r:id="rId2"/>
    <p:sldLayoutId id="2147484107" r:id="rId3"/>
    <p:sldLayoutId id="2147484102" r:id="rId4"/>
    <p:sldLayoutId id="2147484108" r:id="rId5"/>
    <p:sldLayoutId id="2147484106" r:id="rId6"/>
    <p:sldLayoutId id="2147484109" r:id="rId7"/>
    <p:sldLayoutId id="2147484103" r:id="rId8"/>
    <p:sldLayoutId id="2147484104" r:id="rId9"/>
    <p:sldLayoutId id="2147484093" r:id="rId10"/>
    <p:sldLayoutId id="2147484099" r:id="rId11"/>
    <p:sldLayoutId id="2147484094" r:id="rId12"/>
    <p:sldLayoutId id="2147484095" r:id="rId13"/>
    <p:sldLayoutId id="2147484096" r:id="rId14"/>
    <p:sldLayoutId id="2147484097" r:id="rId15"/>
    <p:sldLayoutId id="2147484098" r:id="rId16"/>
    <p:sldLayoutId id="2147484089" r:id="rId17"/>
    <p:sldLayoutId id="2147484090" r:id="rId18"/>
    <p:sldLayoutId id="2147484091" r:id="rId19"/>
    <p:sldLayoutId id="2147484092" r:id="rId20"/>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78.png"/><Relationship Id="rId4" Type="http://schemas.openxmlformats.org/officeDocument/2006/relationships/image" Target="../media/image146.emf"/></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79.png"/><Relationship Id="rId4" Type="http://schemas.openxmlformats.org/officeDocument/2006/relationships/image" Target="../media/image146.emf"/></Relationships>
</file>

<file path=ppt/slides/_rels/slide10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image" Target="../media/image146.emf"/></Relationships>
</file>

<file path=ppt/slides/_rels/slide10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146.emf"/></Relationships>
</file>

<file path=ppt/slides/_rels/slide104.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83.tiff"/><Relationship Id="rId4" Type="http://schemas.openxmlformats.org/officeDocument/2006/relationships/image" Target="../media/image182.png"/></Relationships>
</file>

<file path=ppt/slides/_rels/slide10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tiff"/></Relationships>
</file>

<file path=ppt/slides/_rels/slide10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85.png"/><Relationship Id="rId4" Type="http://schemas.openxmlformats.org/officeDocument/2006/relationships/image" Target="../media/image183.tiff"/></Relationships>
</file>

<file path=ppt/slides/_rels/slide10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87.png"/><Relationship Id="rId4" Type="http://schemas.openxmlformats.org/officeDocument/2006/relationships/image" Target="../media/image146.emf"/></Relationships>
</file>

<file path=ppt/slides/_rels/slide10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88.png"/><Relationship Id="rId4" Type="http://schemas.openxmlformats.org/officeDocument/2006/relationships/image" Target="../media/image146.emf"/></Relationships>
</file>

<file path=ppt/slides/_rels/slide10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89.png"/><Relationship Id="rId4" Type="http://schemas.openxmlformats.org/officeDocument/2006/relationships/image" Target="../media/image14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4.tiff"/><Relationship Id="rId4" Type="http://schemas.openxmlformats.org/officeDocument/2006/relationships/image" Target="../media/image45.png"/></Relationships>
</file>

<file path=ppt/slides/_rels/slide11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46.emf"/></Relationships>
</file>

<file path=ppt/slides/_rels/slide11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91.png"/><Relationship Id="rId4" Type="http://schemas.openxmlformats.org/officeDocument/2006/relationships/image" Target="../media/image146.emf"/></Relationships>
</file>

<file path=ppt/slides/_rels/slide11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93.png"/><Relationship Id="rId4" Type="http://schemas.openxmlformats.org/officeDocument/2006/relationships/image" Target="../media/image192.png"/></Relationships>
</file>

<file path=ppt/slides/_rels/slide113.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94.png"/><Relationship Id="rId4" Type="http://schemas.openxmlformats.org/officeDocument/2006/relationships/image" Target="../media/image192.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95.png"/><Relationship Id="rId4" Type="http://schemas.openxmlformats.org/officeDocument/2006/relationships/image" Target="../media/image192.png"/></Relationships>
</file>

<file path=ppt/slides/_rels/slide11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97.tiff"/><Relationship Id="rId4" Type="http://schemas.openxmlformats.org/officeDocument/2006/relationships/image" Target="../media/image196.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98.png"/><Relationship Id="rId4" Type="http://schemas.openxmlformats.org/officeDocument/2006/relationships/image" Target="../media/image197.tiff"/></Relationships>
</file>

<file path=ppt/slides/_rels/slide11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199.png"/><Relationship Id="rId4" Type="http://schemas.openxmlformats.org/officeDocument/2006/relationships/image" Target="../media/image197.tiff"/></Relationships>
</file>

<file path=ppt/slides/_rels/slide11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201.png"/></Relationships>
</file>

<file path=ppt/slides/_rels/slide1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02.png"/><Relationship Id="rId4" Type="http://schemas.openxmlformats.org/officeDocument/2006/relationships/image" Target="../media/image146.emf"/></Relationships>
</file>

<file path=ppt/slides/_rels/slide1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203.png"/><Relationship Id="rId4" Type="http://schemas.openxmlformats.org/officeDocument/2006/relationships/image" Target="../media/image146.emf"/></Relationships>
</file>

<file path=ppt/slides/_rels/slide12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04.png"/><Relationship Id="rId4" Type="http://schemas.openxmlformats.org/officeDocument/2006/relationships/image" Target="../media/image146.emf"/></Relationships>
</file>

<file path=ppt/slides/_rels/slide12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06.png"/></Relationships>
</file>

<file path=ppt/slides/_rels/slide12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12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08.png"/></Relationships>
</file>

<file path=ppt/slides/_rels/slide12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tiff"/><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9.tiff"/><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9.tif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14.png"/></Relationships>
</file>

<file path=ppt/slides/_rels/slide12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15.png"/></Relationships>
</file>

<file path=ppt/slides/_rels/slide1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16.png"/></Relationships>
</file>

<file path=ppt/slides/_rels/slide13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17.png"/></Relationships>
</file>

<file path=ppt/slides/_rels/slide132.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219.png"/></Relationships>
</file>

<file path=ppt/slides/_rels/slide133.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220.png"/><Relationship Id="rId4" Type="http://schemas.openxmlformats.org/officeDocument/2006/relationships/image" Target="../media/image146.emf"/></Relationships>
</file>

<file path=ppt/slides/_rels/slide134.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221.png"/><Relationship Id="rId4" Type="http://schemas.openxmlformats.org/officeDocument/2006/relationships/image" Target="../media/image146.emf"/></Relationships>
</file>

<file path=ppt/slides/_rels/slide135.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22.png"/><Relationship Id="rId4" Type="http://schemas.openxmlformats.org/officeDocument/2006/relationships/image" Target="../media/image146.emf"/></Relationships>
</file>

<file path=ppt/slides/_rels/slide136.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224.png"/><Relationship Id="rId4" Type="http://schemas.openxmlformats.org/officeDocument/2006/relationships/image" Target="../media/image146.emf"/></Relationships>
</file>

<file path=ppt/slides/_rels/slide137.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225.png"/><Relationship Id="rId4" Type="http://schemas.openxmlformats.org/officeDocument/2006/relationships/image" Target="../media/image146.emf"/></Relationships>
</file>

<file path=ppt/slides/_rels/slide138.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226.png"/><Relationship Id="rId4" Type="http://schemas.openxmlformats.org/officeDocument/2006/relationships/image" Target="../media/image146.emf"/></Relationships>
</file>

<file path=ppt/slides/_rels/slide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227.png"/><Relationship Id="rId7" Type="http://schemas.openxmlformats.org/officeDocument/2006/relationships/image" Target="../media/image146.emf"/><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229.png"/><Relationship Id="rId5" Type="http://schemas.openxmlformats.org/officeDocument/2006/relationships/image" Target="../media/image228.png"/><Relationship Id="rId4" Type="http://schemas.microsoft.com/office/2007/relationships/hdphoto" Target="../media/hdphoto5.wdp"/></Relationships>
</file>

<file path=ppt/slides/_rels/slide141.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146.emf"/><Relationship Id="rId7" Type="http://schemas.microsoft.com/office/2007/relationships/hdphoto" Target="../media/hdphoto6.wdp"/><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227.png"/><Relationship Id="rId5" Type="http://schemas.openxmlformats.org/officeDocument/2006/relationships/image" Target="../media/image232.png"/><Relationship Id="rId4" Type="http://schemas.openxmlformats.org/officeDocument/2006/relationships/image" Target="../media/image231.png"/></Relationships>
</file>

<file path=ppt/slides/_rels/slide142.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146.emf"/><Relationship Id="rId7" Type="http://schemas.microsoft.com/office/2007/relationships/hdphoto" Target="../media/hdphoto7.wdp"/><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227.png"/><Relationship Id="rId5" Type="http://schemas.openxmlformats.org/officeDocument/2006/relationships/image" Target="../media/image234.png"/><Relationship Id="rId4" Type="http://schemas.openxmlformats.org/officeDocument/2006/relationships/image" Target="../media/image233.png"/></Relationships>
</file>

<file path=ppt/slides/_rels/slide143.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0.jpe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237.tiff"/><Relationship Id="rId5" Type="http://schemas.openxmlformats.org/officeDocument/2006/relationships/image" Target="../media/image236.tiff"/><Relationship Id="rId4" Type="http://schemas.openxmlformats.org/officeDocument/2006/relationships/image" Target="../media/image146.emf"/></Relationships>
</file>

<file path=ppt/slides/_rels/slide144.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0.jpe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239.tiff"/><Relationship Id="rId5" Type="http://schemas.openxmlformats.org/officeDocument/2006/relationships/image" Target="../media/image238.tiff"/><Relationship Id="rId4" Type="http://schemas.openxmlformats.org/officeDocument/2006/relationships/image" Target="../media/image146.emf"/></Relationships>
</file>

<file path=ppt/slides/_rels/slide145.xml.rels><?xml version="1.0" encoding="UTF-8" standalone="yes"?>
<Relationships xmlns="http://schemas.openxmlformats.org/package/2006/relationships"><Relationship Id="rId3" Type="http://schemas.openxmlformats.org/officeDocument/2006/relationships/image" Target="../media/image240.jpeg"/><Relationship Id="rId7" Type="http://schemas.openxmlformats.org/officeDocument/2006/relationships/image" Target="../media/image230.jpe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146.emf"/><Relationship Id="rId5" Type="http://schemas.openxmlformats.org/officeDocument/2006/relationships/image" Target="../media/image242.png"/><Relationship Id="rId4" Type="http://schemas.openxmlformats.org/officeDocument/2006/relationships/image" Target="../media/image241.png"/></Relationships>
</file>

<file path=ppt/slides/_rels/slide146.xml.rels><?xml version="1.0" encoding="UTF-8" standalone="yes"?>
<Relationships xmlns="http://schemas.openxmlformats.org/package/2006/relationships"><Relationship Id="rId3" Type="http://schemas.openxmlformats.org/officeDocument/2006/relationships/image" Target="../media/image240.jpeg"/><Relationship Id="rId7" Type="http://schemas.openxmlformats.org/officeDocument/2006/relationships/image" Target="../media/image244.jp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43.jpg"/><Relationship Id="rId5" Type="http://schemas.openxmlformats.org/officeDocument/2006/relationships/image" Target="../media/image230.jpeg"/><Relationship Id="rId4" Type="http://schemas.openxmlformats.org/officeDocument/2006/relationships/image" Target="../media/image146.emf"/></Relationships>
</file>

<file path=ppt/slides/_rels/slide14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247.tiff"/><Relationship Id="rId5" Type="http://schemas.openxmlformats.org/officeDocument/2006/relationships/image" Target="../media/image230.jpeg"/><Relationship Id="rId4" Type="http://schemas.openxmlformats.org/officeDocument/2006/relationships/image" Target="../media/image246.png"/></Relationships>
</file>

<file path=ppt/slides/_rels/slide14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247.tiff"/><Relationship Id="rId5" Type="http://schemas.openxmlformats.org/officeDocument/2006/relationships/image" Target="../media/image249.png"/><Relationship Id="rId4" Type="http://schemas.openxmlformats.org/officeDocument/2006/relationships/image" Target="../media/image248.png"/></Relationships>
</file>

<file path=ppt/slides/_rels/slide14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6.xml"/><Relationship Id="rId5" Type="http://schemas.openxmlformats.org/officeDocument/2006/relationships/image" Target="../media/image230.jpeg"/><Relationship Id="rId4" Type="http://schemas.openxmlformats.org/officeDocument/2006/relationships/image" Target="../media/image252.jpeg"/></Relationships>
</file>

<file path=ppt/slides/_rels/slide1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52.jpeg"/><Relationship Id="rId7" Type="http://schemas.openxmlformats.org/officeDocument/2006/relationships/image" Target="../media/image255.tiff"/><Relationship Id="rId2" Type="http://schemas.openxmlformats.org/officeDocument/2006/relationships/image" Target="../media/image250.png"/><Relationship Id="rId1" Type="http://schemas.openxmlformats.org/officeDocument/2006/relationships/slideLayout" Target="../slideLayouts/slideLayout6.xml"/><Relationship Id="rId6" Type="http://schemas.openxmlformats.org/officeDocument/2006/relationships/image" Target="../media/image254.tiff"/><Relationship Id="rId5" Type="http://schemas.openxmlformats.org/officeDocument/2006/relationships/image" Target="../media/image253.tiff"/><Relationship Id="rId4" Type="http://schemas.openxmlformats.org/officeDocument/2006/relationships/image" Target="../media/image230.jpeg"/></Relationships>
</file>

<file path=ppt/slides/_rels/slide151.xml.rels><?xml version="1.0" encoding="UTF-8" standalone="yes"?>
<Relationships xmlns="http://schemas.openxmlformats.org/package/2006/relationships"><Relationship Id="rId3" Type="http://schemas.openxmlformats.org/officeDocument/2006/relationships/image" Target="../media/image256.tiff"/><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30.jpeg"/><Relationship Id="rId5" Type="http://schemas.openxmlformats.org/officeDocument/2006/relationships/image" Target="../media/image258.tiff"/><Relationship Id="rId4" Type="http://schemas.openxmlformats.org/officeDocument/2006/relationships/image" Target="../media/image257.tiff"/></Relationships>
</file>

<file path=ppt/slides/_rels/slide152.xml.rels><?xml version="1.0" encoding="UTF-8" standalone="yes"?>
<Relationships xmlns="http://schemas.openxmlformats.org/package/2006/relationships"><Relationship Id="rId3" Type="http://schemas.openxmlformats.org/officeDocument/2006/relationships/image" Target="../media/image256.tiff"/><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260.tiff"/><Relationship Id="rId5" Type="http://schemas.openxmlformats.org/officeDocument/2006/relationships/image" Target="../media/image259.tiff"/><Relationship Id="rId4" Type="http://schemas.openxmlformats.org/officeDocument/2006/relationships/image" Target="../media/image230.jpeg"/></Relationships>
</file>

<file path=ppt/slides/_rels/slide153.xml.rels><?xml version="1.0" encoding="UTF-8" standalone="yes"?>
<Relationships xmlns="http://schemas.openxmlformats.org/package/2006/relationships"><Relationship Id="rId3" Type="http://schemas.openxmlformats.org/officeDocument/2006/relationships/image" Target="../media/image261.tiff"/><Relationship Id="rId7" Type="http://schemas.openxmlformats.org/officeDocument/2006/relationships/image" Target="../media/image230.jpe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146.emf"/><Relationship Id="rId5" Type="http://schemas.openxmlformats.org/officeDocument/2006/relationships/image" Target="../media/image263.tiff"/><Relationship Id="rId4" Type="http://schemas.openxmlformats.org/officeDocument/2006/relationships/image" Target="../media/image262.tiff"/></Relationships>
</file>

<file path=ppt/slides/_rels/slide154.xml.rels><?xml version="1.0" encoding="UTF-8" standalone="yes"?>
<Relationships xmlns="http://schemas.openxmlformats.org/package/2006/relationships"><Relationship Id="rId3" Type="http://schemas.openxmlformats.org/officeDocument/2006/relationships/image" Target="../media/image261.tiff"/><Relationship Id="rId7" Type="http://schemas.openxmlformats.org/officeDocument/2006/relationships/image" Target="../media/image230.jpe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265.tiff"/><Relationship Id="rId5" Type="http://schemas.openxmlformats.org/officeDocument/2006/relationships/image" Target="../media/image264.tiff"/><Relationship Id="rId4" Type="http://schemas.openxmlformats.org/officeDocument/2006/relationships/image" Target="../media/image146.emf"/></Relationships>
</file>

<file path=ppt/slides/_rels/slide155.xml.rels><?xml version="1.0" encoding="UTF-8" standalone="yes"?>
<Relationships xmlns="http://schemas.openxmlformats.org/package/2006/relationships"><Relationship Id="rId3" Type="http://schemas.openxmlformats.org/officeDocument/2006/relationships/image" Target="../media/image266.tiff"/><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268.tiff"/><Relationship Id="rId4" Type="http://schemas.openxmlformats.org/officeDocument/2006/relationships/image" Target="../media/image267.tiff"/></Relationships>
</file>

<file path=ppt/slides/_rels/slide156.xml.rels><?xml version="1.0" encoding="UTF-8" standalone="yes"?>
<Relationships xmlns="http://schemas.openxmlformats.org/package/2006/relationships"><Relationship Id="rId3" Type="http://schemas.openxmlformats.org/officeDocument/2006/relationships/image" Target="../media/image266.tiff"/><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270.tiff"/><Relationship Id="rId4" Type="http://schemas.openxmlformats.org/officeDocument/2006/relationships/image" Target="../media/image269.tiff"/></Relationships>
</file>

<file path=ppt/slides/_rels/slide1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272.png"/></Relationships>
</file>

<file path=ppt/slides/_rels/slide159.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273.png"/><Relationship Id="rId4" Type="http://schemas.openxmlformats.org/officeDocument/2006/relationships/image" Target="../media/image146.emf"/></Relationships>
</file>

<file path=ppt/slides/_rels/slide1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274.png"/><Relationship Id="rId4" Type="http://schemas.openxmlformats.org/officeDocument/2006/relationships/image" Target="../media/image146.emf"/></Relationships>
</file>

<file path=ppt/slides/_rels/slide16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278.png"/></Relationships>
</file>

<file path=ppt/slides/_rels/slide16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279.png"/></Relationships>
</file>

<file path=ppt/slides/_rels/slide16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280.png"/></Relationships>
</file>

<file path=ppt/slides/_rels/slide16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282.png"/></Relationships>
</file>

<file path=ppt/slides/_rels/slide16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283.png"/></Relationships>
</file>

<file path=ppt/slides/_rels/slide168.xml.rels><?xml version="1.0" encoding="UTF-8" standalone="yes"?>
<Relationships xmlns="http://schemas.openxmlformats.org/package/2006/relationships"><Relationship Id="rId3" Type="http://schemas.openxmlformats.org/officeDocument/2006/relationships/image" Target="../media/image284.tiff"/><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285.png"/></Relationships>
</file>

<file path=ppt/slides/_rels/slide169.xml.rels><?xml version="1.0" encoding="UTF-8" standalone="yes"?>
<Relationships xmlns="http://schemas.openxmlformats.org/package/2006/relationships"><Relationship Id="rId3" Type="http://schemas.openxmlformats.org/officeDocument/2006/relationships/image" Target="../media/image284.tiff"/><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286.png"/></Relationships>
</file>

<file path=ppt/slides/_rels/slide1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87.tiff"/><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288.png"/></Relationships>
</file>

<file path=ppt/slides/_rels/slide171.xml.rels><?xml version="1.0" encoding="UTF-8" standalone="yes"?>
<Relationships xmlns="http://schemas.openxmlformats.org/package/2006/relationships"><Relationship Id="rId3" Type="http://schemas.openxmlformats.org/officeDocument/2006/relationships/image" Target="../media/image287.tiff"/><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289.png"/></Relationships>
</file>

<file path=ppt/slides/_rels/slide17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291.png"/></Relationships>
</file>

<file path=ppt/slides/_rels/slide17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292.png"/></Relationships>
</file>

<file path=ppt/slides/_rels/slide174.xml.rels><?xml version="1.0" encoding="UTF-8" standalone="yes"?>
<Relationships xmlns="http://schemas.openxmlformats.org/package/2006/relationships"><Relationship Id="rId3" Type="http://schemas.openxmlformats.org/officeDocument/2006/relationships/image" Target="../media/image293.tiff"/><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294.png"/></Relationships>
</file>

<file path=ppt/slides/_rels/slide17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3.tiff"/><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3.tiff"/><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97.tiff"/><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298.png"/></Relationships>
</file>

<file path=ppt/slides/_rels/slide178.xml.rels><?xml version="1.0" encoding="UTF-8" standalone="yes"?>
<Relationships xmlns="http://schemas.openxmlformats.org/package/2006/relationships"><Relationship Id="rId3" Type="http://schemas.openxmlformats.org/officeDocument/2006/relationships/image" Target="../media/image297.tiff"/><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299.png"/></Relationships>
</file>

<file path=ppt/slides/_rels/slide179.xml.rels><?xml version="1.0" encoding="UTF-8" standalone="yes"?>
<Relationships xmlns="http://schemas.openxmlformats.org/package/2006/relationships"><Relationship Id="rId3" Type="http://schemas.openxmlformats.org/officeDocument/2006/relationships/image" Target="../media/image300.tiff"/><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301.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300.tiff"/><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302.png"/></Relationships>
</file>

<file path=ppt/slides/_rels/slide1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303.tiff"/><Relationship Id="rId2" Type="http://schemas.openxmlformats.org/officeDocument/2006/relationships/notesSlide" Target="../notesSlides/notesSlide101.xml"/><Relationship Id="rId1" Type="http://schemas.openxmlformats.org/officeDocument/2006/relationships/slideLayout" Target="../slideLayouts/slideLayout6.xml"/><Relationship Id="rId5" Type="http://schemas.openxmlformats.org/officeDocument/2006/relationships/image" Target="../media/image305.png"/><Relationship Id="rId4" Type="http://schemas.openxmlformats.org/officeDocument/2006/relationships/image" Target="../media/image304.tiff"/></Relationships>
</file>

<file path=ppt/slides/_rels/slide183.xml.rels><?xml version="1.0" encoding="UTF-8" standalone="yes"?>
<Relationships xmlns="http://schemas.openxmlformats.org/package/2006/relationships"><Relationship Id="rId3" Type="http://schemas.openxmlformats.org/officeDocument/2006/relationships/image" Target="../media/image303.tiff"/><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306.png"/><Relationship Id="rId4" Type="http://schemas.openxmlformats.org/officeDocument/2006/relationships/image" Target="../media/image304.tiff"/></Relationships>
</file>

<file path=ppt/slides/_rels/slide18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308.png"/><Relationship Id="rId4" Type="http://schemas.openxmlformats.org/officeDocument/2006/relationships/image" Target="../media/image146.emf"/></Relationships>
</file>

<file path=ppt/slides/_rels/slide18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309.png"/><Relationship Id="rId4" Type="http://schemas.openxmlformats.org/officeDocument/2006/relationships/image" Target="../media/image146.emf"/></Relationships>
</file>

<file path=ppt/slides/_rels/slide18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05.xml"/><Relationship Id="rId1" Type="http://schemas.openxmlformats.org/officeDocument/2006/relationships/slideLayout" Target="../slideLayouts/slideLayout6.xml"/><Relationship Id="rId5" Type="http://schemas.openxmlformats.org/officeDocument/2006/relationships/image" Target="../media/image310.png"/><Relationship Id="rId4" Type="http://schemas.openxmlformats.org/officeDocument/2006/relationships/image" Target="../media/image146.emf"/></Relationships>
</file>

<file path=ppt/slides/_rels/slide18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image" Target="../media/image311.png"/><Relationship Id="rId4" Type="http://schemas.openxmlformats.org/officeDocument/2006/relationships/image" Target="../media/image146.emf"/></Relationships>
</file>

<file path=ppt/slides/_rels/slide18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07.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313.png"/></Relationships>
</file>

<file path=ppt/slides/_rels/slide18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314.png"/><Relationship Id="rId4" Type="http://schemas.openxmlformats.org/officeDocument/2006/relationships/image" Target="../media/image146.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image" Target="../media/image315.png"/><Relationship Id="rId4" Type="http://schemas.openxmlformats.org/officeDocument/2006/relationships/image" Target="../media/image146.emf"/></Relationships>
</file>

<file path=ppt/slides/_rels/slide19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image" Target="../media/image317.tiff"/><Relationship Id="rId4" Type="http://schemas.openxmlformats.org/officeDocument/2006/relationships/image" Target="../media/image316.png"/></Relationships>
</file>

<file path=ppt/slides/_rels/slide19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318.png"/><Relationship Id="rId4" Type="http://schemas.openxmlformats.org/officeDocument/2006/relationships/image" Target="../media/image317.tiff"/></Relationships>
</file>

<file path=ppt/slides/_rels/slide193.xml.rels><?xml version="1.0" encoding="UTF-8" standalone="yes"?>
<Relationships xmlns="http://schemas.openxmlformats.org/package/2006/relationships"><Relationship Id="rId3" Type="http://schemas.openxmlformats.org/officeDocument/2006/relationships/image" Target="../media/image319.gif"/><Relationship Id="rId2" Type="http://schemas.openxmlformats.org/officeDocument/2006/relationships/notesSlide" Target="../notesSlides/notesSlide112.xml"/><Relationship Id="rId1" Type="http://schemas.openxmlformats.org/officeDocument/2006/relationships/slideLayout" Target="../slideLayouts/slideLayout6.xml"/><Relationship Id="rId5" Type="http://schemas.openxmlformats.org/officeDocument/2006/relationships/image" Target="../media/image320.png"/><Relationship Id="rId4" Type="http://schemas.openxmlformats.org/officeDocument/2006/relationships/image" Target="../media/image146.emf"/></Relationships>
</file>

<file path=ppt/slides/_rels/slide194.xml.rels><?xml version="1.0" encoding="UTF-8" standalone="yes"?>
<Relationships xmlns="http://schemas.openxmlformats.org/package/2006/relationships"><Relationship Id="rId3" Type="http://schemas.openxmlformats.org/officeDocument/2006/relationships/image" Target="../media/image319.gif"/><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321.png"/><Relationship Id="rId4" Type="http://schemas.openxmlformats.org/officeDocument/2006/relationships/image" Target="../media/image146.emf"/></Relationships>
</file>

<file path=ppt/slides/_rels/slide195.xml.rels><?xml version="1.0" encoding="UTF-8" standalone="yes"?>
<Relationships xmlns="http://schemas.openxmlformats.org/package/2006/relationships"><Relationship Id="rId3" Type="http://schemas.openxmlformats.org/officeDocument/2006/relationships/image" Target="../media/image319.gif"/><Relationship Id="rId2" Type="http://schemas.openxmlformats.org/officeDocument/2006/relationships/notesSlide" Target="../notesSlides/notesSlide114.xml"/><Relationship Id="rId1" Type="http://schemas.openxmlformats.org/officeDocument/2006/relationships/slideLayout" Target="../slideLayouts/slideLayout6.xml"/><Relationship Id="rId5" Type="http://schemas.openxmlformats.org/officeDocument/2006/relationships/image" Target="../media/image322.png"/><Relationship Id="rId4" Type="http://schemas.openxmlformats.org/officeDocument/2006/relationships/image" Target="../media/image146.emf"/></Relationships>
</file>

<file path=ppt/slides/_rels/slide19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5.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326.png"/></Relationships>
</file>

<file path=ppt/slides/_rels/slide19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327.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328.png"/></Relationships>
</file>

<file path=ppt/slides/_rels/slide20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8.xml"/><Relationship Id="rId1" Type="http://schemas.openxmlformats.org/officeDocument/2006/relationships/slideLayout" Target="../slideLayouts/slideLayout6.xml"/><Relationship Id="rId5" Type="http://schemas.openxmlformats.org/officeDocument/2006/relationships/image" Target="../media/image329.png"/><Relationship Id="rId4" Type="http://schemas.openxmlformats.org/officeDocument/2006/relationships/image" Target="../media/image146.emf"/></Relationships>
</file>

<file path=ppt/slides/_rels/slide202.xml.rels><?xml version="1.0" encoding="UTF-8" standalone="yes"?>
<Relationships xmlns="http://schemas.openxmlformats.org/package/2006/relationships"><Relationship Id="rId3" Type="http://schemas.openxmlformats.org/officeDocument/2006/relationships/image" Target="../media/image330.tiff"/><Relationship Id="rId2" Type="http://schemas.openxmlformats.org/officeDocument/2006/relationships/notesSlide" Target="../notesSlides/notesSlide119.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331.png"/></Relationships>
</file>

<file path=ppt/slides/_rels/slide203.xml.rels><?xml version="1.0" encoding="UTF-8" standalone="yes"?>
<Relationships xmlns="http://schemas.openxmlformats.org/package/2006/relationships"><Relationship Id="rId3" Type="http://schemas.openxmlformats.org/officeDocument/2006/relationships/image" Target="../media/image330.tiff"/><Relationship Id="rId2" Type="http://schemas.openxmlformats.org/officeDocument/2006/relationships/notesSlide" Target="../notesSlides/notesSlide120.xml"/><Relationship Id="rId1" Type="http://schemas.openxmlformats.org/officeDocument/2006/relationships/slideLayout" Target="../slideLayouts/slideLayout6.xml"/><Relationship Id="rId5" Type="http://schemas.openxmlformats.org/officeDocument/2006/relationships/image" Target="../media/image332.png"/><Relationship Id="rId4" Type="http://schemas.openxmlformats.org/officeDocument/2006/relationships/image" Target="../media/image146.emf"/></Relationships>
</file>

<file path=ppt/slides/_rels/slide204.xml.rels><?xml version="1.0" encoding="UTF-8" standalone="yes"?>
<Relationships xmlns="http://schemas.openxmlformats.org/package/2006/relationships"><Relationship Id="rId3" Type="http://schemas.openxmlformats.org/officeDocument/2006/relationships/image" Target="../media/image333.tiff"/><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334.png"/></Relationships>
</file>

<file path=ppt/slides/_rels/slide205.xml.rels><?xml version="1.0" encoding="UTF-8" standalone="yes"?>
<Relationships xmlns="http://schemas.openxmlformats.org/package/2006/relationships"><Relationship Id="rId3" Type="http://schemas.openxmlformats.org/officeDocument/2006/relationships/image" Target="../media/image333.tiff"/><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335.png"/></Relationships>
</file>

<file path=ppt/slides/_rels/slide20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23.xml"/><Relationship Id="rId1" Type="http://schemas.openxmlformats.org/officeDocument/2006/relationships/slideLayout" Target="../slideLayouts/slideLayout6.xml"/><Relationship Id="rId5" Type="http://schemas.openxmlformats.org/officeDocument/2006/relationships/image" Target="../media/image337.tiff"/><Relationship Id="rId4" Type="http://schemas.openxmlformats.org/officeDocument/2006/relationships/image" Target="../media/image336.png"/></Relationships>
</file>

<file path=ppt/slides/_rels/slide20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24.xml"/><Relationship Id="rId1" Type="http://schemas.openxmlformats.org/officeDocument/2006/relationships/slideLayout" Target="../slideLayouts/slideLayout6.xml"/><Relationship Id="rId5" Type="http://schemas.openxmlformats.org/officeDocument/2006/relationships/image" Target="../media/image338.png"/><Relationship Id="rId4" Type="http://schemas.openxmlformats.org/officeDocument/2006/relationships/image" Target="../media/image337.tiff"/></Relationships>
</file>

<file path=ppt/slides/_rels/slide208.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25.xml"/><Relationship Id="rId1" Type="http://schemas.openxmlformats.org/officeDocument/2006/relationships/slideLayout" Target="../slideLayouts/slideLayout6.xml"/><Relationship Id="rId5" Type="http://schemas.openxmlformats.org/officeDocument/2006/relationships/image" Target="../media/image339.png"/><Relationship Id="rId4" Type="http://schemas.openxmlformats.org/officeDocument/2006/relationships/image" Target="../media/image337.tiff"/></Relationships>
</file>

<file path=ppt/slides/_rels/slide20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34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image" Target="../media/image343.png"/><Relationship Id="rId4" Type="http://schemas.openxmlformats.org/officeDocument/2006/relationships/image" Target="../media/image342.png"/></Relationships>
</file>

<file path=ppt/slides/_rels/slide21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344.png"/></Relationships>
</file>

<file path=ppt/slides/_rels/slide212.xml.rels><?xml version="1.0" encoding="UTF-8" standalone="yes"?>
<Relationships xmlns="http://schemas.openxmlformats.org/package/2006/relationships"><Relationship Id="rId3" Type="http://schemas.openxmlformats.org/officeDocument/2006/relationships/image" Target="../media/image345.tiff"/><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image" Target="../media/image346.png"/></Relationships>
</file>

<file path=ppt/slides/_rels/slide213.xml.rels><?xml version="1.0" encoding="UTF-8" standalone="yes"?>
<Relationships xmlns="http://schemas.openxmlformats.org/package/2006/relationships"><Relationship Id="rId3" Type="http://schemas.openxmlformats.org/officeDocument/2006/relationships/image" Target="../media/image345.tiff"/><Relationship Id="rId2" Type="http://schemas.openxmlformats.org/officeDocument/2006/relationships/notesSlide" Target="../notesSlides/notesSlide130.xml"/><Relationship Id="rId1" Type="http://schemas.openxmlformats.org/officeDocument/2006/relationships/slideLayout" Target="../slideLayouts/slideLayout6.xml"/><Relationship Id="rId4" Type="http://schemas.openxmlformats.org/officeDocument/2006/relationships/image" Target="../media/image347.png"/></Relationships>
</file>

<file path=ppt/slides/_rels/slide214.xml.rels><?xml version="1.0" encoding="UTF-8" standalone="yes"?>
<Relationships xmlns="http://schemas.openxmlformats.org/package/2006/relationships"><Relationship Id="rId3" Type="http://schemas.openxmlformats.org/officeDocument/2006/relationships/image" Target="../media/image348.tiff"/><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image" Target="../media/image349.png"/></Relationships>
</file>

<file path=ppt/slides/_rels/slide215.xml.rels><?xml version="1.0" encoding="UTF-8" standalone="yes"?>
<Relationships xmlns="http://schemas.openxmlformats.org/package/2006/relationships"><Relationship Id="rId3" Type="http://schemas.openxmlformats.org/officeDocument/2006/relationships/image" Target="../media/image348.tiff"/><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350.png"/></Relationships>
</file>

<file path=ppt/slides/_rels/slide216.xml.rels><?xml version="1.0" encoding="UTF-8" standalone="yes"?>
<Relationships xmlns="http://schemas.openxmlformats.org/package/2006/relationships"><Relationship Id="rId3" Type="http://schemas.openxmlformats.org/officeDocument/2006/relationships/image" Target="../media/image351.tiff"/><Relationship Id="rId2" Type="http://schemas.openxmlformats.org/officeDocument/2006/relationships/notesSlide" Target="../notesSlides/notesSlide133.xml"/><Relationship Id="rId1" Type="http://schemas.openxmlformats.org/officeDocument/2006/relationships/slideLayout" Target="../slideLayouts/slideLayout6.xml"/><Relationship Id="rId4" Type="http://schemas.openxmlformats.org/officeDocument/2006/relationships/image" Target="../media/image352.png"/></Relationships>
</file>

<file path=ppt/slides/_rels/slide217.xml.rels><?xml version="1.0" encoding="UTF-8" standalone="yes"?>
<Relationships xmlns="http://schemas.openxmlformats.org/package/2006/relationships"><Relationship Id="rId3" Type="http://schemas.openxmlformats.org/officeDocument/2006/relationships/image" Target="../media/image351.tiff"/><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353.png"/></Relationships>
</file>

<file path=ppt/slides/_rels/slide218.xml.rels><?xml version="1.0" encoding="UTF-8" standalone="yes"?>
<Relationships xmlns="http://schemas.openxmlformats.org/package/2006/relationships"><Relationship Id="rId8" Type="http://schemas.openxmlformats.org/officeDocument/2006/relationships/hyperlink" Target="http://www.ncbi.nlm.nih.gov/pubmed/?term=Hernandez%20E%5bAuthor%5d&amp;cauthor=true&amp;cauthor_uid=24778001" TargetMode="External"/><Relationship Id="rId13" Type="http://schemas.openxmlformats.org/officeDocument/2006/relationships/hyperlink" Target="http://www.ncbi.nlm.nih.gov/pubmed/?term=Ortego%20Jurado%20M%5bAuthor%5d&amp;cauthor=true&amp;cauthor_uid=19376539" TargetMode="External"/><Relationship Id="rId3" Type="http://schemas.openxmlformats.org/officeDocument/2006/relationships/hyperlink" Target="http://www.ncbi.nlm.nih.gov/pubmed/?term=Hasty%20RT%5bAuthor%5d&amp;cauthor=true&amp;cauthor_uid=24778001" TargetMode="External"/><Relationship Id="rId7" Type="http://schemas.openxmlformats.org/officeDocument/2006/relationships/hyperlink" Target="http://www.ncbi.nlm.nih.gov/pubmed/?term=Powers%20DW%5bAuthor%5d&amp;cauthor=true&amp;cauthor_uid=24778001" TargetMode="External"/><Relationship Id="rId12" Type="http://schemas.openxmlformats.org/officeDocument/2006/relationships/hyperlink" Target="http://www.ncbi.nlm.nih.gov/pubmed/?term=Sime%C3%B3n%20Aznar%20CP%5bAuthor%5d&amp;cauthor=true&amp;cauthor_uid=19376539" TargetMode="External"/><Relationship Id="rId2" Type="http://schemas.openxmlformats.org/officeDocument/2006/relationships/notesSlide" Target="../notesSlides/notesSlide135.xml"/><Relationship Id="rId1" Type="http://schemas.openxmlformats.org/officeDocument/2006/relationships/slideLayout" Target="../slideLayouts/slideLayout4.xml"/><Relationship Id="rId6" Type="http://schemas.openxmlformats.org/officeDocument/2006/relationships/hyperlink" Target="http://www.ncbi.nlm.nih.gov/pubmed/?term=Valdes%20PJ%20Jr%5bAuthor%5d&amp;cauthor=true&amp;cauthor_uid=24778001" TargetMode="External"/><Relationship Id="rId11" Type="http://schemas.openxmlformats.org/officeDocument/2006/relationships/hyperlink" Target="http://www.ncbi.nlm.nih.gov/pubmed/?term=Barnosi%20Mar%C3%ADn%20AC%5bAuthor%5d&amp;cauthor=true&amp;cauthor_uid=19376539" TargetMode="External"/><Relationship Id="rId5" Type="http://schemas.openxmlformats.org/officeDocument/2006/relationships/hyperlink" Target="http://www.ncbi.nlm.nih.gov/pubmed/?term=Barbato%20VA%5bAuthor%5d&amp;cauthor=true&amp;cauthor_uid=24778001" TargetMode="External"/><Relationship Id="rId15" Type="http://schemas.openxmlformats.org/officeDocument/2006/relationships/hyperlink" Target="http://www.cedimcat.info/html/es/dir2471/doc26734.html" TargetMode="External"/><Relationship Id="rId10" Type="http://schemas.openxmlformats.org/officeDocument/2006/relationships/hyperlink" Target="http://www.ncbi.nlm.nih.gov/pubmed/?term=Ortego%20Centeno%20N%5bAuthor%5d&amp;cauthor=true&amp;cauthor_uid=19376539" TargetMode="External"/><Relationship Id="rId4" Type="http://schemas.openxmlformats.org/officeDocument/2006/relationships/hyperlink" Target="http://www.ncbi.nlm.nih.gov/pubmed/?term=Garbalosa%20RC%5bAuthor%5d&amp;cauthor=true&amp;cauthor_uid=24778001" TargetMode="External"/><Relationship Id="rId9" Type="http://schemas.openxmlformats.org/officeDocument/2006/relationships/hyperlink" Target="http://www.ncbi.nlm.nih.gov/pubmed/?term=John%20JS%5bAuthor%5d&amp;cauthor=true&amp;cauthor_uid=24778001" TargetMode="External"/><Relationship Id="rId14" Type="http://schemas.openxmlformats.org/officeDocument/2006/relationships/hyperlink" Target="http://gesdoc.isciii.es/gesdoccontroller?action=download&amp;id=20/12/2012-c4cf662b7d"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www.janssen.es/janssen-observer" TargetMode="External"/><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44.tiff"/><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5.bin"/><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1.emf"/><Relationship Id="rId1" Type="http://schemas.openxmlformats.org/officeDocument/2006/relationships/slideLayout" Target="../slideLayouts/slideLayout5.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75.png"/><Relationship Id="rId7" Type="http://schemas.openxmlformats.org/officeDocument/2006/relationships/image" Target="../media/image78.tiff"/><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7.tiff"/><Relationship Id="rId5" Type="http://schemas.openxmlformats.org/officeDocument/2006/relationships/image" Target="../media/image76.tiff"/><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1.png"/><Relationship Id="rId2" Type="http://schemas.openxmlformats.org/officeDocument/2006/relationships/image" Target="../media/image32.emf"/><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28.emf"/></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9.jpe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2.emf"/><Relationship Id="rId2" Type="http://schemas.openxmlformats.org/officeDocument/2006/relationships/image" Target="../media/image123.emf"/><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emf"/></Relationships>
</file>

<file path=ppt/slides/_rels/slide6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2.emf"/><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68.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2.emf"/><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2.emf"/><Relationship Id="rId1" Type="http://schemas.openxmlformats.org/officeDocument/2006/relationships/slideLayout" Target="../slideLayouts/slideLayout4.xml"/><Relationship Id="rId5" Type="http://schemas.openxmlformats.org/officeDocument/2006/relationships/image" Target="../media/image134.emf"/><Relationship Id="rId4" Type="http://schemas.openxmlformats.org/officeDocument/2006/relationships/image" Target="../media/image133.em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8.png"/><Relationship Id="rId4" Type="http://schemas.openxmlformats.org/officeDocument/2006/relationships/image" Target="../media/image137.png"/></Relationships>
</file>

<file path=ppt/slides/_rels/slide7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tiff"/><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3.png"/><Relationship Id="rId1" Type="http://schemas.openxmlformats.org/officeDocument/2006/relationships/slideLayout" Target="../slideLayouts/slideLayout4.xml"/><Relationship Id="rId6" Type="http://schemas.openxmlformats.org/officeDocument/2006/relationships/image" Target="../media/image146.emf"/><Relationship Id="rId5" Type="http://schemas.openxmlformats.org/officeDocument/2006/relationships/image" Target="../media/image145.tiff"/><Relationship Id="rId4" Type="http://schemas.openxmlformats.org/officeDocument/2006/relationships/image" Target="../media/image144.tiff"/></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150.png"/></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6.emf"/><Relationship Id="rId5" Type="http://schemas.openxmlformats.org/officeDocument/2006/relationships/image" Target="../media/image147.png"/><Relationship Id="rId4" Type="http://schemas.openxmlformats.org/officeDocument/2006/relationships/image" Target="../media/image152.png"/></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147.png"/></Relationships>
</file>

<file path=ppt/slides/_rels/slide8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155.png"/></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6.emf"/><Relationship Id="rId5" Type="http://schemas.openxmlformats.org/officeDocument/2006/relationships/image" Target="../media/image154.png"/><Relationship Id="rId4" Type="http://schemas.openxmlformats.org/officeDocument/2006/relationships/image" Target="../media/image157.png"/></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46.emf"/></Relationships>
</file>

<file path=ppt/slides/_rels/slide8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image" Target="../media/image159.tiff"/></Relationships>
</file>

<file path=ppt/slides/_rels/slide8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61.png"/><Relationship Id="rId4" Type="http://schemas.openxmlformats.org/officeDocument/2006/relationships/image" Target="../media/image159.tiff"/></Relationships>
</file>

<file path=ppt/slides/_rels/slide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9.tiff"/><Relationship Id="rId4" Type="http://schemas.openxmlformats.org/officeDocument/2006/relationships/image" Target="../media/image146.emf"/></Relationships>
</file>

<file path=ppt/slides/_rels/slide8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46.emf"/><Relationship Id="rId4" Type="http://schemas.openxmlformats.org/officeDocument/2006/relationships/image" Target="../media/image164.png"/></Relationships>
</file>

<file path=ppt/slides/_rels/slide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65.png"/><Relationship Id="rId4" Type="http://schemas.openxmlformats.org/officeDocument/2006/relationships/image" Target="../media/image146.emf"/></Relationships>
</file>

<file path=ppt/slides/_rels/slide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46.emf"/></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67.png"/><Relationship Id="rId4" Type="http://schemas.openxmlformats.org/officeDocument/2006/relationships/image" Target="../media/image146.emf"/></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46.emf"/></Relationships>
</file>

<file path=ppt/slides/_rels/slide94.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70.png"/><Relationship Id="rId4" Type="http://schemas.openxmlformats.org/officeDocument/2006/relationships/image" Target="../media/image169.png"/></Relationships>
</file>

<file path=ppt/slides/_rels/slide9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70.png"/><Relationship Id="rId4" Type="http://schemas.openxmlformats.org/officeDocument/2006/relationships/image" Target="../media/image171.png"/></Relationships>
</file>

<file path=ppt/slides/_rels/slide9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72.png"/><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3" Type="http://schemas.openxmlformats.org/officeDocument/2006/relationships/image" Target="../media/image173.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98.xml.rels><?xml version="1.0" encoding="UTF-8" standalone="yes"?>
<Relationships xmlns="http://schemas.openxmlformats.org/package/2006/relationships"><Relationship Id="rId3" Type="http://schemas.openxmlformats.org/officeDocument/2006/relationships/image" Target="../media/image173.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75.png"/></Relationships>
</file>

<file path=ppt/slides/_rels/slide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77.png"/><Relationship Id="rId4" Type="http://schemas.openxmlformats.org/officeDocument/2006/relationships/image" Target="../media/image14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97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7685" y="1687845"/>
            <a:ext cx="2035818" cy="2451018"/>
          </a:xfrm>
          <a:prstGeom prst="rect">
            <a:avLst/>
          </a:prstGeom>
        </p:spPr>
      </p:pic>
      <p:sp>
        <p:nvSpPr>
          <p:cNvPr id="10" name="Título 1"/>
          <p:cNvSpPr>
            <a:spLocks noGrp="1"/>
          </p:cNvSpPr>
          <p:nvPr>
            <p:ph type="title"/>
          </p:nvPr>
        </p:nvSpPr>
        <p:spPr>
          <a:xfrm>
            <a:off x="1922977" y="58555"/>
            <a:ext cx="6996574" cy="839140"/>
          </a:xfrm>
        </p:spPr>
        <p:txBody>
          <a:bodyPr/>
          <a:lstStyle/>
          <a:p>
            <a:r>
              <a:rPr lang="es-ES_tradnl" dirty="0"/>
              <a:t>SALUD E INTERNET</a:t>
            </a:r>
          </a:p>
        </p:txBody>
      </p:sp>
      <p:sp>
        <p:nvSpPr>
          <p:cNvPr id="11" name="Marcador de contenido 6"/>
          <p:cNvSpPr>
            <a:spLocks noGrp="1"/>
          </p:cNvSpPr>
          <p:nvPr>
            <p:ph sz="quarter" idx="10"/>
          </p:nvPr>
        </p:nvSpPr>
        <p:spPr>
          <a:xfrm>
            <a:off x="280988" y="969963"/>
            <a:ext cx="8639175" cy="358775"/>
          </a:xfrm>
        </p:spPr>
        <p:txBody>
          <a:bodyPr/>
          <a:lstStyle/>
          <a:p>
            <a:r>
              <a:rPr lang="es-ES_tradnl" altLang="en-US" dirty="0">
                <a:solidFill>
                  <a:srgbClr val="056F8E"/>
                </a:solidFill>
              </a:rPr>
              <a:t>¿Para quién busca un usuario información sobre salud en Internet?</a:t>
            </a:r>
            <a:endParaRPr lang="en-US" dirty="0"/>
          </a:p>
          <a:p>
            <a:endParaRPr lang="es-ES_tradnl" dirty="0"/>
          </a:p>
        </p:txBody>
      </p:sp>
    </p:spTree>
    <p:extLst>
      <p:ext uri="{BB962C8B-B14F-4D97-AF65-F5344CB8AC3E}">
        <p14:creationId xmlns:p14="http://schemas.microsoft.com/office/powerpoint/2010/main" val="8377111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5967" y="937684"/>
            <a:ext cx="17907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1595" y="235679"/>
            <a:ext cx="4823824" cy="4558613"/>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5967" y="937684"/>
            <a:ext cx="17907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5" name="Imagen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9080" y="1530349"/>
            <a:ext cx="6085840" cy="2758914"/>
          </a:xfrm>
          <a:prstGeom prst="rect">
            <a:avLst/>
          </a:prstGeom>
        </p:spPr>
      </p:pic>
    </p:spTree>
    <p:extLst>
      <p:ext uri="{BB962C8B-B14F-4D97-AF65-F5344CB8AC3E}">
        <p14:creationId xmlns:p14="http://schemas.microsoft.com/office/powerpoint/2010/main" val="18239732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5967" y="937684"/>
            <a:ext cx="17907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687" y="616175"/>
            <a:ext cx="4596625" cy="3768275"/>
          </a:xfrm>
          <a:prstGeom prst="rect">
            <a:avLst/>
          </a:prstGeom>
        </p:spPr>
      </p:pic>
    </p:spTree>
    <p:extLst>
      <p:ext uri="{BB962C8B-B14F-4D97-AF65-F5344CB8AC3E}">
        <p14:creationId xmlns:p14="http://schemas.microsoft.com/office/powerpoint/2010/main" val="3530774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5967" y="937684"/>
            <a:ext cx="17907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5" name="Marcador de contenido 4"/>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335646" y="103318"/>
            <a:ext cx="4472708" cy="4793989"/>
          </a:xfrm>
        </p:spPr>
      </p:pic>
    </p:spTree>
    <p:extLst>
      <p:ext uri="{BB962C8B-B14F-4D97-AF65-F5344CB8AC3E}">
        <p14:creationId xmlns:p14="http://schemas.microsoft.com/office/powerpoint/2010/main" val="11368213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Picture 2" descr="Captura de pantalla 2016-01-21 a las 15.33.54.png"/>
          <p:cNvSpPr>
            <a:spLocks noChangeAspect="1"/>
          </p:cNvSpPr>
          <p:nvPr/>
        </p:nvSpPr>
        <p:spPr bwMode="auto">
          <a:xfrm>
            <a:off x="2732088" y="234950"/>
            <a:ext cx="3824287"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9993" y="281945"/>
            <a:ext cx="4544014" cy="4436735"/>
          </a:xfrm>
          <a:prstGeom prst="rect">
            <a:avLst/>
          </a:prstGeom>
        </p:spPr>
      </p:pic>
      <p:pic>
        <p:nvPicPr>
          <p:cNvPr id="4" name="Imagen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52" y="980440"/>
            <a:ext cx="1214562" cy="35814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Picture 2" descr="Captura de pantalla 2016-01-21 a las 15.33.54.png"/>
          <p:cNvSpPr>
            <a:spLocks noChangeAspect="1"/>
          </p:cNvSpPr>
          <p:nvPr/>
        </p:nvSpPr>
        <p:spPr bwMode="auto">
          <a:xfrm>
            <a:off x="2732088" y="234950"/>
            <a:ext cx="3824287"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052" y="980440"/>
            <a:ext cx="1214562" cy="358140"/>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3537" y="598155"/>
            <a:ext cx="5336925" cy="3804316"/>
          </a:xfrm>
          <a:prstGeom prst="rect">
            <a:avLst/>
          </a:prstGeom>
        </p:spPr>
      </p:pic>
    </p:spTree>
    <p:extLst>
      <p:ext uri="{BB962C8B-B14F-4D97-AF65-F5344CB8AC3E}">
        <p14:creationId xmlns:p14="http://schemas.microsoft.com/office/powerpoint/2010/main" val="14459585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Picture 2" descr="Captura de pantalla 2016-01-21 a las 15.33.54.png"/>
          <p:cNvSpPr>
            <a:spLocks noChangeAspect="1"/>
          </p:cNvSpPr>
          <p:nvPr/>
        </p:nvSpPr>
        <p:spPr bwMode="auto">
          <a:xfrm>
            <a:off x="2732088" y="234950"/>
            <a:ext cx="3824287"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052" y="980440"/>
            <a:ext cx="1214562" cy="358140"/>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1419" y="673418"/>
            <a:ext cx="5001161" cy="3653790"/>
          </a:xfrm>
          <a:prstGeom prst="rect">
            <a:avLst/>
          </a:prstGeom>
        </p:spPr>
      </p:pic>
    </p:spTree>
    <p:extLst>
      <p:ext uri="{BB962C8B-B14F-4D97-AF65-F5344CB8AC3E}">
        <p14:creationId xmlns:p14="http://schemas.microsoft.com/office/powerpoint/2010/main" val="4075391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logoFed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988" y="745067"/>
            <a:ext cx="802745" cy="836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Picture 4" descr="Captura de pantalla 2016-01-21 a las 15.59.46.png"/>
          <p:cNvSpPr>
            <a:spLocks noChangeAspect="1"/>
          </p:cNvSpPr>
          <p:nvPr/>
        </p:nvSpPr>
        <p:spPr bwMode="auto">
          <a:xfrm>
            <a:off x="2595563" y="273050"/>
            <a:ext cx="3971925" cy="476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8162" y="0"/>
            <a:ext cx="502783" cy="471359"/>
          </a:xfrm>
          <a:prstGeom prst="rect">
            <a:avLst/>
          </a:prstGeom>
        </p:spPr>
      </p:pic>
      <p:pic>
        <p:nvPicPr>
          <p:cNvPr id="3"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8967" y="273050"/>
            <a:ext cx="4885115" cy="441198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logoFed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988" y="745067"/>
            <a:ext cx="802745" cy="836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Picture 4" descr="Captura de pantalla 2016-01-21 a las 15.59.46.png"/>
          <p:cNvSpPr>
            <a:spLocks noChangeAspect="1"/>
          </p:cNvSpPr>
          <p:nvPr/>
        </p:nvSpPr>
        <p:spPr bwMode="auto">
          <a:xfrm>
            <a:off x="2595563" y="273050"/>
            <a:ext cx="3971925" cy="476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8162" y="0"/>
            <a:ext cx="502783" cy="471359"/>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3093" y="875297"/>
            <a:ext cx="6337814" cy="3250031"/>
          </a:xfrm>
          <a:prstGeom prst="rect">
            <a:avLst/>
          </a:prstGeom>
        </p:spPr>
      </p:pic>
    </p:spTree>
    <p:extLst>
      <p:ext uri="{BB962C8B-B14F-4D97-AF65-F5344CB8AC3E}">
        <p14:creationId xmlns:p14="http://schemas.microsoft.com/office/powerpoint/2010/main" val="1290948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logoFed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988" y="745067"/>
            <a:ext cx="802745" cy="836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Picture 4" descr="Captura de pantalla 2016-01-21 a las 15.59.46.png"/>
          <p:cNvSpPr>
            <a:spLocks noChangeAspect="1"/>
          </p:cNvSpPr>
          <p:nvPr/>
        </p:nvSpPr>
        <p:spPr bwMode="auto">
          <a:xfrm>
            <a:off x="2595563" y="273050"/>
            <a:ext cx="3971925" cy="476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8162"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4542" y="353055"/>
            <a:ext cx="4254915" cy="4294516"/>
          </a:xfrm>
          <a:prstGeom prst="rect">
            <a:avLst/>
          </a:prstGeom>
        </p:spPr>
      </p:pic>
    </p:spTree>
    <p:extLst>
      <p:ext uri="{BB962C8B-B14F-4D97-AF65-F5344CB8AC3E}">
        <p14:creationId xmlns:p14="http://schemas.microsoft.com/office/powerpoint/2010/main" val="50210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Content Placeholder 1"/>
          <p:cNvGraphicFramePr>
            <a:graphicFrameLocks noGrp="1"/>
          </p:cNvGraphicFramePr>
          <p:nvPr>
            <p:ph idx="1"/>
            <p:extLst>
              <p:ext uri="{D42A27DB-BD31-4B8C-83A1-F6EECF244321}">
                <p14:modId xmlns:p14="http://schemas.microsoft.com/office/powerpoint/2010/main" val="1290713632"/>
              </p:ext>
            </p:extLst>
          </p:nvPr>
        </p:nvGraphicFramePr>
        <p:xfrm>
          <a:off x="2781251" y="1421104"/>
          <a:ext cx="5280025" cy="2984500"/>
        </p:xfrm>
        <a:graphic>
          <a:graphicData uri="http://schemas.openxmlformats.org/presentationml/2006/ole">
            <mc:AlternateContent xmlns:mc="http://schemas.openxmlformats.org/markup-compatibility/2006">
              <mc:Choice xmlns:v="urn:schemas-microsoft-com:vml" Requires="v">
                <p:oleObj spid="_x0000_s1292" name="Hoja de cálculo" r:id="rId3" imgW="6900102" imgH="3901118" progId="Excel.Sheet.8">
                  <p:embed/>
                </p:oleObj>
              </mc:Choice>
              <mc:Fallback>
                <p:oleObj name="Hoja de cálculo" r:id="rId3" imgW="6900102" imgH="3901118"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251" y="1421104"/>
                        <a:ext cx="5280025" cy="2984500"/>
                      </a:xfrm>
                      <a:prstGeom prst="rect">
                        <a:avLst/>
                      </a:prstGeom>
                      <a:noFill/>
                      <a:ln>
                        <a:noFill/>
                      </a:ln>
                      <a:extLst/>
                    </p:spPr>
                  </p:pic>
                </p:oleObj>
              </mc:Fallback>
            </mc:AlternateContent>
          </a:graphicData>
        </a:graphic>
      </p:graphicFrame>
      <p:sp>
        <p:nvSpPr>
          <p:cNvPr id="7" name="Marcador de contenido 6"/>
          <p:cNvSpPr>
            <a:spLocks noGrp="1"/>
          </p:cNvSpPr>
          <p:nvPr>
            <p:ph sz="quarter" idx="10"/>
          </p:nvPr>
        </p:nvSpPr>
        <p:spPr/>
        <p:txBody>
          <a:bodyPr/>
          <a:lstStyle/>
          <a:p>
            <a:r>
              <a:rPr lang="es-ES_tradnl" dirty="0"/>
              <a:t>¿Para quién busca un usuario información sobre salud en Internet?</a:t>
            </a:r>
          </a:p>
          <a:p>
            <a:endParaRPr lang="es-ES_tradnl" dirty="0"/>
          </a:p>
        </p:txBody>
      </p:sp>
      <p:sp>
        <p:nvSpPr>
          <p:cNvPr id="9" name="Título 1"/>
          <p:cNvSpPr>
            <a:spLocks noGrp="1"/>
          </p:cNvSpPr>
          <p:nvPr>
            <p:ph type="title"/>
          </p:nvPr>
        </p:nvSpPr>
        <p:spPr>
          <a:xfrm>
            <a:off x="1922977" y="58555"/>
            <a:ext cx="6996574" cy="839140"/>
          </a:xfrm>
        </p:spPr>
        <p:txBody>
          <a:bodyPr/>
          <a:lstStyle/>
          <a:p>
            <a:r>
              <a:rPr lang="es-ES_tradnl" dirty="0"/>
              <a:t>SALUD E INTERNET</a:t>
            </a:r>
          </a:p>
        </p:txBody>
      </p:sp>
      <p:pic>
        <p:nvPicPr>
          <p:cNvPr id="10" name="Picture 3"/>
          <p:cNvPicPr>
            <a:picLocks noChangeAspect="1"/>
          </p:cNvPicPr>
          <p:nvPr/>
        </p:nvPicPr>
        <p:blipFill>
          <a:blip r:embed="rId5"/>
          <a:stretch>
            <a:fillRect/>
          </a:stretch>
        </p:blipFill>
        <p:spPr>
          <a:xfrm>
            <a:off x="517685" y="1687845"/>
            <a:ext cx="2035818" cy="2451018"/>
          </a:xfrm>
          <a:prstGeom prst="rect">
            <a:avLst/>
          </a:prstGeom>
        </p:spPr>
      </p:pic>
    </p:spTree>
    <p:extLst>
      <p:ext uri="{BB962C8B-B14F-4D97-AF65-F5344CB8AC3E}">
        <p14:creationId xmlns:p14="http://schemas.microsoft.com/office/powerpoint/2010/main" val="5077015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logoFed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988" y="745067"/>
            <a:ext cx="802745" cy="836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Picture 4" descr="Captura de pantalla 2016-01-21 a las 15.59.46.png"/>
          <p:cNvSpPr>
            <a:spLocks noChangeAspect="1"/>
          </p:cNvSpPr>
          <p:nvPr/>
        </p:nvSpPr>
        <p:spPr bwMode="auto">
          <a:xfrm>
            <a:off x="2595563" y="273050"/>
            <a:ext cx="3971925" cy="476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8162" y="0"/>
            <a:ext cx="502783" cy="471359"/>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2408" y="401765"/>
            <a:ext cx="4598234" cy="4197096"/>
          </a:xfrm>
          <a:prstGeom prst="rect">
            <a:avLst/>
          </a:prstGeom>
        </p:spPr>
      </p:pic>
    </p:spTree>
    <p:extLst>
      <p:ext uri="{BB962C8B-B14F-4D97-AF65-F5344CB8AC3E}">
        <p14:creationId xmlns:p14="http://schemas.microsoft.com/office/powerpoint/2010/main" val="17010462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logoFed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988" y="745067"/>
            <a:ext cx="802745" cy="836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Picture 4" descr="Captura de pantalla 2016-01-21 a las 15.59.46.png"/>
          <p:cNvSpPr>
            <a:spLocks noChangeAspect="1"/>
          </p:cNvSpPr>
          <p:nvPr/>
        </p:nvSpPr>
        <p:spPr bwMode="auto">
          <a:xfrm>
            <a:off x="2595563" y="273050"/>
            <a:ext cx="3971925" cy="476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8162"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2736" y="71438"/>
            <a:ext cx="3658527" cy="4857750"/>
          </a:xfrm>
          <a:prstGeom prst="rect">
            <a:avLst/>
          </a:prstGeom>
        </p:spPr>
      </p:pic>
    </p:spTree>
    <p:extLst>
      <p:ext uri="{BB962C8B-B14F-4D97-AF65-F5344CB8AC3E}">
        <p14:creationId xmlns:p14="http://schemas.microsoft.com/office/powerpoint/2010/main" val="15842123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Picture 4" descr="Captura de pantalla 2016-01-21 a las 16.15.12.png"/>
          <p:cNvSpPr>
            <a:spLocks noChangeAspect="1"/>
          </p:cNvSpPr>
          <p:nvPr/>
        </p:nvSpPr>
        <p:spPr bwMode="auto">
          <a:xfrm>
            <a:off x="2543175" y="279400"/>
            <a:ext cx="4783138"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8158"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733" y="973667"/>
            <a:ext cx="1414356" cy="423529"/>
          </a:xfrm>
          <a:prstGeom prst="rect">
            <a:avLst/>
          </a:prstGeom>
        </p:spPr>
      </p:pic>
      <p:pic>
        <p:nvPicPr>
          <p:cNvPr id="4" name="Imagen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5343" y="235679"/>
            <a:ext cx="4673313" cy="455359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Picture 4" descr="Captura de pantalla 2016-01-21 a las 16.15.12.png"/>
          <p:cNvSpPr>
            <a:spLocks noChangeAspect="1"/>
          </p:cNvSpPr>
          <p:nvPr/>
        </p:nvSpPr>
        <p:spPr bwMode="auto">
          <a:xfrm>
            <a:off x="2543175" y="279400"/>
            <a:ext cx="4783138"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8158"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733" y="973667"/>
            <a:ext cx="1414356" cy="423529"/>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5131" y="312716"/>
            <a:ext cx="4433737" cy="4375193"/>
          </a:xfrm>
          <a:prstGeom prst="rect">
            <a:avLst/>
          </a:prstGeom>
        </p:spPr>
      </p:pic>
    </p:spTree>
    <p:extLst>
      <p:ext uri="{BB962C8B-B14F-4D97-AF65-F5344CB8AC3E}">
        <p14:creationId xmlns:p14="http://schemas.microsoft.com/office/powerpoint/2010/main" val="19388175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Picture 4" descr="Captura de pantalla 2016-01-21 a las 16.15.12.png"/>
          <p:cNvSpPr>
            <a:spLocks noChangeAspect="1"/>
          </p:cNvSpPr>
          <p:nvPr/>
        </p:nvSpPr>
        <p:spPr bwMode="auto">
          <a:xfrm>
            <a:off x="2543175" y="279400"/>
            <a:ext cx="4783138"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8158"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733" y="973667"/>
            <a:ext cx="1414356" cy="42352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8090" y="284163"/>
            <a:ext cx="4587820" cy="4432300"/>
          </a:xfrm>
          <a:prstGeom prst="rect">
            <a:avLst/>
          </a:prstGeom>
        </p:spPr>
      </p:pic>
    </p:spTree>
    <p:extLst>
      <p:ext uri="{BB962C8B-B14F-4D97-AF65-F5344CB8AC3E}">
        <p14:creationId xmlns:p14="http://schemas.microsoft.com/office/powerpoint/2010/main" val="1832471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Picture 4" descr="Captura de pantalla 2016-01-21 a las 16.26.02.png"/>
          <p:cNvSpPr>
            <a:spLocks noChangeAspect="1"/>
          </p:cNvSpPr>
          <p:nvPr/>
        </p:nvSpPr>
        <p:spPr bwMode="auto">
          <a:xfrm>
            <a:off x="2824163" y="254000"/>
            <a:ext cx="3648075"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6056" y="609853"/>
            <a:ext cx="5451887" cy="3780919"/>
          </a:xfrm>
          <a:prstGeom prst="rect">
            <a:avLst/>
          </a:prstGeom>
        </p:spPr>
      </p:pic>
      <p:pic>
        <p:nvPicPr>
          <p:cNvPr id="4" name="Imagen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184" y="941071"/>
            <a:ext cx="1004283" cy="474133"/>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Picture 4" descr="Captura de pantalla 2016-01-21 a las 16.26.02.png"/>
          <p:cNvSpPr>
            <a:spLocks noChangeAspect="1"/>
          </p:cNvSpPr>
          <p:nvPr/>
        </p:nvSpPr>
        <p:spPr bwMode="auto">
          <a:xfrm>
            <a:off x="2824163" y="254000"/>
            <a:ext cx="3648075"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184" y="941071"/>
            <a:ext cx="1004283" cy="474133"/>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6496" y="699008"/>
            <a:ext cx="5071007" cy="3602610"/>
          </a:xfrm>
          <a:prstGeom prst="rect">
            <a:avLst/>
          </a:prstGeom>
        </p:spPr>
      </p:pic>
    </p:spTree>
    <p:extLst>
      <p:ext uri="{BB962C8B-B14F-4D97-AF65-F5344CB8AC3E}">
        <p14:creationId xmlns:p14="http://schemas.microsoft.com/office/powerpoint/2010/main" val="1651539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Picture 4" descr="Captura de pantalla 2016-01-21 a las 16.26.02.png"/>
          <p:cNvSpPr>
            <a:spLocks noChangeAspect="1"/>
          </p:cNvSpPr>
          <p:nvPr/>
        </p:nvSpPr>
        <p:spPr bwMode="auto">
          <a:xfrm>
            <a:off x="2824163" y="254000"/>
            <a:ext cx="3648075"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184" y="941071"/>
            <a:ext cx="1004283" cy="474133"/>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9669" y="44193"/>
            <a:ext cx="3564661" cy="5033433"/>
          </a:xfrm>
          <a:prstGeom prst="rect">
            <a:avLst/>
          </a:prstGeom>
        </p:spPr>
      </p:pic>
    </p:spTree>
    <p:extLst>
      <p:ext uri="{BB962C8B-B14F-4D97-AF65-F5344CB8AC3E}">
        <p14:creationId xmlns:p14="http://schemas.microsoft.com/office/powerpoint/2010/main" val="6769978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28" y="897467"/>
            <a:ext cx="1433490" cy="563453"/>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7538" y="77788"/>
            <a:ext cx="4988923" cy="48450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11548887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28" y="897467"/>
            <a:ext cx="1433490" cy="5634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Imagen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75690" y="109538"/>
            <a:ext cx="4992620" cy="4781550"/>
          </a:xfrm>
          <a:prstGeom prst="rect">
            <a:avLst/>
          </a:prstGeom>
        </p:spPr>
      </p:pic>
    </p:spTree>
    <p:extLst>
      <p:ext uri="{BB962C8B-B14F-4D97-AF65-F5344CB8AC3E}">
        <p14:creationId xmlns:p14="http://schemas.microsoft.com/office/powerpoint/2010/main" val="1839321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7"/>
          <p:cNvGraphicFramePr>
            <a:graphicFrameLocks/>
          </p:cNvGraphicFramePr>
          <p:nvPr>
            <p:extLst>
              <p:ext uri="{D42A27DB-BD31-4B8C-83A1-F6EECF244321}">
                <p14:modId xmlns:p14="http://schemas.microsoft.com/office/powerpoint/2010/main" val="1434711705"/>
              </p:ext>
            </p:extLst>
          </p:nvPr>
        </p:nvGraphicFramePr>
        <p:xfrm>
          <a:off x="3264556" y="1658967"/>
          <a:ext cx="5351123"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ítulo 7"/>
          <p:cNvSpPr>
            <a:spLocks noGrp="1"/>
          </p:cNvSpPr>
          <p:nvPr>
            <p:ph type="title"/>
          </p:nvPr>
        </p:nvSpPr>
        <p:spPr/>
        <p:txBody>
          <a:bodyPr/>
          <a:lstStyle/>
          <a:p>
            <a:r>
              <a:rPr lang="es-ES_tradnl" dirty="0"/>
              <a:t>SALUD E INTERNET</a:t>
            </a:r>
          </a:p>
        </p:txBody>
      </p:sp>
      <p:sp>
        <p:nvSpPr>
          <p:cNvPr id="10" name="Marcador de contenido 9"/>
          <p:cNvSpPr>
            <a:spLocks noGrp="1"/>
          </p:cNvSpPr>
          <p:nvPr>
            <p:ph sz="quarter" idx="10"/>
          </p:nvPr>
        </p:nvSpPr>
        <p:spPr/>
        <p:txBody>
          <a:bodyPr/>
          <a:lstStyle/>
          <a:p>
            <a:r>
              <a:rPr lang="es-ES_tradnl" dirty="0"/>
              <a:t>¿Qué tipo de información, relacionada con la diabetes, buscan con mayor frecuencia en Internet?</a:t>
            </a:r>
          </a:p>
          <a:p>
            <a:endParaRPr lang="es-ES_tradnl" dirty="0"/>
          </a:p>
        </p:txBody>
      </p:sp>
      <p:pic>
        <p:nvPicPr>
          <p:cNvPr id="11" name="Picture 3"/>
          <p:cNvPicPr>
            <a:picLocks noChangeAspect="1"/>
          </p:cNvPicPr>
          <p:nvPr/>
        </p:nvPicPr>
        <p:blipFill>
          <a:blip r:embed="rId3"/>
          <a:stretch>
            <a:fillRect/>
          </a:stretch>
        </p:blipFill>
        <p:spPr>
          <a:xfrm>
            <a:off x="517685" y="1687845"/>
            <a:ext cx="2035818" cy="2451018"/>
          </a:xfrm>
          <a:prstGeom prst="rect">
            <a:avLst/>
          </a:prstGeom>
        </p:spPr>
      </p:pic>
    </p:spTree>
    <p:extLst>
      <p:ext uri="{BB962C8B-B14F-4D97-AF65-F5344CB8AC3E}">
        <p14:creationId xmlns:p14="http://schemas.microsoft.com/office/powerpoint/2010/main" val="19814349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28" y="897467"/>
            <a:ext cx="1433490" cy="5634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8802" y="71193"/>
            <a:ext cx="4986396" cy="4858240"/>
          </a:xfrm>
          <a:prstGeom prst="rect">
            <a:avLst/>
          </a:prstGeom>
        </p:spPr>
      </p:pic>
    </p:spTree>
    <p:extLst>
      <p:ext uri="{BB962C8B-B14F-4D97-AF65-F5344CB8AC3E}">
        <p14:creationId xmlns:p14="http://schemas.microsoft.com/office/powerpoint/2010/main" val="10927293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28" y="897467"/>
            <a:ext cx="1433490" cy="5634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972" y="62841"/>
            <a:ext cx="5004056" cy="4874944"/>
          </a:xfrm>
          <a:prstGeom prst="rect">
            <a:avLst/>
          </a:prstGeom>
        </p:spPr>
      </p:pic>
    </p:spTree>
    <p:extLst>
      <p:ext uri="{BB962C8B-B14F-4D97-AF65-F5344CB8AC3E}">
        <p14:creationId xmlns:p14="http://schemas.microsoft.com/office/powerpoint/2010/main" val="1049108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5816" y="821268"/>
            <a:ext cx="713317" cy="713317"/>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466" y="532130"/>
            <a:ext cx="5067068" cy="3936365"/>
          </a:xfrm>
          <a:prstGeom prst="rect">
            <a:avLst/>
          </a:prstGeom>
        </p:spPr>
      </p:pic>
    </p:spTree>
    <p:extLst>
      <p:ext uri="{BB962C8B-B14F-4D97-AF65-F5344CB8AC3E}">
        <p14:creationId xmlns:p14="http://schemas.microsoft.com/office/powerpoint/2010/main" val="1221264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5816" y="821268"/>
            <a:ext cx="713317" cy="713317"/>
          </a:xfrm>
          <a:prstGeom prst="rect">
            <a:avLst/>
          </a:prstGeom>
        </p:spPr>
      </p:pic>
      <p:pic>
        <p:nvPicPr>
          <p:cNvPr id="5" name="Imagen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7900" y="106386"/>
            <a:ext cx="4648200" cy="4787854"/>
          </a:xfrm>
          <a:prstGeom prst="rect">
            <a:avLst/>
          </a:prstGeom>
        </p:spPr>
      </p:pic>
    </p:spTree>
    <p:extLst>
      <p:ext uri="{BB962C8B-B14F-4D97-AF65-F5344CB8AC3E}">
        <p14:creationId xmlns:p14="http://schemas.microsoft.com/office/powerpoint/2010/main" val="10561978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5816" y="821268"/>
            <a:ext cx="713317" cy="713317"/>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295" y="349250"/>
            <a:ext cx="4829410" cy="4310380"/>
          </a:xfrm>
          <a:prstGeom prst="rect">
            <a:avLst/>
          </a:prstGeom>
        </p:spPr>
      </p:pic>
    </p:spTree>
    <p:extLst>
      <p:ext uri="{BB962C8B-B14F-4D97-AF65-F5344CB8AC3E}">
        <p14:creationId xmlns:p14="http://schemas.microsoft.com/office/powerpoint/2010/main" val="17783203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577" y="843847"/>
            <a:ext cx="1490557" cy="659585"/>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123" y="483553"/>
            <a:ext cx="4649753" cy="4033520"/>
          </a:xfrm>
          <a:prstGeom prst="rect">
            <a:avLst/>
          </a:prstGeom>
        </p:spPr>
      </p:pic>
    </p:spTree>
    <p:extLst>
      <p:ext uri="{BB962C8B-B14F-4D97-AF65-F5344CB8AC3E}">
        <p14:creationId xmlns:p14="http://schemas.microsoft.com/office/powerpoint/2010/main" val="1397840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577" y="843847"/>
            <a:ext cx="1490557" cy="659585"/>
          </a:xfrm>
          <a:prstGeom prst="rect">
            <a:avLst/>
          </a:prstGeom>
        </p:spPr>
      </p:pic>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6979" y="508953"/>
            <a:ext cx="4530042" cy="3982720"/>
          </a:xfrm>
          <a:prstGeom prst="rect">
            <a:avLst/>
          </a:prstGeom>
        </p:spPr>
      </p:pic>
    </p:spTree>
    <p:extLst>
      <p:ext uri="{BB962C8B-B14F-4D97-AF65-F5344CB8AC3E}">
        <p14:creationId xmlns:p14="http://schemas.microsoft.com/office/powerpoint/2010/main" val="15817380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577" y="843847"/>
            <a:ext cx="1490557" cy="659585"/>
          </a:xfrm>
          <a:prstGeom prst="rect">
            <a:avLst/>
          </a:prstGeom>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3568" y="482323"/>
            <a:ext cx="4956864" cy="4035979"/>
          </a:xfrm>
          <a:prstGeom prst="rect">
            <a:avLst/>
          </a:prstGeom>
        </p:spPr>
      </p:pic>
    </p:spTree>
    <p:extLst>
      <p:ext uri="{BB962C8B-B14F-4D97-AF65-F5344CB8AC3E}">
        <p14:creationId xmlns:p14="http://schemas.microsoft.com/office/powerpoint/2010/main" val="15226487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27" y="882313"/>
            <a:ext cx="1633694" cy="584114"/>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46375" y="62929"/>
            <a:ext cx="3542665" cy="4881155"/>
          </a:xfrm>
          <a:prstGeom prst="rect">
            <a:avLst/>
          </a:prstGeom>
        </p:spPr>
      </p:pic>
    </p:spTree>
    <p:extLst>
      <p:ext uri="{BB962C8B-B14F-4D97-AF65-F5344CB8AC3E}">
        <p14:creationId xmlns:p14="http://schemas.microsoft.com/office/powerpoint/2010/main" val="17354818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27" y="882313"/>
            <a:ext cx="1633694" cy="584114"/>
          </a:xfrm>
          <a:prstGeom prst="rect">
            <a:avLst/>
          </a:prstGeom>
        </p:spPr>
      </p:pic>
      <p:pic>
        <p:nvPicPr>
          <p:cNvPr id="5"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15174" y="61913"/>
            <a:ext cx="3513651" cy="4876800"/>
          </a:xfrm>
          <a:prstGeom prst="rect">
            <a:avLst/>
          </a:prstGeom>
        </p:spPr>
      </p:pic>
    </p:spTree>
    <p:extLst>
      <p:ext uri="{BB962C8B-B14F-4D97-AF65-F5344CB8AC3E}">
        <p14:creationId xmlns:p14="http://schemas.microsoft.com/office/powerpoint/2010/main" val="637863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7"/>
          <p:cNvGraphicFramePr>
            <a:graphicFrameLocks/>
          </p:cNvGraphicFramePr>
          <p:nvPr>
            <p:extLst/>
          </p:nvPr>
        </p:nvGraphicFramePr>
        <p:xfrm>
          <a:off x="3264556" y="1658967"/>
          <a:ext cx="5351123"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10"/>
          <p:cNvSpPr/>
          <p:nvPr/>
        </p:nvSpPr>
        <p:spPr>
          <a:xfrm>
            <a:off x="3377580" y="2186005"/>
            <a:ext cx="4943460" cy="250257"/>
          </a:xfrm>
          <a:prstGeom prst="rect">
            <a:avLst/>
          </a:prstGeom>
          <a:noFill/>
          <a:ln w="19050">
            <a:solidFill>
              <a:srgbClr val="0A54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Título 8"/>
          <p:cNvSpPr>
            <a:spLocks noGrp="1"/>
          </p:cNvSpPr>
          <p:nvPr>
            <p:ph type="title"/>
          </p:nvPr>
        </p:nvSpPr>
        <p:spPr/>
        <p:txBody>
          <a:bodyPr/>
          <a:lstStyle/>
          <a:p>
            <a:r>
              <a:rPr lang="es-ES_tradnl" dirty="0"/>
              <a:t>SALUD E INTERNET</a:t>
            </a:r>
          </a:p>
        </p:txBody>
      </p:sp>
      <p:sp>
        <p:nvSpPr>
          <p:cNvPr id="11" name="Marcador de contenido 10"/>
          <p:cNvSpPr>
            <a:spLocks noGrp="1"/>
          </p:cNvSpPr>
          <p:nvPr>
            <p:ph sz="quarter" idx="10"/>
          </p:nvPr>
        </p:nvSpPr>
        <p:spPr/>
        <p:txBody>
          <a:bodyPr/>
          <a:lstStyle/>
          <a:p>
            <a:r>
              <a:rPr lang="es-ES_tradnl" dirty="0"/>
              <a:t>¿Qué tipo de información, relacionada con la diabetes, buscan con mayor frecuencia en Internet?</a:t>
            </a:r>
          </a:p>
          <a:p>
            <a:endParaRPr lang="es-ES_tradnl" dirty="0"/>
          </a:p>
        </p:txBody>
      </p:sp>
      <p:pic>
        <p:nvPicPr>
          <p:cNvPr id="12" name="Picture 3"/>
          <p:cNvPicPr>
            <a:picLocks noChangeAspect="1"/>
          </p:cNvPicPr>
          <p:nvPr/>
        </p:nvPicPr>
        <p:blipFill>
          <a:blip r:embed="rId3"/>
          <a:stretch>
            <a:fillRect/>
          </a:stretch>
        </p:blipFill>
        <p:spPr>
          <a:xfrm>
            <a:off x="517685" y="1687845"/>
            <a:ext cx="2035818" cy="2451018"/>
          </a:xfrm>
          <a:prstGeom prst="rect">
            <a:avLst/>
          </a:prstGeom>
        </p:spPr>
      </p:pic>
    </p:spTree>
    <p:extLst>
      <p:ext uri="{BB962C8B-B14F-4D97-AF65-F5344CB8AC3E}">
        <p14:creationId xmlns:p14="http://schemas.microsoft.com/office/powerpoint/2010/main" val="14844397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27" y="882313"/>
            <a:ext cx="1633694" cy="584114"/>
          </a:xfrm>
          <a:prstGeom prst="rect">
            <a:avLst/>
          </a:prstGeom>
        </p:spPr>
      </p:pic>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5747" y="72798"/>
            <a:ext cx="3532505" cy="4855029"/>
          </a:xfrm>
          <a:prstGeom prst="rect">
            <a:avLst/>
          </a:prstGeom>
        </p:spPr>
      </p:pic>
    </p:spTree>
    <p:extLst>
      <p:ext uri="{BB962C8B-B14F-4D97-AF65-F5344CB8AC3E}">
        <p14:creationId xmlns:p14="http://schemas.microsoft.com/office/powerpoint/2010/main" val="12835351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27" y="882313"/>
            <a:ext cx="1633694" cy="584114"/>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3488" y="67900"/>
            <a:ext cx="4637024" cy="4864826"/>
          </a:xfrm>
          <a:prstGeom prst="rect">
            <a:avLst/>
          </a:prstGeom>
        </p:spPr>
      </p:pic>
    </p:spTree>
    <p:extLst>
      <p:ext uri="{BB962C8B-B14F-4D97-AF65-F5344CB8AC3E}">
        <p14:creationId xmlns:p14="http://schemas.microsoft.com/office/powerpoint/2010/main" val="2188865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1" y="1045919"/>
            <a:ext cx="1369482" cy="25708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1041" y="82273"/>
            <a:ext cx="4201918" cy="4836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5431689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1" y="1045919"/>
            <a:ext cx="1369482" cy="2570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5"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0128" y="184743"/>
            <a:ext cx="4223743" cy="4631139"/>
          </a:xfrm>
          <a:prstGeom prst="rect">
            <a:avLst/>
          </a:prstGeom>
        </p:spPr>
      </p:pic>
    </p:spTree>
    <p:extLst>
      <p:ext uri="{BB962C8B-B14F-4D97-AF65-F5344CB8AC3E}">
        <p14:creationId xmlns:p14="http://schemas.microsoft.com/office/powerpoint/2010/main" val="11949990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1" y="1045919"/>
            <a:ext cx="1369482" cy="2570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0893" y="97595"/>
            <a:ext cx="3562213" cy="4805436"/>
          </a:xfrm>
          <a:prstGeom prst="rect">
            <a:avLst/>
          </a:prstGeom>
        </p:spPr>
      </p:pic>
    </p:spTree>
    <p:extLst>
      <p:ext uri="{BB962C8B-B14F-4D97-AF65-F5344CB8AC3E}">
        <p14:creationId xmlns:p14="http://schemas.microsoft.com/office/powerpoint/2010/main" val="444556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1" y="1045919"/>
            <a:ext cx="1369482" cy="2570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5"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97727" y="519723"/>
            <a:ext cx="4348546" cy="4009200"/>
          </a:xfrm>
          <a:prstGeom prst="rect">
            <a:avLst/>
          </a:prstGeom>
        </p:spPr>
      </p:pic>
    </p:spTree>
    <p:extLst>
      <p:ext uri="{BB962C8B-B14F-4D97-AF65-F5344CB8AC3E}">
        <p14:creationId xmlns:p14="http://schemas.microsoft.com/office/powerpoint/2010/main" val="15065345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040" y="918748"/>
            <a:ext cx="1217827" cy="5721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69852" y="0"/>
            <a:ext cx="502783" cy="471359"/>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82079" y="63765"/>
            <a:ext cx="4379842" cy="4873095"/>
          </a:xfrm>
          <a:prstGeom prst="rect">
            <a:avLst/>
          </a:prstGeom>
        </p:spPr>
      </p:pic>
    </p:spTree>
    <p:extLst>
      <p:ext uri="{BB962C8B-B14F-4D97-AF65-F5344CB8AC3E}">
        <p14:creationId xmlns:p14="http://schemas.microsoft.com/office/powerpoint/2010/main" val="13465208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040" y="918748"/>
            <a:ext cx="1217827" cy="5721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69852" y="0"/>
            <a:ext cx="502783" cy="471359"/>
          </a:xfrm>
          <a:prstGeom prst="rect">
            <a:avLst/>
          </a:prstGeom>
        </p:spPr>
      </p:pic>
      <p:pic>
        <p:nvPicPr>
          <p:cNvPr id="8" name="Imagen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496" y="68993"/>
            <a:ext cx="4385007" cy="4862639"/>
          </a:xfrm>
          <a:prstGeom prst="rect">
            <a:avLst/>
          </a:prstGeom>
        </p:spPr>
      </p:pic>
    </p:spTree>
    <p:extLst>
      <p:ext uri="{BB962C8B-B14F-4D97-AF65-F5344CB8AC3E}">
        <p14:creationId xmlns:p14="http://schemas.microsoft.com/office/powerpoint/2010/main" val="3865914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040" y="918748"/>
            <a:ext cx="1217827" cy="5721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69852" y="0"/>
            <a:ext cx="502783" cy="471359"/>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5196" y="176213"/>
            <a:ext cx="4193607" cy="4648199"/>
          </a:xfrm>
          <a:prstGeom prst="rect">
            <a:avLst/>
          </a:prstGeom>
        </p:spPr>
      </p:pic>
    </p:spTree>
    <p:extLst>
      <p:ext uri="{BB962C8B-B14F-4D97-AF65-F5344CB8AC3E}">
        <p14:creationId xmlns:p14="http://schemas.microsoft.com/office/powerpoint/2010/main" val="6168159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sp>
        <p:nvSpPr>
          <p:cNvPr id="4" name="Título 3"/>
          <p:cNvSpPr>
            <a:spLocks noGrp="1"/>
          </p:cNvSpPr>
          <p:nvPr>
            <p:ph type="title"/>
          </p:nvPr>
        </p:nvSpPr>
        <p:spPr/>
        <p:txBody>
          <a:bodyPr/>
          <a:lstStyle/>
          <a:p>
            <a:r>
              <a:rPr lang="es-ES_tradnl" dirty="0"/>
              <a:t>LO MEJOR DE DIABETES EN LA RED</a:t>
            </a:r>
          </a:p>
        </p:txBody>
      </p:sp>
      <p:sp>
        <p:nvSpPr>
          <p:cNvPr id="7" name="Marcador de contenido 4">
            <a:extLst>
              <a:ext uri="{FF2B5EF4-FFF2-40B4-BE49-F238E27FC236}">
                <a16:creationId xmlns:a16="http://schemas.microsoft.com/office/drawing/2014/main" id="{8FF90DD3-E004-2248-AC0B-34D1C8A7BBEC}"/>
              </a:ext>
            </a:extLst>
          </p:cNvPr>
          <p:cNvSpPr txBox="1">
            <a:spLocks/>
          </p:cNvSpPr>
          <p:nvPr/>
        </p:nvSpPr>
        <p:spPr bwMode="auto">
          <a:xfrm>
            <a:off x="951421" y="1224261"/>
            <a:ext cx="7666608" cy="2621953"/>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50000"/>
              </a:lnSpc>
              <a:buFont typeface="+mj-lt"/>
              <a:buBlip>
                <a:blip r:embed="rId2"/>
              </a:buBlip>
            </a:pPr>
            <a:r>
              <a:rPr lang="es-ES_tradnl" altLang="en-US" sz="2000" dirty="0">
                <a:solidFill>
                  <a:schemeClr val="bg1">
                    <a:lumMod val="75000"/>
                  </a:schemeClr>
                </a:solidFill>
              </a:rPr>
              <a:t>Webs</a:t>
            </a:r>
          </a:p>
          <a:p>
            <a:pPr marL="342900" indent="-342900">
              <a:lnSpc>
                <a:spcPct val="150000"/>
              </a:lnSpc>
              <a:buFont typeface="+mj-lt"/>
              <a:buBlip>
                <a:blip r:embed="rId2"/>
              </a:buBlip>
            </a:pPr>
            <a:r>
              <a:rPr lang="es-ES_tradnl" altLang="en-US" sz="2000" b="1" dirty="0">
                <a:solidFill>
                  <a:srgbClr val="056F8E"/>
                </a:solidFill>
              </a:rPr>
              <a:t>Apps</a:t>
            </a:r>
          </a:p>
          <a:p>
            <a:pPr marL="342900" indent="-342900">
              <a:lnSpc>
                <a:spcPct val="150000"/>
              </a:lnSpc>
              <a:buFont typeface="+mj-lt"/>
              <a:buBlip>
                <a:blip r:embed="rId2"/>
              </a:buBlip>
            </a:pPr>
            <a:r>
              <a:rPr lang="es-ES_tradnl" altLang="en-US" sz="2000" dirty="0">
                <a:solidFill>
                  <a:schemeClr val="bg1">
                    <a:lumMod val="75000"/>
                  </a:schemeClr>
                </a:solidFill>
              </a:rPr>
              <a:t>Blogs</a:t>
            </a:r>
          </a:p>
          <a:p>
            <a:pPr marL="342900" indent="-342900">
              <a:lnSpc>
                <a:spcPct val="150000"/>
              </a:lnSpc>
              <a:buFont typeface="+mj-lt"/>
              <a:buBlip>
                <a:blip r:embed="rId2"/>
              </a:buBlip>
            </a:pPr>
            <a:r>
              <a:rPr lang="es-ES_tradnl" altLang="en-US" sz="2000" dirty="0">
                <a:solidFill>
                  <a:schemeClr val="bg1">
                    <a:lumMod val="75000"/>
                  </a:schemeClr>
                </a:solidFill>
              </a:rPr>
              <a:t>Exclusivo para el Profesional Sanitario</a:t>
            </a:r>
            <a:endParaRPr lang="es-ES_tradnl" sz="2000" b="1" dirty="0">
              <a:solidFill>
                <a:schemeClr val="bg1">
                  <a:lumMod val="75000"/>
                </a:schemeClr>
              </a:solidFill>
            </a:endParaRPr>
          </a:p>
        </p:txBody>
      </p:sp>
    </p:spTree>
    <p:extLst>
      <p:ext uri="{BB962C8B-B14F-4D97-AF65-F5344CB8AC3E}">
        <p14:creationId xmlns:p14="http://schemas.microsoft.com/office/powerpoint/2010/main" val="139787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3318950" y="1401006"/>
            <a:ext cx="5310719" cy="2985018"/>
          </a:xfrm>
          <a:ln w="9525"/>
          <a:extLst>
            <a:ext uri="{91240B29-F687-4f45-9708-019B960494DF}">
              <a14:hiddenLine xmlns="" xmlns:a14="http://schemas.microsoft.com/office/drawing/2010/main" w="12700" cap="flat">
                <a:solidFill>
                  <a:srgbClr val="000000"/>
                </a:solidFill>
                <a:round/>
                <a:headEnd type="none" w="med" len="med"/>
                <a:tailEnd type="none" w="med" len="med"/>
              </a14:hiddenLine>
            </a:ext>
          </a:extLst>
        </p:spPr>
        <p:txBody>
          <a:bodyPr>
            <a:normAutofit/>
          </a:bodyPr>
          <a:lstStyle/>
          <a:p>
            <a:pPr marL="0" indent="0" eaLnBrk="1" hangingPunct="1">
              <a:spcBef>
                <a:spcPts val="988"/>
              </a:spcBef>
              <a:buSzTx/>
              <a:buFont typeface="+mj-lt" charset="0"/>
              <a:buNone/>
            </a:pPr>
            <a:r>
              <a:rPr lang="en-US" altLang="en-US" sz="2800" b="1" dirty="0">
                <a:solidFill>
                  <a:srgbClr val="E5810A"/>
                </a:solidFill>
                <a:effectLst>
                  <a:outerShdw blurRad="50800" dist="165100" dir="2700000" algn="tl" rotWithShape="0">
                    <a:prstClr val="black">
                      <a:alpha val="40000"/>
                    </a:prstClr>
                  </a:outerShdw>
                </a:effectLst>
                <a:latin typeface="Century Gothic" charset="0"/>
                <a:ea typeface="Century Gothic" charset="0"/>
                <a:cs typeface="Century Gothic" charset="0"/>
              </a:rPr>
              <a:t>? % </a:t>
            </a:r>
            <a:r>
              <a:rPr lang="es-ES_tradnl" altLang="en-US" dirty="0">
                <a:solidFill>
                  <a:srgbClr val="056F8E"/>
                </a:solidFill>
                <a:latin typeface="Century Gothic" charset="0"/>
                <a:ea typeface="Century Gothic" charset="0"/>
                <a:cs typeface="Century Gothic" charset="0"/>
              </a:rPr>
              <a:t>ha aprendido algo nuevo. </a:t>
            </a:r>
          </a:p>
          <a:p>
            <a:pPr marL="0" indent="0" eaLnBrk="1" hangingPunct="1">
              <a:spcBef>
                <a:spcPts val="988"/>
              </a:spcBef>
              <a:buSzTx/>
              <a:buFont typeface="+mj-lt" charset="0"/>
              <a:buNone/>
            </a:pPr>
            <a:r>
              <a:rPr lang="en-US" altLang="en-US" sz="2800" b="1" dirty="0">
                <a:solidFill>
                  <a:srgbClr val="E5810A"/>
                </a:solidFill>
                <a:effectLst>
                  <a:outerShdw blurRad="50800" dist="165100" dir="2700000" algn="tl" rotWithShape="0">
                    <a:prstClr val="black">
                      <a:alpha val="40000"/>
                    </a:prstClr>
                  </a:outerShdw>
                </a:effectLst>
                <a:latin typeface="Century Gothic" charset="0"/>
                <a:ea typeface="Century Gothic" charset="0"/>
                <a:cs typeface="Century Gothic" charset="0"/>
              </a:rPr>
              <a:t>? % </a:t>
            </a:r>
            <a:r>
              <a:rPr lang="es-ES_tradnl" altLang="en-US" dirty="0">
                <a:solidFill>
                  <a:srgbClr val="056F8E"/>
                </a:solidFill>
                <a:latin typeface="Century Gothic" charset="0"/>
                <a:ea typeface="Century Gothic" charset="0"/>
                <a:cs typeface="Century Gothic" charset="0"/>
              </a:rPr>
              <a:t>le facilita tomar decisiones beneficiosas para su salud. </a:t>
            </a:r>
          </a:p>
          <a:p>
            <a:pPr marL="0" indent="0" eaLnBrk="1" hangingPunct="1">
              <a:spcBef>
                <a:spcPts val="988"/>
              </a:spcBef>
              <a:buSzTx/>
              <a:buFont typeface="+mj-lt" charset="0"/>
              <a:buNone/>
            </a:pPr>
            <a:r>
              <a:rPr lang="en-US" altLang="en-US" sz="2800" b="1" dirty="0">
                <a:solidFill>
                  <a:srgbClr val="E5810A"/>
                </a:solidFill>
                <a:effectLst>
                  <a:outerShdw blurRad="50800" dist="165100" dir="2700000" algn="tl" rotWithShape="0">
                    <a:prstClr val="black">
                      <a:alpha val="40000"/>
                    </a:prstClr>
                  </a:outerShdw>
                </a:effectLst>
                <a:latin typeface="Century Gothic" charset="0"/>
                <a:ea typeface="Century Gothic" charset="0"/>
                <a:cs typeface="Century Gothic" charset="0"/>
              </a:rPr>
              <a:t>? % </a:t>
            </a:r>
            <a:r>
              <a:rPr lang="es-ES_tradnl" altLang="en-US" dirty="0">
                <a:solidFill>
                  <a:srgbClr val="056F8E"/>
                </a:solidFill>
                <a:latin typeface="Century Gothic" charset="0"/>
                <a:ea typeface="Century Gothic" charset="0"/>
                <a:cs typeface="Century Gothic" charset="0"/>
              </a:rPr>
              <a:t>está</a:t>
            </a:r>
            <a:r>
              <a:rPr lang="es-ES_tradnl" altLang="en-US" sz="1600" dirty="0">
                <a:solidFill>
                  <a:srgbClr val="056F8E"/>
                </a:solidFill>
                <a:latin typeface="Century Gothic" charset="0"/>
                <a:ea typeface="Century Gothic" charset="0"/>
                <a:cs typeface="Century Gothic" charset="0"/>
              </a:rPr>
              <a:t> </a:t>
            </a:r>
            <a:r>
              <a:rPr lang="es-ES_tradnl" altLang="en-US" dirty="0">
                <a:solidFill>
                  <a:srgbClr val="056F8E"/>
                </a:solidFill>
                <a:latin typeface="Century Gothic" charset="0"/>
                <a:ea typeface="Century Gothic" charset="0"/>
                <a:cs typeface="Century Gothic" charset="0"/>
              </a:rPr>
              <a:t>preocupado por la seguridad, privacidad y confianza en la red.</a:t>
            </a:r>
          </a:p>
          <a:p>
            <a:pPr marL="0" indent="0" eaLnBrk="1" hangingPunct="1">
              <a:spcBef>
                <a:spcPts val="988"/>
              </a:spcBef>
              <a:buSzTx/>
              <a:buFont typeface="+mj-lt" charset="0"/>
              <a:buNone/>
            </a:pPr>
            <a:endParaRPr lang="en-US" altLang="en-US" dirty="0">
              <a:solidFill>
                <a:srgbClr val="056F8E"/>
              </a:solidFill>
              <a:latin typeface="Arial" charset="0"/>
              <a:ea typeface="Arial" charset="0"/>
              <a:cs typeface="Arial" charset="0"/>
            </a:endParaRPr>
          </a:p>
        </p:txBody>
      </p:sp>
      <p:sp>
        <p:nvSpPr>
          <p:cNvPr id="4" name="Marcador de contenido 3"/>
          <p:cNvSpPr>
            <a:spLocks noGrp="1"/>
          </p:cNvSpPr>
          <p:nvPr>
            <p:ph sz="quarter" idx="10"/>
          </p:nvPr>
        </p:nvSpPr>
        <p:spPr/>
        <p:txBody>
          <a:bodyPr/>
          <a:lstStyle/>
          <a:p>
            <a:r>
              <a:rPr lang="es-ES_tradnl" dirty="0"/>
              <a:t>Al buscar “salud” a través de Internet…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03" y="1401006"/>
            <a:ext cx="2791947" cy="3109707"/>
          </a:xfrm>
          <a:prstGeom prst="rect">
            <a:avLst/>
          </a:prstGeom>
        </p:spPr>
      </p:pic>
      <p:sp>
        <p:nvSpPr>
          <p:cNvPr id="9"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9879591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screen">
            <a:extLst>
              <a:ext uri="{BEBA8EAE-BF5A-486C-A8C5-ECC9F3942E4B}">
                <a14:imgProps xmlns:a14="http://schemas.microsoft.com/office/drawing/2010/main">
                  <a14:imgLayer r:embed="rId4">
                    <a14:imgEffect>
                      <a14:backgroundRemoval t="301" b="100000" l="0" r="100000"/>
                    </a14:imgEffect>
                  </a14:imgLayer>
                </a14:imgProps>
              </a:ext>
              <a:ext uri="{28A0092B-C50C-407E-A947-70E740481C1C}">
                <a14:useLocalDpi xmlns:a14="http://schemas.microsoft.com/office/drawing/2010/main"/>
              </a:ext>
            </a:extLst>
          </a:blip>
          <a:stretch>
            <a:fillRect/>
          </a:stretch>
        </p:blipFill>
        <p:spPr>
          <a:xfrm>
            <a:off x="367616" y="958834"/>
            <a:ext cx="440053" cy="429699"/>
          </a:xfrm>
          <a:prstGeom prst="rect">
            <a:avLst/>
          </a:prstGeom>
        </p:spPr>
      </p:pic>
      <p:pic>
        <p:nvPicPr>
          <p:cNvPr id="12" name="Imagen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2961" y="423547"/>
            <a:ext cx="2335208" cy="4153532"/>
          </a:xfrm>
          <a:prstGeom prst="rect">
            <a:avLst/>
          </a:prstGeom>
        </p:spPr>
      </p:pic>
      <p:pic>
        <p:nvPicPr>
          <p:cNvPr id="6" name="Imagen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4717" y="423547"/>
            <a:ext cx="2335208" cy="41535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
        <p:nvSpPr>
          <p:cNvPr id="13" name="CuadroTexto 12"/>
          <p:cNvSpPr txBox="1"/>
          <p:nvPr/>
        </p:nvSpPr>
        <p:spPr>
          <a:xfrm>
            <a:off x="762503" y="1051595"/>
            <a:ext cx="1252266" cy="307777"/>
          </a:xfrm>
          <a:prstGeom prst="rect">
            <a:avLst/>
          </a:prstGeom>
          <a:noFill/>
        </p:spPr>
        <p:txBody>
          <a:bodyPr wrap="none" rtlCol="0">
            <a:spAutoFit/>
          </a:bodyPr>
          <a:lstStyle/>
          <a:p>
            <a:r>
              <a:rPr lang="es-ES_tradnl" sz="1400" b="1" dirty="0" err="1">
                <a:solidFill>
                  <a:srgbClr val="056F8E"/>
                </a:solidFill>
                <a:latin typeface="Century Gothic" charset="0"/>
                <a:ea typeface="Century Gothic" charset="0"/>
                <a:cs typeface="Century Gothic" charset="0"/>
              </a:rPr>
              <a:t>Expert</a:t>
            </a:r>
            <a:r>
              <a:rPr lang="es-ES_tradnl" sz="1400" b="1" dirty="0">
                <a:solidFill>
                  <a:srgbClr val="056F8E"/>
                </a:solidFill>
                <a:latin typeface="Century Gothic" charset="0"/>
                <a:ea typeface="Century Gothic" charset="0"/>
                <a:cs typeface="Century Gothic" charset="0"/>
              </a:rPr>
              <a:t> Salud</a:t>
            </a:r>
          </a:p>
        </p:txBody>
      </p:sp>
      <p:pic>
        <p:nvPicPr>
          <p:cNvPr id="14" name="Imagen 13"/>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6584923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0247" y="382567"/>
            <a:ext cx="2381288" cy="4235492"/>
          </a:xfrm>
          <a:prstGeom prst="rect">
            <a:avLst/>
          </a:prstGeom>
        </p:spPr>
      </p:pic>
      <p:pic>
        <p:nvPicPr>
          <p:cNvPr id="9" name="Imagen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3128" y="382567"/>
            <a:ext cx="2381288" cy="4235492"/>
          </a:xfrm>
          <a:prstGeom prst="rect">
            <a:avLst/>
          </a:prstGeom>
        </p:spPr>
      </p:pic>
      <p:pic>
        <p:nvPicPr>
          <p:cNvPr id="11" name="Imagen 10"/>
          <p:cNvPicPr>
            <a:picLocks noChangeAspect="1"/>
          </p:cNvPicPr>
          <p:nvPr/>
        </p:nvPicPr>
        <p:blipFill>
          <a:blip r:embed="rId6" cstate="screen">
            <a:extLst>
              <a:ext uri="{BEBA8EAE-BF5A-486C-A8C5-ECC9F3942E4B}">
                <a14:imgProps xmlns:a14="http://schemas.microsoft.com/office/drawing/2010/main">
                  <a14:imgLayer r:embed="rId7">
                    <a14:imgEffect>
                      <a14:backgroundRemoval t="301" b="100000" l="0" r="100000"/>
                    </a14:imgEffect>
                  </a14:imgLayer>
                </a14:imgProps>
              </a:ext>
              <a:ext uri="{28A0092B-C50C-407E-A947-70E740481C1C}">
                <a14:useLocalDpi xmlns:a14="http://schemas.microsoft.com/office/drawing/2010/main"/>
              </a:ext>
            </a:extLst>
          </a:blip>
          <a:stretch>
            <a:fillRect/>
          </a:stretch>
        </p:blipFill>
        <p:spPr>
          <a:xfrm>
            <a:off x="367616" y="958834"/>
            <a:ext cx="440053" cy="429699"/>
          </a:xfrm>
          <a:prstGeom prst="rect">
            <a:avLst/>
          </a:prstGeom>
        </p:spPr>
      </p:pic>
      <p:sp>
        <p:nvSpPr>
          <p:cNvPr id="13" name="CuadroTexto 12"/>
          <p:cNvSpPr txBox="1"/>
          <p:nvPr/>
        </p:nvSpPr>
        <p:spPr>
          <a:xfrm>
            <a:off x="762503" y="1051595"/>
            <a:ext cx="1252266" cy="307777"/>
          </a:xfrm>
          <a:prstGeom prst="rect">
            <a:avLst/>
          </a:prstGeom>
          <a:noFill/>
        </p:spPr>
        <p:txBody>
          <a:bodyPr wrap="none" rtlCol="0">
            <a:spAutoFit/>
          </a:bodyPr>
          <a:lstStyle/>
          <a:p>
            <a:r>
              <a:rPr lang="es-ES_tradnl" sz="1400" b="1" dirty="0" err="1">
                <a:solidFill>
                  <a:srgbClr val="056F8E"/>
                </a:solidFill>
                <a:latin typeface="Century Gothic" charset="0"/>
                <a:ea typeface="Century Gothic" charset="0"/>
                <a:cs typeface="Century Gothic" charset="0"/>
              </a:rPr>
              <a:t>Expert</a:t>
            </a:r>
            <a:r>
              <a:rPr lang="es-ES_tradnl" sz="1400" b="1" dirty="0">
                <a:solidFill>
                  <a:srgbClr val="056F8E"/>
                </a:solidFill>
                <a:latin typeface="Century Gothic" charset="0"/>
                <a:ea typeface="Century Gothic" charset="0"/>
                <a:cs typeface="Century Gothic" charset="0"/>
              </a:rPr>
              <a:t> Salud</a:t>
            </a:r>
          </a:p>
        </p:txBody>
      </p:sp>
      <p:pic>
        <p:nvPicPr>
          <p:cNvPr id="14" name="Imagen 13"/>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736538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10" name="Imagen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1177" y="399467"/>
            <a:ext cx="2362284" cy="4201691"/>
          </a:xfrm>
          <a:prstGeom prst="rect">
            <a:avLst/>
          </a:prstGeom>
        </p:spPr>
      </p:pic>
      <p:pic>
        <p:nvPicPr>
          <p:cNvPr id="11" name="Imagen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4339" y="399467"/>
            <a:ext cx="2362284" cy="4201691"/>
          </a:xfrm>
          <a:prstGeom prst="rect">
            <a:avLst/>
          </a:prstGeom>
        </p:spPr>
      </p:pic>
      <p:pic>
        <p:nvPicPr>
          <p:cNvPr id="15" name="Imagen 14"/>
          <p:cNvPicPr>
            <a:picLocks noChangeAspect="1"/>
          </p:cNvPicPr>
          <p:nvPr/>
        </p:nvPicPr>
        <p:blipFill>
          <a:blip r:embed="rId6" cstate="screen">
            <a:extLst>
              <a:ext uri="{BEBA8EAE-BF5A-486C-A8C5-ECC9F3942E4B}">
                <a14:imgProps xmlns:a14="http://schemas.microsoft.com/office/drawing/2010/main">
                  <a14:imgLayer r:embed="rId7">
                    <a14:imgEffect>
                      <a14:backgroundRemoval t="301" b="100000" l="0" r="100000"/>
                    </a14:imgEffect>
                  </a14:imgLayer>
                </a14:imgProps>
              </a:ext>
              <a:ext uri="{28A0092B-C50C-407E-A947-70E740481C1C}">
                <a14:useLocalDpi xmlns:a14="http://schemas.microsoft.com/office/drawing/2010/main"/>
              </a:ext>
            </a:extLst>
          </a:blip>
          <a:stretch>
            <a:fillRect/>
          </a:stretch>
        </p:blipFill>
        <p:spPr>
          <a:xfrm>
            <a:off x="367616" y="958834"/>
            <a:ext cx="440053" cy="429699"/>
          </a:xfrm>
          <a:prstGeom prst="rect">
            <a:avLst/>
          </a:prstGeom>
        </p:spPr>
      </p:pic>
      <p:sp>
        <p:nvSpPr>
          <p:cNvPr id="16" name="CuadroTexto 15"/>
          <p:cNvSpPr txBox="1"/>
          <p:nvPr/>
        </p:nvSpPr>
        <p:spPr>
          <a:xfrm>
            <a:off x="762503" y="1051595"/>
            <a:ext cx="1252266" cy="307777"/>
          </a:xfrm>
          <a:prstGeom prst="rect">
            <a:avLst/>
          </a:prstGeom>
          <a:noFill/>
        </p:spPr>
        <p:txBody>
          <a:bodyPr wrap="none" rtlCol="0">
            <a:spAutoFit/>
          </a:bodyPr>
          <a:lstStyle/>
          <a:p>
            <a:r>
              <a:rPr lang="es-ES_tradnl" sz="1400" b="1" dirty="0" err="1">
                <a:solidFill>
                  <a:srgbClr val="056F8E"/>
                </a:solidFill>
                <a:latin typeface="Century Gothic" charset="0"/>
                <a:ea typeface="Century Gothic" charset="0"/>
                <a:cs typeface="Century Gothic" charset="0"/>
              </a:rPr>
              <a:t>Expert</a:t>
            </a:r>
            <a:r>
              <a:rPr lang="es-ES_tradnl" sz="1400" b="1" dirty="0">
                <a:solidFill>
                  <a:srgbClr val="056F8E"/>
                </a:solidFill>
                <a:latin typeface="Century Gothic" charset="0"/>
                <a:ea typeface="Century Gothic" charset="0"/>
                <a:cs typeface="Century Gothic" charset="0"/>
              </a:rPr>
              <a:t> Salud</a:t>
            </a:r>
          </a:p>
        </p:txBody>
      </p:sp>
      <p:pic>
        <p:nvPicPr>
          <p:cNvPr id="18" name="Imagen 17"/>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19737406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762503" y="1051595"/>
            <a:ext cx="1455848" cy="307777"/>
          </a:xfrm>
          <a:prstGeom prst="rect">
            <a:avLst/>
          </a:prstGeom>
          <a:noFill/>
        </p:spPr>
        <p:txBody>
          <a:bodyPr wrap="none" rtlCol="0">
            <a:spAutoFit/>
          </a:bodyPr>
          <a:lstStyle/>
          <a:p>
            <a:r>
              <a:rPr lang="es-ES_tradnl" altLang="es-ES_tradnl" sz="1400" b="1" dirty="0">
                <a:solidFill>
                  <a:srgbClr val="086589"/>
                </a:solidFill>
                <a:latin typeface="Century Gothic" charset="0"/>
                <a:ea typeface="Century Gothic" charset="0"/>
                <a:cs typeface="Century Gothic" charset="0"/>
              </a:rPr>
              <a:t>La diabetes: M</a:t>
            </a:r>
            <a:endParaRPr lang="es-ES_tradnl" sz="1400" dirty="0">
              <a:latin typeface="Century Gothic" charset="0"/>
              <a:ea typeface="Century Gothic" charset="0"/>
              <a:cs typeface="Century Gothic" charset="0"/>
            </a:endParaRPr>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995" y="992700"/>
            <a:ext cx="375508" cy="3666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8351" y="710108"/>
            <a:ext cx="2215875" cy="3580409"/>
          </a:xfrm>
          <a:prstGeom prst="rect">
            <a:avLst/>
          </a:prstGeom>
        </p:spPr>
      </p:pic>
      <p:pic>
        <p:nvPicPr>
          <p:cNvPr id="3" name="Imagen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8273" y="710108"/>
            <a:ext cx="2215875" cy="3580409"/>
          </a:xfrm>
          <a:prstGeom prst="rect">
            <a:avLst/>
          </a:prstGeom>
        </p:spPr>
      </p:pic>
      <p:pic>
        <p:nvPicPr>
          <p:cNvPr id="14" name="Imagen 13"/>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21035529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762503" y="1051595"/>
            <a:ext cx="1455848" cy="307777"/>
          </a:xfrm>
          <a:prstGeom prst="rect">
            <a:avLst/>
          </a:prstGeom>
          <a:noFill/>
        </p:spPr>
        <p:txBody>
          <a:bodyPr wrap="none" rtlCol="0">
            <a:spAutoFit/>
          </a:bodyPr>
          <a:lstStyle/>
          <a:p>
            <a:r>
              <a:rPr lang="es-ES_tradnl" altLang="es-ES_tradnl" sz="1400" b="1" dirty="0">
                <a:solidFill>
                  <a:srgbClr val="086589"/>
                </a:solidFill>
                <a:latin typeface="Century Gothic" charset="0"/>
                <a:ea typeface="Century Gothic" charset="0"/>
                <a:cs typeface="Century Gothic" charset="0"/>
              </a:rPr>
              <a:t>La diabetes: M</a:t>
            </a:r>
            <a:endParaRPr lang="es-ES_tradnl" sz="1400" dirty="0">
              <a:latin typeface="Century Gothic" charset="0"/>
              <a:ea typeface="Century Gothic" charset="0"/>
              <a:cs typeface="Century Gothic" charset="0"/>
            </a:endParaRPr>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995" y="992700"/>
            <a:ext cx="375508" cy="3666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8" name="Imagen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4375" y="731160"/>
            <a:ext cx="2189819" cy="3538306"/>
          </a:xfrm>
          <a:prstGeom prst="rect">
            <a:avLst/>
          </a:prstGeom>
        </p:spPr>
      </p:pic>
      <p:pic>
        <p:nvPicPr>
          <p:cNvPr id="10" name="Imagen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298" y="731160"/>
            <a:ext cx="2189818" cy="3538306"/>
          </a:xfrm>
          <a:prstGeom prst="rect">
            <a:avLst/>
          </a:prstGeom>
        </p:spPr>
      </p:pic>
      <p:pic>
        <p:nvPicPr>
          <p:cNvPr id="13" name="Imagen 12"/>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4756184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812799" y="1030329"/>
            <a:ext cx="1532792" cy="307777"/>
          </a:xfrm>
          <a:prstGeom prst="rect">
            <a:avLst/>
          </a:prstGeom>
          <a:noFill/>
        </p:spPr>
        <p:txBody>
          <a:bodyPr wrap="none" rtlCol="0">
            <a:spAutoFit/>
          </a:bodyPr>
          <a:lstStyle/>
          <a:p>
            <a:r>
              <a:rPr lang="es-ES_tradnl" altLang="es-ES_tradnl" sz="1400" b="1" dirty="0">
                <a:solidFill>
                  <a:srgbClr val="086589"/>
                </a:solidFill>
                <a:latin typeface="Century Gothic" charset="0"/>
                <a:ea typeface="Century Gothic" charset="0"/>
                <a:cs typeface="Century Gothic" charset="0"/>
              </a:rPr>
              <a:t>Social Diabetes</a:t>
            </a:r>
            <a:endParaRPr lang="es-ES_tradnl" sz="1400" dirty="0">
              <a:latin typeface="Century Gothic" charset="0"/>
              <a:ea typeface="Century Gothic" charset="0"/>
              <a:cs typeface="Century Gothic" charset="0"/>
            </a:endParaRPr>
          </a:p>
        </p:txBody>
      </p:sp>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510" y="967301"/>
            <a:ext cx="444289" cy="433835"/>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5591" y="597144"/>
            <a:ext cx="2283803" cy="3806338"/>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0805" y="597144"/>
            <a:ext cx="2283803" cy="38063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1217" y="6436"/>
            <a:ext cx="502783" cy="471359"/>
          </a:xfrm>
          <a:prstGeom prst="rect">
            <a:avLst/>
          </a:prstGeom>
        </p:spPr>
      </p:pic>
      <p:pic>
        <p:nvPicPr>
          <p:cNvPr id="13" name="Imagen 12"/>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9766630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812799" y="1030329"/>
            <a:ext cx="1532792" cy="307777"/>
          </a:xfrm>
          <a:prstGeom prst="rect">
            <a:avLst/>
          </a:prstGeom>
          <a:noFill/>
        </p:spPr>
        <p:txBody>
          <a:bodyPr wrap="none" rtlCol="0">
            <a:spAutoFit/>
          </a:bodyPr>
          <a:lstStyle/>
          <a:p>
            <a:r>
              <a:rPr lang="es-ES_tradnl" altLang="es-ES_tradnl" sz="1400" b="1" dirty="0">
                <a:solidFill>
                  <a:srgbClr val="086589"/>
                </a:solidFill>
                <a:latin typeface="Century Gothic" charset="0"/>
                <a:ea typeface="Century Gothic" charset="0"/>
                <a:cs typeface="Century Gothic" charset="0"/>
              </a:rPr>
              <a:t>Social Diabetes</a:t>
            </a:r>
            <a:endParaRPr lang="es-ES_tradnl" sz="1400" dirty="0">
              <a:latin typeface="Century Gothic" charset="0"/>
              <a:ea typeface="Century Gothic" charset="0"/>
              <a:cs typeface="Century Gothic" charset="0"/>
            </a:endParaRPr>
          </a:p>
        </p:txBody>
      </p:sp>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510" y="967301"/>
            <a:ext cx="444289" cy="43383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6436"/>
            <a:ext cx="502783" cy="471359"/>
          </a:xfrm>
          <a:prstGeom prst="rect">
            <a:avLst/>
          </a:prstGeom>
        </p:spPr>
      </p:pic>
      <p:pic>
        <p:nvPicPr>
          <p:cNvPr id="12" name="Imagen 11"/>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pic>
        <p:nvPicPr>
          <p:cNvPr id="10" name="Imagen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1910" y="650504"/>
            <a:ext cx="2219771" cy="3699617"/>
          </a:xfrm>
          <a:prstGeom prst="rect">
            <a:avLst/>
          </a:prstGeom>
        </p:spPr>
      </p:pic>
      <p:pic>
        <p:nvPicPr>
          <p:cNvPr id="13" name="Imagen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8001" y="650504"/>
            <a:ext cx="2219770" cy="3699617"/>
          </a:xfrm>
          <a:prstGeom prst="rect">
            <a:avLst/>
          </a:prstGeom>
        </p:spPr>
      </p:pic>
    </p:spTree>
    <p:extLst>
      <p:ext uri="{BB962C8B-B14F-4D97-AF65-F5344CB8AC3E}">
        <p14:creationId xmlns:p14="http://schemas.microsoft.com/office/powerpoint/2010/main" val="11221818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705394" y="1008768"/>
            <a:ext cx="1871133" cy="307777"/>
          </a:xfrm>
          <a:prstGeom prst="rect">
            <a:avLst/>
          </a:prstGeom>
          <a:noFill/>
        </p:spPr>
        <p:txBody>
          <a:bodyPr wrap="square" rtlCol="0">
            <a:spAutoFit/>
          </a:bodyPr>
          <a:lstStyle/>
          <a:p>
            <a:r>
              <a:rPr lang="es-ES_tradnl" altLang="es-ES_tradnl" sz="1400" b="1">
                <a:solidFill>
                  <a:srgbClr val="086589"/>
                </a:solidFill>
                <a:latin typeface="Century Gothic" charset="0"/>
                <a:ea typeface="Century Gothic" charset="0"/>
                <a:cs typeface="Century Gothic" charset="0"/>
              </a:rPr>
              <a:t>mySugr</a:t>
            </a:r>
            <a:endParaRPr lang="es-ES_tradnl" sz="1400" dirty="0">
              <a:latin typeface="Century Gothic" charset="0"/>
              <a:ea typeface="Century Gothic" charset="0"/>
              <a:cs typeface="Century Gothic" charset="0"/>
            </a:endParaRPr>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9448" y="411980"/>
            <a:ext cx="2250848" cy="4003485"/>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869" y="406872"/>
            <a:ext cx="2253720" cy="4008594"/>
          </a:xfrm>
          <a:prstGeom prst="rect">
            <a:avLst/>
          </a:prstGeom>
        </p:spPr>
      </p:pic>
      <p:pic>
        <p:nvPicPr>
          <p:cNvPr id="12" name="Imagen 11"/>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pic>
        <p:nvPicPr>
          <p:cNvPr id="13" name="Imagen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510" y="1008768"/>
            <a:ext cx="336884" cy="3289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630077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705394" y="1008768"/>
            <a:ext cx="1871133" cy="307777"/>
          </a:xfrm>
          <a:prstGeom prst="rect">
            <a:avLst/>
          </a:prstGeom>
          <a:noFill/>
        </p:spPr>
        <p:txBody>
          <a:bodyPr wrap="square" rtlCol="0">
            <a:spAutoFit/>
          </a:bodyPr>
          <a:lstStyle/>
          <a:p>
            <a:r>
              <a:rPr lang="es-ES_tradnl" altLang="es-ES_tradnl" sz="1400" b="1">
                <a:solidFill>
                  <a:srgbClr val="086589"/>
                </a:solidFill>
                <a:latin typeface="Century Gothic" charset="0"/>
                <a:ea typeface="Century Gothic" charset="0"/>
                <a:cs typeface="Century Gothic" charset="0"/>
              </a:rPr>
              <a:t>mySugr</a:t>
            </a:r>
            <a:endParaRPr lang="es-ES_tradnl" sz="1400" dirty="0">
              <a:latin typeface="Century Gothic" charset="0"/>
              <a:ea typeface="Century Gothic" charset="0"/>
              <a:cs typeface="Century Gothic" charset="0"/>
            </a:endParaRPr>
          </a:p>
        </p:txBody>
      </p:sp>
      <p:pic>
        <p:nvPicPr>
          <p:cNvPr id="12" name="Imagen 1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pic>
        <p:nvPicPr>
          <p:cNvPr id="8" name="Imagen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8702" y="497922"/>
            <a:ext cx="2155117" cy="4004782"/>
          </a:xfrm>
          <a:prstGeom prst="rect">
            <a:avLst/>
          </a:prstGeom>
        </p:spPr>
      </p:pic>
      <p:pic>
        <p:nvPicPr>
          <p:cNvPr id="10" name="Imagen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81869" y="497922"/>
            <a:ext cx="2144832" cy="4004782"/>
          </a:xfrm>
          <a:prstGeom prst="rect">
            <a:avLst/>
          </a:prstGeom>
        </p:spPr>
      </p:pic>
      <p:pic>
        <p:nvPicPr>
          <p:cNvPr id="13" name="Imagen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510" y="1008768"/>
            <a:ext cx="336884" cy="3289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008787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0474" y="803486"/>
            <a:ext cx="1345459" cy="789484"/>
          </a:xfrm>
          <a:prstGeom prst="rect">
            <a:avLst/>
          </a:prstGeom>
        </p:spPr>
      </p:pic>
      <p:pic>
        <p:nvPicPr>
          <p:cNvPr id="7" name="Imagen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5524" y="671162"/>
            <a:ext cx="5312952" cy="3658302"/>
          </a:xfrm>
          <a:prstGeom prst="rect">
            <a:avLst/>
          </a:prstGeom>
        </p:spPr>
      </p:pic>
      <p:pic>
        <p:nvPicPr>
          <p:cNvPr id="8" name="Imagen 7"/>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0080" y="4301769"/>
            <a:ext cx="311522" cy="381991"/>
          </a:xfrm>
          <a:prstGeom prst="rect">
            <a:avLst/>
          </a:prstGeom>
        </p:spPr>
      </p:pic>
      <p:pic>
        <p:nvPicPr>
          <p:cNvPr id="9" name="Imagen 8"/>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871026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3318950" y="1401006"/>
            <a:ext cx="5600601" cy="2985018"/>
          </a:xfrm>
          <a:ln w="9525"/>
          <a:extLst>
            <a:ext uri="{91240B29-F687-4f45-9708-019B960494DF}">
              <a14:hiddenLine xmlns="" xmlns:a14="http://schemas.microsoft.com/office/drawing/2010/main" w="12700" cap="flat">
                <a:solidFill>
                  <a:srgbClr val="000000"/>
                </a:solidFill>
                <a:round/>
                <a:headEnd type="none" w="med" len="med"/>
                <a:tailEnd type="none" w="med" len="med"/>
              </a14:hiddenLine>
            </a:ext>
          </a:extLst>
        </p:spPr>
        <p:txBody>
          <a:bodyPr>
            <a:normAutofit/>
          </a:bodyPr>
          <a:lstStyle/>
          <a:p>
            <a:pPr marL="0" indent="0" eaLnBrk="1" hangingPunct="1">
              <a:spcBef>
                <a:spcPts val="988"/>
              </a:spcBef>
              <a:buSzTx/>
              <a:buFont typeface="+mj-lt" charset="0"/>
              <a:buNone/>
            </a:pPr>
            <a:r>
              <a:rPr lang="en-US" altLang="en-US" sz="2800" b="1" dirty="0">
                <a:solidFill>
                  <a:srgbClr val="E5810A"/>
                </a:solidFill>
              </a:rPr>
              <a:t>90% </a:t>
            </a:r>
            <a:r>
              <a:rPr lang="es-ES_tradnl" altLang="en-US" dirty="0">
                <a:solidFill>
                  <a:srgbClr val="056F8E"/>
                </a:solidFill>
              </a:rPr>
              <a:t>ha aprendido algo nuevo. </a:t>
            </a:r>
          </a:p>
          <a:p>
            <a:pPr marL="0" indent="0" eaLnBrk="1" hangingPunct="1">
              <a:spcBef>
                <a:spcPts val="988"/>
              </a:spcBef>
              <a:buSzTx/>
              <a:buFont typeface="+mj-lt" charset="0"/>
              <a:buNone/>
            </a:pPr>
            <a:r>
              <a:rPr lang="en-US" altLang="en-US" sz="2800" b="1" dirty="0">
                <a:solidFill>
                  <a:srgbClr val="E5810A"/>
                </a:solidFill>
                <a:effectLst>
                  <a:outerShdw blurRad="50800" dist="165100" dir="2700000" algn="tl" rotWithShape="0">
                    <a:prstClr val="black">
                      <a:alpha val="40000"/>
                    </a:prstClr>
                  </a:outerShdw>
                </a:effectLst>
              </a:rPr>
              <a:t>? % </a:t>
            </a:r>
            <a:r>
              <a:rPr lang="es-ES_tradnl" altLang="en-US" dirty="0">
                <a:solidFill>
                  <a:srgbClr val="056F8E"/>
                </a:solidFill>
              </a:rPr>
              <a:t>le facilita tomar decisiones beneficiosas para su salud. </a:t>
            </a:r>
          </a:p>
          <a:p>
            <a:pPr marL="0" indent="0" eaLnBrk="1" hangingPunct="1">
              <a:spcBef>
                <a:spcPts val="988"/>
              </a:spcBef>
              <a:buSzTx/>
              <a:buFont typeface="+mj-lt" charset="0"/>
              <a:buNone/>
            </a:pPr>
            <a:r>
              <a:rPr lang="en-US" altLang="en-US" sz="2800" b="1" dirty="0">
                <a:solidFill>
                  <a:srgbClr val="E5810A"/>
                </a:solidFill>
                <a:effectLst>
                  <a:outerShdw blurRad="50800" dist="165100" dir="2700000" algn="tl" rotWithShape="0">
                    <a:prstClr val="black">
                      <a:alpha val="40000"/>
                    </a:prstClr>
                  </a:outerShdw>
                </a:effectLst>
              </a:rPr>
              <a:t>? % </a:t>
            </a:r>
            <a:r>
              <a:rPr lang="es-ES_tradnl" altLang="en-US" dirty="0">
                <a:solidFill>
                  <a:srgbClr val="056F8E"/>
                </a:solidFill>
              </a:rPr>
              <a:t>está</a:t>
            </a:r>
            <a:r>
              <a:rPr lang="es-ES_tradnl" altLang="en-US" sz="1600" dirty="0">
                <a:solidFill>
                  <a:srgbClr val="056F8E"/>
                </a:solidFill>
              </a:rPr>
              <a:t> </a:t>
            </a:r>
            <a:r>
              <a:rPr lang="es-ES_tradnl" altLang="en-US" dirty="0">
                <a:solidFill>
                  <a:srgbClr val="056F8E"/>
                </a:solidFill>
              </a:rPr>
              <a:t>preocupado por la seguridad, privacidad y confianza en la red.</a:t>
            </a:r>
          </a:p>
          <a:p>
            <a:pPr marL="0" indent="0" eaLnBrk="1" hangingPunct="1">
              <a:spcBef>
                <a:spcPts val="988"/>
              </a:spcBef>
              <a:buSzTx/>
              <a:buFont typeface="+mj-lt" charset="0"/>
              <a:buNone/>
            </a:pPr>
            <a:endParaRPr lang="en-US" altLang="en-US" dirty="0">
              <a:solidFill>
                <a:srgbClr val="056F8E"/>
              </a:solidFill>
              <a:latin typeface="Arial" charset="0"/>
              <a:ea typeface="Arial" charset="0"/>
              <a:cs typeface="Arial" charset="0"/>
            </a:endParaRPr>
          </a:p>
        </p:txBody>
      </p:sp>
      <p:sp>
        <p:nvSpPr>
          <p:cNvPr id="4" name="Marcador de contenido 3"/>
          <p:cNvSpPr>
            <a:spLocks noGrp="1"/>
          </p:cNvSpPr>
          <p:nvPr>
            <p:ph sz="quarter" idx="10"/>
          </p:nvPr>
        </p:nvSpPr>
        <p:spPr/>
        <p:txBody>
          <a:bodyPr/>
          <a:lstStyle/>
          <a:p>
            <a:r>
              <a:rPr lang="es-ES_tradnl" dirty="0"/>
              <a:t>Al buscar “salud” a través de Internet… </a:t>
            </a:r>
          </a:p>
        </p:txBody>
      </p:sp>
      <p:pic>
        <p:nvPicPr>
          <p:cNvPr id="7"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03" y="1401006"/>
            <a:ext cx="2791947" cy="3109707"/>
          </a:xfrm>
          <a:prstGeom prst="rect">
            <a:avLst/>
          </a:prstGeom>
        </p:spPr>
      </p:pic>
      <p:sp>
        <p:nvSpPr>
          <p:cNvPr id="9"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2857577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0474" y="803486"/>
            <a:ext cx="1345459" cy="789484"/>
          </a:xfrm>
          <a:prstGeom prst="rect">
            <a:avLst/>
          </a:prstGeom>
        </p:spPr>
      </p:pic>
      <p:pic>
        <p:nvPicPr>
          <p:cNvPr id="8" name="Imagen 7"/>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0080" y="4301769"/>
            <a:ext cx="311522" cy="381991"/>
          </a:xfrm>
          <a:prstGeom prst="rect">
            <a:avLst/>
          </a:prstGeom>
        </p:spPr>
      </p:pic>
      <p:pic>
        <p:nvPicPr>
          <p:cNvPr id="9" name="Imagen 8"/>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pic>
        <p:nvPicPr>
          <p:cNvPr id="10" name="Imagen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3969" y="673542"/>
            <a:ext cx="2055457" cy="3649484"/>
          </a:xfrm>
          <a:prstGeom prst="rect">
            <a:avLst/>
          </a:prstGeom>
        </p:spPr>
      </p:pic>
      <p:pic>
        <p:nvPicPr>
          <p:cNvPr id="11" name="Imagen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7430" y="677600"/>
            <a:ext cx="2053171" cy="3645426"/>
          </a:xfrm>
          <a:prstGeom prst="rect">
            <a:avLst/>
          </a:prstGeom>
        </p:spPr>
      </p:pic>
      <p:pic>
        <p:nvPicPr>
          <p:cNvPr id="12" name="Imagen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8606" y="673542"/>
            <a:ext cx="2055457" cy="3649484"/>
          </a:xfrm>
          <a:prstGeom prst="rect">
            <a:avLst/>
          </a:prstGeom>
        </p:spPr>
      </p:pic>
    </p:spTree>
    <p:extLst>
      <p:ext uri="{BB962C8B-B14F-4D97-AF65-F5344CB8AC3E}">
        <p14:creationId xmlns:p14="http://schemas.microsoft.com/office/powerpoint/2010/main" val="539278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361" y="921393"/>
            <a:ext cx="803235" cy="803235"/>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5325" y="921393"/>
            <a:ext cx="2046381" cy="3194431"/>
          </a:xfrm>
          <a:prstGeom prst="rect">
            <a:avLst/>
          </a:prstGeom>
        </p:spPr>
      </p:pic>
      <p:pic>
        <p:nvPicPr>
          <p:cNvPr id="7" name="Imagen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6171" y="921393"/>
            <a:ext cx="2056929" cy="3194431"/>
          </a:xfrm>
          <a:prstGeom prst="rect">
            <a:avLst/>
          </a:prstGeom>
        </p:spPr>
      </p:pic>
      <p:pic>
        <p:nvPicPr>
          <p:cNvPr id="8" name="Imagen 7"/>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9705" y="1843459"/>
            <a:ext cx="673768" cy="386497"/>
          </a:xfrm>
          <a:prstGeom prst="rect">
            <a:avLst/>
          </a:prstGeom>
        </p:spPr>
      </p:pic>
    </p:spTree>
    <p:extLst>
      <p:ext uri="{BB962C8B-B14F-4D97-AF65-F5344CB8AC3E}">
        <p14:creationId xmlns:p14="http://schemas.microsoft.com/office/powerpoint/2010/main" val="19293046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361" y="921393"/>
            <a:ext cx="803235" cy="803235"/>
          </a:xfrm>
          <a:prstGeom prst="rect">
            <a:avLst/>
          </a:prstGeom>
        </p:spPr>
      </p:pic>
      <p:pic>
        <p:nvPicPr>
          <p:cNvPr id="8" name="Imagen 7"/>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9705" y="1843459"/>
            <a:ext cx="673768" cy="386497"/>
          </a:xfrm>
          <a:prstGeom prst="rect">
            <a:avLst/>
          </a:prstGeom>
        </p:spPr>
      </p:pic>
      <p:pic>
        <p:nvPicPr>
          <p:cNvPr id="2" name="Imagen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58006" y="804712"/>
            <a:ext cx="2172434" cy="3391201"/>
          </a:xfrm>
          <a:prstGeom prst="rect">
            <a:avLst/>
          </a:prstGeom>
        </p:spPr>
      </p:pic>
      <p:pic>
        <p:nvPicPr>
          <p:cNvPr id="3" name="Imagen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6172" y="804712"/>
            <a:ext cx="2161350" cy="3391201"/>
          </a:xfrm>
          <a:prstGeom prst="rect">
            <a:avLst/>
          </a:prstGeom>
        </p:spPr>
      </p:pic>
    </p:spTree>
    <p:extLst>
      <p:ext uri="{BB962C8B-B14F-4D97-AF65-F5344CB8AC3E}">
        <p14:creationId xmlns:p14="http://schemas.microsoft.com/office/powerpoint/2010/main" val="9891414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747" y="813945"/>
            <a:ext cx="760856" cy="76085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0359" y="678471"/>
            <a:ext cx="2048561" cy="364368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7275" y="678471"/>
            <a:ext cx="2226695" cy="364368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10" name="Imagen 9"/>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6765623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747" y="813945"/>
            <a:ext cx="760856" cy="7608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10"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0663" y="628767"/>
            <a:ext cx="2288317" cy="3751339"/>
          </a:xfrm>
          <a:prstGeom prst="rect">
            <a:avLst/>
          </a:prstGeom>
        </p:spPr>
      </p:pic>
      <p:pic>
        <p:nvPicPr>
          <p:cNvPr id="11"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5182" y="620520"/>
            <a:ext cx="2113722" cy="3759586"/>
          </a:xfrm>
          <a:prstGeom prst="rect">
            <a:avLst/>
          </a:prstGeom>
        </p:spPr>
      </p:pic>
      <p:pic>
        <p:nvPicPr>
          <p:cNvPr id="7" name="Imagen 6"/>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8510" y="1577242"/>
            <a:ext cx="673768" cy="386497"/>
          </a:xfrm>
          <a:prstGeom prst="rect">
            <a:avLst/>
          </a:prstGeom>
        </p:spPr>
      </p:pic>
    </p:spTree>
    <p:extLst>
      <p:ext uri="{BB962C8B-B14F-4D97-AF65-F5344CB8AC3E}">
        <p14:creationId xmlns:p14="http://schemas.microsoft.com/office/powerpoint/2010/main" val="20032361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213" y="909820"/>
            <a:ext cx="571740" cy="571740"/>
          </a:xfrm>
          <a:prstGeom prst="rect">
            <a:avLst/>
          </a:prstGeom>
        </p:spPr>
      </p:pic>
      <p:pic>
        <p:nvPicPr>
          <p:cNvPr id="10" name="Imagen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994" y="567159"/>
            <a:ext cx="2578005" cy="4576341"/>
          </a:xfrm>
          <a:prstGeom prst="rect">
            <a:avLst/>
          </a:prstGeom>
        </p:spPr>
      </p:pic>
      <p:pic>
        <p:nvPicPr>
          <p:cNvPr id="11" name="Imagen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482587"/>
            <a:ext cx="2625648" cy="4660913"/>
          </a:xfrm>
          <a:prstGeom prst="rect">
            <a:avLst/>
          </a:prstGeom>
        </p:spPr>
      </p:pic>
    </p:spTree>
    <p:extLst>
      <p:ext uri="{BB962C8B-B14F-4D97-AF65-F5344CB8AC3E}">
        <p14:creationId xmlns:p14="http://schemas.microsoft.com/office/powerpoint/2010/main" val="2307001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213" y="909820"/>
            <a:ext cx="571740" cy="571740"/>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4547" y="458835"/>
            <a:ext cx="2639028" cy="4684665"/>
          </a:xfrm>
          <a:prstGeom prst="rect">
            <a:avLst/>
          </a:prstGeom>
        </p:spPr>
      </p:pic>
      <p:pic>
        <p:nvPicPr>
          <p:cNvPr id="3"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575" y="458835"/>
            <a:ext cx="2639028" cy="4684665"/>
          </a:xfrm>
          <a:prstGeom prst="rect">
            <a:avLst/>
          </a:prstGeom>
        </p:spPr>
      </p:pic>
    </p:spTree>
    <p:extLst>
      <p:ext uri="{BB962C8B-B14F-4D97-AF65-F5344CB8AC3E}">
        <p14:creationId xmlns:p14="http://schemas.microsoft.com/office/powerpoint/2010/main" val="11577313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sp>
        <p:nvSpPr>
          <p:cNvPr id="4" name="Título 3"/>
          <p:cNvSpPr>
            <a:spLocks noGrp="1"/>
          </p:cNvSpPr>
          <p:nvPr>
            <p:ph type="title"/>
          </p:nvPr>
        </p:nvSpPr>
        <p:spPr/>
        <p:txBody>
          <a:bodyPr/>
          <a:lstStyle/>
          <a:p>
            <a:r>
              <a:rPr lang="es-ES_tradnl" dirty="0"/>
              <a:t>LO MEJOR DE DIABETES EN LA RED</a:t>
            </a:r>
          </a:p>
        </p:txBody>
      </p:sp>
      <p:sp>
        <p:nvSpPr>
          <p:cNvPr id="6"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err="1">
                <a:solidFill>
                  <a:srgbClr val="BFBFBF"/>
                </a:solidFill>
              </a:rPr>
              <a:t>Web’s</a:t>
            </a:r>
            <a:endParaRPr lang="es-ES_tradnl" altLang="en-US" sz="2000" dirty="0">
              <a:solidFill>
                <a:srgbClr val="BFBFBF"/>
              </a:solidFill>
            </a:endParaRPr>
          </a:p>
          <a:p>
            <a:pPr marL="342900" indent="-342900">
              <a:lnSpc>
                <a:spcPct val="150000"/>
              </a:lnSpc>
              <a:buBlip>
                <a:blip r:embed="rId2"/>
              </a:buBlip>
            </a:pPr>
            <a:r>
              <a:rPr lang="es-ES_tradnl" altLang="en-US" sz="2000" dirty="0" err="1">
                <a:solidFill>
                  <a:srgbClr val="BFBFBF"/>
                </a:solidFill>
              </a:rPr>
              <a:t>App’s</a:t>
            </a:r>
            <a:endParaRPr lang="es-ES_tradnl" altLang="en-US" sz="2000" dirty="0">
              <a:solidFill>
                <a:srgbClr val="BFBFBF"/>
              </a:solidFill>
            </a:endParaRPr>
          </a:p>
          <a:p>
            <a:pPr marL="342900" indent="-342900">
              <a:lnSpc>
                <a:spcPct val="150000"/>
              </a:lnSpc>
              <a:buBlip>
                <a:blip r:embed="rId2"/>
              </a:buBlip>
            </a:pPr>
            <a:r>
              <a:rPr lang="es-ES_tradnl" altLang="en-US" sz="2000" b="1" dirty="0" err="1">
                <a:solidFill>
                  <a:srgbClr val="056F8E"/>
                </a:solidFill>
              </a:rPr>
              <a:t>Blog’s</a:t>
            </a:r>
            <a:endParaRPr lang="es-ES_tradnl" altLang="en-US" sz="2000" b="1" dirty="0">
              <a:solidFill>
                <a:srgbClr val="056F8E"/>
              </a:solidFill>
            </a:endParaRPr>
          </a:p>
          <a:p>
            <a:pPr marL="342900" indent="-342900">
              <a:lnSpc>
                <a:spcPct val="150000"/>
              </a:lnSpc>
              <a:buBlip>
                <a:blip r:embed="rId2"/>
              </a:buBlip>
            </a:pPr>
            <a:r>
              <a:rPr lang="es-ES_tradnl" altLang="en-US" sz="2000" dirty="0">
                <a:solidFill>
                  <a:srgbClr val="BFBFBF"/>
                </a:solidFill>
              </a:rPr>
              <a:t>Exclusivo para PS</a:t>
            </a:r>
            <a:endParaRPr lang="es-ES_tradnl" sz="2000" b="1" dirty="0">
              <a:solidFill>
                <a:srgbClr val="BFBFBF"/>
              </a:solidFill>
            </a:endParaRPr>
          </a:p>
        </p:txBody>
      </p:sp>
    </p:spTree>
    <p:extLst>
      <p:ext uri="{BB962C8B-B14F-4D97-AF65-F5344CB8AC3E}">
        <p14:creationId xmlns:p14="http://schemas.microsoft.com/office/powerpoint/2010/main" val="17851923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089" y="963083"/>
            <a:ext cx="1509486" cy="406400"/>
          </a:xfrm>
          <a:prstGeom prst="rect">
            <a:avLst/>
          </a:prstGeom>
        </p:spPr>
      </p:pic>
      <p:pic>
        <p:nvPicPr>
          <p:cNvPr id="5" name="Imagen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68211" y="52388"/>
            <a:ext cx="4407578" cy="48958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7714235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089" y="963083"/>
            <a:ext cx="1509486" cy="40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9000" y="69708"/>
            <a:ext cx="4045999" cy="4861210"/>
          </a:xfrm>
          <a:prstGeom prst="rect">
            <a:avLst/>
          </a:prstGeom>
        </p:spPr>
      </p:pic>
    </p:spTree>
    <p:extLst>
      <p:ext uri="{BB962C8B-B14F-4D97-AF65-F5344CB8AC3E}">
        <p14:creationId xmlns:p14="http://schemas.microsoft.com/office/powerpoint/2010/main" val="32405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3318950" y="1401006"/>
            <a:ext cx="5600601" cy="2985018"/>
          </a:xfrm>
          <a:ln w="9525"/>
          <a:extLst>
            <a:ext uri="{91240B29-F687-4f45-9708-019B960494DF}">
              <a14:hiddenLine xmlns="" xmlns:a14="http://schemas.microsoft.com/office/drawing/2010/main" w="12700" cap="flat">
                <a:solidFill>
                  <a:srgbClr val="000000"/>
                </a:solidFill>
                <a:round/>
                <a:headEnd type="none" w="med" len="med"/>
                <a:tailEnd type="none" w="med" len="med"/>
              </a14:hiddenLine>
            </a:ext>
          </a:extLst>
        </p:spPr>
        <p:txBody>
          <a:bodyPr>
            <a:normAutofit/>
          </a:bodyPr>
          <a:lstStyle/>
          <a:p>
            <a:pPr marL="0" indent="0" eaLnBrk="1" hangingPunct="1">
              <a:spcBef>
                <a:spcPts val="988"/>
              </a:spcBef>
              <a:buSzTx/>
              <a:buFont typeface="+mj-lt" charset="0"/>
              <a:buNone/>
            </a:pPr>
            <a:r>
              <a:rPr lang="en-US" altLang="en-US" sz="2800" b="1" dirty="0">
                <a:solidFill>
                  <a:srgbClr val="E5810A"/>
                </a:solidFill>
                <a:ea typeface="ＭＳ Ｐゴシック" charset="-128"/>
              </a:rPr>
              <a:t>90% </a:t>
            </a:r>
            <a:r>
              <a:rPr lang="es-ES_tradnl" altLang="en-US" dirty="0">
                <a:solidFill>
                  <a:srgbClr val="056F8E"/>
                </a:solidFill>
                <a:ea typeface="ＭＳ Ｐゴシック" charset="-128"/>
              </a:rPr>
              <a:t>ha aprendido algo nuevo. </a:t>
            </a:r>
          </a:p>
          <a:p>
            <a:pPr marL="0" indent="0" eaLnBrk="1" hangingPunct="1">
              <a:spcBef>
                <a:spcPts val="988"/>
              </a:spcBef>
              <a:buSzTx/>
              <a:buFont typeface="+mj-lt" charset="0"/>
              <a:buNone/>
            </a:pPr>
            <a:r>
              <a:rPr lang="es-ES_tradnl" altLang="en-US" sz="2800" b="1" dirty="0">
                <a:solidFill>
                  <a:srgbClr val="E5810A"/>
                </a:solidFill>
                <a:ea typeface="ＭＳ Ｐゴシック" charset="-128"/>
              </a:rPr>
              <a:t>53% </a:t>
            </a:r>
            <a:r>
              <a:rPr lang="es-ES_tradnl" altLang="en-US" dirty="0">
                <a:solidFill>
                  <a:srgbClr val="056F8E"/>
                </a:solidFill>
                <a:ea typeface="ＭＳ Ｐゴシック" charset="-128"/>
              </a:rPr>
              <a:t>le facilita tomar decisiones beneficiosas para su salud. </a:t>
            </a:r>
          </a:p>
          <a:p>
            <a:pPr marL="0" indent="0" eaLnBrk="1" hangingPunct="1">
              <a:spcBef>
                <a:spcPts val="988"/>
              </a:spcBef>
              <a:buSzTx/>
              <a:buFont typeface="+mj-lt" charset="0"/>
              <a:buNone/>
            </a:pPr>
            <a:r>
              <a:rPr lang="en-US" altLang="en-US" sz="2800" b="1" dirty="0">
                <a:solidFill>
                  <a:srgbClr val="E5810A"/>
                </a:solidFill>
                <a:effectLst>
                  <a:outerShdw blurRad="50800" dist="165100" dir="2700000" algn="tl" rotWithShape="0">
                    <a:prstClr val="black">
                      <a:alpha val="40000"/>
                    </a:prstClr>
                  </a:outerShdw>
                </a:effectLst>
                <a:ea typeface="ＭＳ Ｐゴシック" charset="-128"/>
              </a:rPr>
              <a:t>? % </a:t>
            </a:r>
            <a:r>
              <a:rPr lang="es-ES_tradnl" altLang="en-US" dirty="0">
                <a:solidFill>
                  <a:srgbClr val="056F8E"/>
                </a:solidFill>
                <a:ea typeface="ＭＳ Ｐゴシック" charset="-128"/>
              </a:rPr>
              <a:t>está</a:t>
            </a:r>
            <a:r>
              <a:rPr lang="es-ES_tradnl" altLang="en-US" sz="1600" dirty="0">
                <a:solidFill>
                  <a:srgbClr val="056F8E"/>
                </a:solidFill>
                <a:ea typeface="ＭＳ Ｐゴシック" charset="-128"/>
              </a:rPr>
              <a:t> </a:t>
            </a:r>
            <a:r>
              <a:rPr lang="es-ES_tradnl" altLang="en-US" dirty="0">
                <a:solidFill>
                  <a:srgbClr val="056F8E"/>
                </a:solidFill>
                <a:ea typeface="ＭＳ Ｐゴシック" charset="-128"/>
              </a:rPr>
              <a:t>preocupado por la seguridad, privacidad y confianza en la red.</a:t>
            </a:r>
          </a:p>
          <a:p>
            <a:pPr marL="0" indent="0" eaLnBrk="1" hangingPunct="1">
              <a:spcBef>
                <a:spcPts val="988"/>
              </a:spcBef>
              <a:buSzTx/>
              <a:buFont typeface="+mj-lt" charset="0"/>
              <a:buNone/>
            </a:pPr>
            <a:endParaRPr lang="en-US" altLang="en-US" dirty="0">
              <a:solidFill>
                <a:srgbClr val="056F8E"/>
              </a:solidFill>
              <a:ea typeface="ＭＳ Ｐゴシック" charset="-128"/>
            </a:endParaRPr>
          </a:p>
        </p:txBody>
      </p:sp>
      <p:sp>
        <p:nvSpPr>
          <p:cNvPr id="4" name="Marcador de contenido 3"/>
          <p:cNvSpPr>
            <a:spLocks noGrp="1"/>
          </p:cNvSpPr>
          <p:nvPr>
            <p:ph sz="quarter" idx="10"/>
          </p:nvPr>
        </p:nvSpPr>
        <p:spPr/>
        <p:txBody>
          <a:bodyPr/>
          <a:lstStyle/>
          <a:p>
            <a:r>
              <a:rPr lang="es-ES_tradnl" dirty="0"/>
              <a:t>Al buscar “salud” a través de Internet… </a:t>
            </a:r>
          </a:p>
        </p:txBody>
      </p:sp>
      <p:pic>
        <p:nvPicPr>
          <p:cNvPr id="7"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03" y="1401006"/>
            <a:ext cx="2791947" cy="3109707"/>
          </a:xfrm>
          <a:prstGeom prst="rect">
            <a:avLst/>
          </a:prstGeom>
        </p:spPr>
      </p:pic>
      <p:sp>
        <p:nvSpPr>
          <p:cNvPr id="9"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9578594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089" y="963083"/>
            <a:ext cx="1509486" cy="40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8" name="Imagen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3777" y="103188"/>
            <a:ext cx="3996445" cy="4794250"/>
          </a:xfrm>
          <a:prstGeom prst="rect">
            <a:avLst/>
          </a:prstGeom>
        </p:spPr>
      </p:pic>
    </p:spTree>
    <p:extLst>
      <p:ext uri="{BB962C8B-B14F-4D97-AF65-F5344CB8AC3E}">
        <p14:creationId xmlns:p14="http://schemas.microsoft.com/office/powerpoint/2010/main" val="5079210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sp>
        <p:nvSpPr>
          <p:cNvPr id="8" name="Marcador de contenido 4"/>
          <p:cNvSpPr>
            <a:spLocks noGrp="1"/>
          </p:cNvSpPr>
          <p:nvPr>
            <p:ph sz="quarter" idx="10"/>
          </p:nvPr>
        </p:nvSpPr>
        <p:spPr>
          <a:xfrm>
            <a:off x="280988" y="969963"/>
            <a:ext cx="8639175" cy="358775"/>
          </a:xfrm>
        </p:spPr>
        <p:txBody>
          <a:bodyPr/>
          <a:lstStyle/>
          <a:p>
            <a:r>
              <a:rPr lang="es-ES_tradnl" sz="2400" dirty="0">
                <a:latin typeface="Edwardian Script ITC" charset="0"/>
                <a:ea typeface="Edwardian Script ITC" charset="0"/>
                <a:cs typeface="Edwardian Script ITC" charset="0"/>
              </a:rPr>
              <a:t>Una diabética en la cocina</a:t>
            </a:r>
          </a:p>
        </p:txBody>
      </p:sp>
      <p:pic>
        <p:nvPicPr>
          <p:cNvPr id="7" name="Imagen 6"/>
          <p:cNvPicPr>
            <a:picLocks noChangeAspect="1"/>
          </p:cNvPicPr>
          <p:nvPr/>
        </p:nvPicPr>
        <p:blipFill>
          <a:blip r:embed="rId3"/>
          <a:stretch>
            <a:fillRect/>
          </a:stretch>
        </p:blipFill>
        <p:spPr>
          <a:xfrm>
            <a:off x="3022776" y="23051"/>
            <a:ext cx="3098448" cy="4954523"/>
          </a:xfrm>
          <a:prstGeom prst="rect">
            <a:avLst/>
          </a:prstGeom>
        </p:spPr>
      </p:pic>
    </p:spTree>
    <p:extLst>
      <p:ext uri="{BB962C8B-B14F-4D97-AF65-F5344CB8AC3E}">
        <p14:creationId xmlns:p14="http://schemas.microsoft.com/office/powerpoint/2010/main" val="11290354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sp>
        <p:nvSpPr>
          <p:cNvPr id="8" name="Marcador de contenido 4"/>
          <p:cNvSpPr>
            <a:spLocks noGrp="1"/>
          </p:cNvSpPr>
          <p:nvPr>
            <p:ph sz="quarter" idx="10"/>
          </p:nvPr>
        </p:nvSpPr>
        <p:spPr>
          <a:xfrm>
            <a:off x="280988" y="969963"/>
            <a:ext cx="8639175" cy="358775"/>
          </a:xfrm>
        </p:spPr>
        <p:txBody>
          <a:bodyPr/>
          <a:lstStyle/>
          <a:p>
            <a:r>
              <a:rPr lang="es-ES_tradnl" sz="2400" dirty="0">
                <a:latin typeface="Edwardian Script ITC" charset="0"/>
                <a:ea typeface="Edwardian Script ITC" charset="0"/>
                <a:cs typeface="Edwardian Script ITC" charset="0"/>
              </a:rPr>
              <a:t>Una diabética en la cocina</a:t>
            </a:r>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0790" y="125413"/>
            <a:ext cx="3423683" cy="4749800"/>
          </a:xfrm>
          <a:prstGeom prst="rect">
            <a:avLst/>
          </a:prstGeom>
        </p:spPr>
      </p:pic>
    </p:spTree>
    <p:extLst>
      <p:ext uri="{BB962C8B-B14F-4D97-AF65-F5344CB8AC3E}">
        <p14:creationId xmlns:p14="http://schemas.microsoft.com/office/powerpoint/2010/main" val="4901965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8300" y="808567"/>
            <a:ext cx="1121834" cy="736018"/>
          </a:xfrm>
          <a:prstGeom prst="rect">
            <a:avLst/>
          </a:prstGeom>
        </p:spPr>
      </p:pic>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799" y="218545"/>
            <a:ext cx="3962401" cy="4563535"/>
          </a:xfrm>
          <a:prstGeom prst="rect">
            <a:avLst/>
          </a:prstGeom>
        </p:spPr>
      </p:pic>
    </p:spTree>
    <p:extLst>
      <p:ext uri="{BB962C8B-B14F-4D97-AF65-F5344CB8AC3E}">
        <p14:creationId xmlns:p14="http://schemas.microsoft.com/office/powerpoint/2010/main" val="84067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8300" y="808567"/>
            <a:ext cx="1121834" cy="736018"/>
          </a:xfrm>
          <a:prstGeom prst="rect">
            <a:avLst/>
          </a:prstGeom>
        </p:spPr>
      </p:pic>
      <p:pic>
        <p:nvPicPr>
          <p:cNvPr id="5" name="Imagen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6876" y="66860"/>
            <a:ext cx="3930247" cy="4866905"/>
          </a:xfrm>
          <a:prstGeom prst="rect">
            <a:avLst/>
          </a:prstGeom>
        </p:spPr>
      </p:pic>
    </p:spTree>
    <p:extLst>
      <p:ext uri="{BB962C8B-B14F-4D97-AF65-F5344CB8AC3E}">
        <p14:creationId xmlns:p14="http://schemas.microsoft.com/office/powerpoint/2010/main" val="6588056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3" name="Imagen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8300" y="808567"/>
            <a:ext cx="1121834" cy="736018"/>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8988" y="61379"/>
            <a:ext cx="2986024" cy="4877868"/>
          </a:xfrm>
          <a:prstGeom prst="rect">
            <a:avLst/>
          </a:prstGeom>
        </p:spPr>
      </p:pic>
    </p:spTree>
    <p:extLst>
      <p:ext uri="{BB962C8B-B14F-4D97-AF65-F5344CB8AC3E}">
        <p14:creationId xmlns:p14="http://schemas.microsoft.com/office/powerpoint/2010/main" val="5009166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7626" y="58738"/>
            <a:ext cx="3689999" cy="4883150"/>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034" y="895350"/>
            <a:ext cx="842433" cy="549413"/>
          </a:xfrm>
          <a:prstGeom prst="rect">
            <a:avLst/>
          </a:prstGeom>
        </p:spPr>
      </p:pic>
    </p:spTree>
    <p:extLst>
      <p:ext uri="{BB962C8B-B14F-4D97-AF65-F5344CB8AC3E}">
        <p14:creationId xmlns:p14="http://schemas.microsoft.com/office/powerpoint/2010/main" val="170711093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8" name="Imagen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034" y="895350"/>
            <a:ext cx="842433" cy="549413"/>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46375" y="126736"/>
            <a:ext cx="3677401" cy="4747154"/>
          </a:xfrm>
          <a:prstGeom prst="rect">
            <a:avLst/>
          </a:prstGeom>
        </p:spPr>
      </p:pic>
    </p:spTree>
    <p:extLst>
      <p:ext uri="{BB962C8B-B14F-4D97-AF65-F5344CB8AC3E}">
        <p14:creationId xmlns:p14="http://schemas.microsoft.com/office/powerpoint/2010/main" val="20858250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800" y="800673"/>
            <a:ext cx="611200" cy="596818"/>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79405" y="168149"/>
            <a:ext cx="4385189" cy="4664328"/>
          </a:xfrm>
          <a:prstGeom prst="rect">
            <a:avLst/>
          </a:prstGeom>
        </p:spPr>
      </p:pic>
    </p:spTree>
    <p:extLst>
      <p:ext uri="{BB962C8B-B14F-4D97-AF65-F5344CB8AC3E}">
        <p14:creationId xmlns:p14="http://schemas.microsoft.com/office/powerpoint/2010/main" val="12614162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800" y="800673"/>
            <a:ext cx="611200" cy="596818"/>
          </a:xfrm>
          <a:prstGeom prst="rect">
            <a:avLst/>
          </a:prstGeom>
        </p:spPr>
      </p:pic>
      <p:pic>
        <p:nvPicPr>
          <p:cNvPr id="6" name="Picture 1"/>
          <p:cNvPicPr>
            <a:picLocks noChangeAspect="1"/>
          </p:cNvPicPr>
          <p:nvPr/>
        </p:nvPicPr>
        <p:blipFill>
          <a:blip r:embed="rId4"/>
          <a:stretch>
            <a:fillRect/>
          </a:stretch>
        </p:blipFill>
        <p:spPr>
          <a:xfrm>
            <a:off x="2572826" y="103214"/>
            <a:ext cx="3998347" cy="4794197"/>
          </a:xfrm>
          <a:prstGeom prst="rect">
            <a:avLst/>
          </a:prstGeom>
        </p:spPr>
      </p:pic>
    </p:spTree>
    <p:extLst>
      <p:ext uri="{BB962C8B-B14F-4D97-AF65-F5344CB8AC3E}">
        <p14:creationId xmlns:p14="http://schemas.microsoft.com/office/powerpoint/2010/main" val="858044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quarter" idx="10"/>
          </p:nvPr>
        </p:nvSpPr>
        <p:spPr/>
        <p:txBody>
          <a:bodyPr/>
          <a:lstStyle/>
          <a:p>
            <a:r>
              <a:rPr lang="es-ES_tradnl" dirty="0"/>
              <a:t>Al buscar “salud” a través de Internet… </a:t>
            </a:r>
          </a:p>
        </p:txBody>
      </p:sp>
      <p:pic>
        <p:nvPicPr>
          <p:cNvPr id="7"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03" y="1401006"/>
            <a:ext cx="2791947" cy="3109707"/>
          </a:xfrm>
          <a:prstGeom prst="rect">
            <a:avLst/>
          </a:prstGeom>
        </p:spPr>
      </p:pic>
      <p:sp>
        <p:nvSpPr>
          <p:cNvPr id="6" name="Content Placeholder 2"/>
          <p:cNvSpPr txBox="1">
            <a:spLocks/>
          </p:cNvSpPr>
          <p:nvPr/>
        </p:nvSpPr>
        <p:spPr bwMode="auto">
          <a:xfrm>
            <a:off x="3318950" y="1401006"/>
            <a:ext cx="5600601" cy="2985018"/>
          </a:xfrm>
          <a:prstGeom prst="rect">
            <a:avLst/>
          </a:prstGeom>
          <a:noFill/>
          <a:ln w="9525" cap="flat" cmpd="sng" algn="ctr">
            <a:noFill/>
            <a:prstDash val="solid"/>
            <a:round/>
            <a:headEnd type="none" w="med" len="med"/>
            <a:tailEnd type="none" w="med" len="med"/>
          </a:ln>
          <a:extLst>
            <a:ext uri="{FAA26D3D-D897-4be2-8F04-BA451C77F1D7}">
              <ma14:placeholderFlag xmlns:ma14="http://schemas.microsoft.com/office/mac/drawingml/2011/main" xmlns="" val="1"/>
            </a:ext>
            <a:ext uri="{91240B29-F687-4f45-9708-019B960494DF}">
              <a14:hiddenLine xmlns="" xmlns:a14="http://schemas.microsoft.com/office/drawing/2010/main" w="12700" cap="flat">
                <a:solidFill>
                  <a:srgbClr val="000000"/>
                </a:solidFill>
                <a:round/>
                <a:headEnd type="none" w="med" len="med"/>
                <a:tailEnd type="none" w="med" len="me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spcBef>
                <a:spcPts val="988"/>
              </a:spcBef>
              <a:buSzTx/>
            </a:pPr>
            <a:r>
              <a:rPr lang="en-US" altLang="en-US" sz="2800" b="1" dirty="0">
                <a:solidFill>
                  <a:srgbClr val="E5810A"/>
                </a:solidFill>
                <a:ea typeface="ＭＳ Ｐゴシック" charset="-128"/>
              </a:rPr>
              <a:t>90% </a:t>
            </a:r>
            <a:r>
              <a:rPr lang="es-ES_tradnl" altLang="en-US" dirty="0">
                <a:solidFill>
                  <a:srgbClr val="056F8E"/>
                </a:solidFill>
                <a:ea typeface="ＭＳ Ｐゴシック" charset="-128"/>
              </a:rPr>
              <a:t>ha aprendido algo nuevo. </a:t>
            </a:r>
          </a:p>
          <a:p>
            <a:pPr eaLnBrk="1" hangingPunct="1">
              <a:spcBef>
                <a:spcPts val="988"/>
              </a:spcBef>
              <a:buSzTx/>
            </a:pPr>
            <a:r>
              <a:rPr lang="es-ES_tradnl" altLang="en-US" sz="2800" b="1" dirty="0">
                <a:solidFill>
                  <a:srgbClr val="E5810A"/>
                </a:solidFill>
                <a:ea typeface="ＭＳ Ｐゴシック" charset="-128"/>
              </a:rPr>
              <a:t>53% </a:t>
            </a:r>
            <a:r>
              <a:rPr lang="es-ES_tradnl" altLang="en-US" dirty="0">
                <a:solidFill>
                  <a:srgbClr val="056F8E"/>
                </a:solidFill>
                <a:ea typeface="ＭＳ Ｐゴシック" charset="-128"/>
              </a:rPr>
              <a:t>le facilita tomar decisiones beneficiosas para su salud</a:t>
            </a:r>
            <a:r>
              <a:rPr lang="es-ES_tradnl" altLang="en-US" sz="1900" dirty="0">
                <a:solidFill>
                  <a:srgbClr val="056F8E"/>
                </a:solidFill>
                <a:ea typeface="ＭＳ Ｐゴシック" charset="-128"/>
              </a:rPr>
              <a:t>. </a:t>
            </a:r>
          </a:p>
          <a:p>
            <a:pPr eaLnBrk="1" hangingPunct="1">
              <a:spcBef>
                <a:spcPts val="988"/>
              </a:spcBef>
              <a:buSzTx/>
            </a:pPr>
            <a:r>
              <a:rPr lang="es-ES_tradnl" altLang="en-US" sz="2800" b="1" dirty="0">
                <a:solidFill>
                  <a:srgbClr val="E5810A"/>
                </a:solidFill>
                <a:ea typeface="ＭＳ Ｐゴシック" charset="-128"/>
              </a:rPr>
              <a:t>70% </a:t>
            </a:r>
            <a:r>
              <a:rPr lang="es-ES_tradnl" altLang="en-US" dirty="0">
                <a:solidFill>
                  <a:srgbClr val="056F8E"/>
                </a:solidFill>
                <a:ea typeface="ＭＳ Ｐゴシック" charset="-128"/>
              </a:rPr>
              <a:t>está preocupado por la seguridad, privacidad y confianza en la red.</a:t>
            </a:r>
          </a:p>
          <a:p>
            <a:pPr eaLnBrk="1" hangingPunct="1">
              <a:spcBef>
                <a:spcPts val="988"/>
              </a:spcBef>
              <a:buSzTx/>
              <a:buFont typeface="+mj-lt" charset="0"/>
              <a:buNone/>
            </a:pPr>
            <a:endParaRPr lang="en-US" altLang="en-US" dirty="0">
              <a:solidFill>
                <a:srgbClr val="056F8E"/>
              </a:solidFill>
              <a:ea typeface="ＭＳ Ｐゴシック" charset="-128"/>
            </a:endParaRPr>
          </a:p>
        </p:txBody>
      </p:sp>
      <p:sp>
        <p:nvSpPr>
          <p:cNvPr id="9"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2069800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06" y="886383"/>
            <a:ext cx="613262" cy="598832"/>
          </a:xfrm>
          <a:prstGeom prst="rect">
            <a:avLst/>
          </a:prstGeom>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7813" y="249503"/>
            <a:ext cx="3985862" cy="4501620"/>
          </a:xfrm>
          <a:prstGeom prst="rect">
            <a:avLst/>
          </a:prstGeom>
        </p:spPr>
      </p:pic>
      <p:sp>
        <p:nvSpPr>
          <p:cNvPr id="8" name="Marcador de contenido 4"/>
          <p:cNvSpPr>
            <a:spLocks noGrp="1"/>
          </p:cNvSpPr>
          <p:nvPr>
            <p:ph sz="quarter" idx="10"/>
          </p:nvPr>
        </p:nvSpPr>
        <p:spPr>
          <a:xfrm>
            <a:off x="1024468" y="886383"/>
            <a:ext cx="1793345" cy="358775"/>
          </a:xfrm>
        </p:spPr>
        <p:txBody>
          <a:bodyPr/>
          <a:lstStyle/>
          <a:p>
            <a:r>
              <a:rPr lang="es-ES_tradnl" sz="1600" dirty="0"/>
              <a:t>Jaime, mi dulce guerrero</a:t>
            </a:r>
          </a:p>
        </p:txBody>
      </p:sp>
    </p:spTree>
    <p:extLst>
      <p:ext uri="{BB962C8B-B14F-4D97-AF65-F5344CB8AC3E}">
        <p14:creationId xmlns:p14="http://schemas.microsoft.com/office/powerpoint/2010/main" val="20627352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06" y="886383"/>
            <a:ext cx="613262" cy="598832"/>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3986" y="248179"/>
            <a:ext cx="4140854" cy="4504267"/>
          </a:xfrm>
          <a:prstGeom prst="rect">
            <a:avLst/>
          </a:prstGeom>
        </p:spPr>
      </p:pic>
      <p:sp>
        <p:nvSpPr>
          <p:cNvPr id="6" name="Marcador de contenido 4"/>
          <p:cNvSpPr>
            <a:spLocks noGrp="1"/>
          </p:cNvSpPr>
          <p:nvPr>
            <p:ph sz="quarter" idx="10"/>
          </p:nvPr>
        </p:nvSpPr>
        <p:spPr>
          <a:xfrm>
            <a:off x="1024468" y="886383"/>
            <a:ext cx="1793345" cy="358775"/>
          </a:xfrm>
        </p:spPr>
        <p:txBody>
          <a:bodyPr/>
          <a:lstStyle/>
          <a:p>
            <a:r>
              <a:rPr lang="es-ES_tradnl" sz="1600" dirty="0"/>
              <a:t>Jaime, mi dulce guerrero</a:t>
            </a:r>
          </a:p>
        </p:txBody>
      </p:sp>
    </p:spTree>
    <p:extLst>
      <p:ext uri="{BB962C8B-B14F-4D97-AF65-F5344CB8AC3E}">
        <p14:creationId xmlns:p14="http://schemas.microsoft.com/office/powerpoint/2010/main" val="13064066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3394" y="168593"/>
            <a:ext cx="4197211" cy="4663440"/>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920" y="1019588"/>
            <a:ext cx="782541" cy="318145"/>
          </a:xfrm>
          <a:prstGeom prst="rect">
            <a:avLst/>
          </a:prstGeom>
        </p:spPr>
      </p:pic>
    </p:spTree>
    <p:extLst>
      <p:ext uri="{BB962C8B-B14F-4D97-AF65-F5344CB8AC3E}">
        <p14:creationId xmlns:p14="http://schemas.microsoft.com/office/powerpoint/2010/main" val="9822027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 y="1019588"/>
            <a:ext cx="782541" cy="318145"/>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0751" y="101283"/>
            <a:ext cx="4062498" cy="4798060"/>
          </a:xfrm>
          <a:prstGeom prst="rect">
            <a:avLst/>
          </a:prstGeom>
        </p:spPr>
      </p:pic>
    </p:spTree>
    <p:extLst>
      <p:ext uri="{BB962C8B-B14F-4D97-AF65-F5344CB8AC3E}">
        <p14:creationId xmlns:p14="http://schemas.microsoft.com/office/powerpoint/2010/main" val="652339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732" y="1003299"/>
            <a:ext cx="1557867" cy="368695"/>
          </a:xfrm>
          <a:prstGeom prst="rect">
            <a:avLst/>
          </a:prstGeom>
        </p:spPr>
      </p:pic>
      <p:pic>
        <p:nvPicPr>
          <p:cNvPr id="9" name="Imagen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1812" y="138113"/>
            <a:ext cx="3740376" cy="4724400"/>
          </a:xfrm>
          <a:prstGeom prst="rect">
            <a:avLst/>
          </a:prstGeom>
        </p:spPr>
      </p:pic>
    </p:spTree>
    <p:extLst>
      <p:ext uri="{BB962C8B-B14F-4D97-AF65-F5344CB8AC3E}">
        <p14:creationId xmlns:p14="http://schemas.microsoft.com/office/powerpoint/2010/main" val="2056540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732" y="1003299"/>
            <a:ext cx="1557867" cy="368695"/>
          </a:xfrm>
          <a:prstGeom prst="rect">
            <a:avLst/>
          </a:prstGeom>
        </p:spPr>
      </p:pic>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2958" y="0"/>
            <a:ext cx="3878083" cy="5020733"/>
          </a:xfrm>
          <a:prstGeom prst="rect">
            <a:avLst/>
          </a:prstGeom>
        </p:spPr>
      </p:pic>
    </p:spTree>
    <p:extLst>
      <p:ext uri="{BB962C8B-B14F-4D97-AF65-F5344CB8AC3E}">
        <p14:creationId xmlns:p14="http://schemas.microsoft.com/office/powerpoint/2010/main" val="11264975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732" y="1003299"/>
            <a:ext cx="1557867" cy="368695"/>
          </a:xfrm>
          <a:prstGeom prst="rect">
            <a:avLst/>
          </a:prstGeom>
        </p:spPr>
      </p:pic>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049" y="70379"/>
            <a:ext cx="3563902" cy="4859867"/>
          </a:xfrm>
          <a:prstGeom prst="rect">
            <a:avLst/>
          </a:prstGeom>
        </p:spPr>
      </p:pic>
    </p:spTree>
    <p:extLst>
      <p:ext uri="{BB962C8B-B14F-4D97-AF65-F5344CB8AC3E}">
        <p14:creationId xmlns:p14="http://schemas.microsoft.com/office/powerpoint/2010/main" val="82857493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26" y="877669"/>
            <a:ext cx="1775637" cy="686840"/>
          </a:xfrm>
          <a:prstGeom prst="rect">
            <a:avLst/>
          </a:prstGeom>
        </p:spPr>
      </p:pic>
      <p:pic>
        <p:nvPicPr>
          <p:cNvPr id="7" name="Imagen 6"/>
          <p:cNvPicPr>
            <a:picLocks noChangeAspect="1"/>
          </p:cNvPicPr>
          <p:nvPr/>
        </p:nvPicPr>
        <p:blipFill>
          <a:blip r:embed="rId4"/>
          <a:stretch>
            <a:fillRect/>
          </a:stretch>
        </p:blipFill>
        <p:spPr>
          <a:xfrm>
            <a:off x="2363939" y="262159"/>
            <a:ext cx="4416122" cy="4476307"/>
          </a:xfrm>
          <a:prstGeom prst="rect">
            <a:avLst/>
          </a:prstGeom>
        </p:spPr>
      </p:pic>
    </p:spTree>
    <p:extLst>
      <p:ext uri="{BB962C8B-B14F-4D97-AF65-F5344CB8AC3E}">
        <p14:creationId xmlns:p14="http://schemas.microsoft.com/office/powerpoint/2010/main" val="10168591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26" y="877669"/>
            <a:ext cx="1775637" cy="686840"/>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0818" y="95693"/>
            <a:ext cx="3362364" cy="4973379"/>
          </a:xfrm>
          <a:prstGeom prst="rect">
            <a:avLst/>
          </a:prstGeom>
        </p:spPr>
      </p:pic>
    </p:spTree>
    <p:extLst>
      <p:ext uri="{BB962C8B-B14F-4D97-AF65-F5344CB8AC3E}">
        <p14:creationId xmlns:p14="http://schemas.microsoft.com/office/powerpoint/2010/main" val="4247658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94" y="885309"/>
            <a:ext cx="1213884" cy="566479"/>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3234" y="272792"/>
            <a:ext cx="4177531" cy="4455042"/>
          </a:xfrm>
          <a:prstGeom prst="rect">
            <a:avLst/>
          </a:prstGeom>
        </p:spPr>
      </p:pic>
    </p:spTree>
    <p:extLst>
      <p:ext uri="{BB962C8B-B14F-4D97-AF65-F5344CB8AC3E}">
        <p14:creationId xmlns:p14="http://schemas.microsoft.com/office/powerpoint/2010/main" val="1428330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0988" y="1401006"/>
            <a:ext cx="3420140" cy="3087370"/>
          </a:xfrm>
          <a:prstGeom prst="rect">
            <a:avLst/>
          </a:prstGeom>
        </p:spPr>
      </p:pic>
      <p:sp>
        <p:nvSpPr>
          <p:cNvPr id="4" name="Marcador de contenido 3"/>
          <p:cNvSpPr>
            <a:spLocks noGrp="1"/>
          </p:cNvSpPr>
          <p:nvPr>
            <p:ph sz="quarter" idx="10"/>
          </p:nvPr>
        </p:nvSpPr>
        <p:spPr/>
        <p:txBody>
          <a:bodyPr/>
          <a:lstStyle/>
          <a:p>
            <a:r>
              <a:rPr lang="es-ES_tradnl" dirty="0"/>
              <a:t>¿Pero los pacientes realmente creen que están bien informados sobre su diabetes?</a:t>
            </a:r>
          </a:p>
          <a:p>
            <a:endParaRPr lang="es-ES_tradnl" dirty="0"/>
          </a:p>
        </p:txBody>
      </p:sp>
      <p:sp>
        <p:nvSpPr>
          <p:cNvPr id="6"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4227033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94" y="885309"/>
            <a:ext cx="1213884" cy="566479"/>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8189" y="113303"/>
            <a:ext cx="3127621" cy="4774019"/>
          </a:xfrm>
          <a:prstGeom prst="rect">
            <a:avLst/>
          </a:prstGeom>
        </p:spPr>
      </p:pic>
    </p:spTree>
    <p:extLst>
      <p:ext uri="{BB962C8B-B14F-4D97-AF65-F5344CB8AC3E}">
        <p14:creationId xmlns:p14="http://schemas.microsoft.com/office/powerpoint/2010/main" val="6858376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sp>
        <p:nvSpPr>
          <p:cNvPr id="4" name="Título 3"/>
          <p:cNvSpPr>
            <a:spLocks noGrp="1"/>
          </p:cNvSpPr>
          <p:nvPr>
            <p:ph type="title"/>
          </p:nvPr>
        </p:nvSpPr>
        <p:spPr/>
        <p:txBody>
          <a:bodyPr/>
          <a:lstStyle/>
          <a:p>
            <a:r>
              <a:rPr lang="es-ES_tradnl" dirty="0"/>
              <a:t>LO MEJOR DE DIABETES EN LA RED</a:t>
            </a:r>
          </a:p>
        </p:txBody>
      </p:sp>
      <p:sp>
        <p:nvSpPr>
          <p:cNvPr id="7" name="Marcador de contenido 4">
            <a:extLst>
              <a:ext uri="{FF2B5EF4-FFF2-40B4-BE49-F238E27FC236}">
                <a16:creationId xmlns:a16="http://schemas.microsoft.com/office/drawing/2014/main" id="{44950EA6-1216-2444-A212-76022461DDFD}"/>
              </a:ext>
            </a:extLst>
          </p:cNvPr>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chemeClr val="bg1">
                    <a:lumMod val="75000"/>
                  </a:schemeClr>
                </a:solidFill>
              </a:rPr>
              <a:t>Webs</a:t>
            </a:r>
          </a:p>
          <a:p>
            <a:pPr marL="342900" indent="-342900">
              <a:lnSpc>
                <a:spcPct val="150000"/>
              </a:lnSpc>
              <a:buBlip>
                <a:blip r:embed="rId2"/>
              </a:buBlip>
            </a:pPr>
            <a:r>
              <a:rPr lang="es-ES_tradnl" altLang="en-US" sz="2000" dirty="0">
                <a:solidFill>
                  <a:schemeClr val="bg1">
                    <a:lumMod val="75000"/>
                  </a:schemeClr>
                </a:solidFill>
              </a:rPr>
              <a:t>Apps</a:t>
            </a:r>
          </a:p>
          <a:p>
            <a:pPr marL="342900" indent="-342900">
              <a:lnSpc>
                <a:spcPct val="150000"/>
              </a:lnSpc>
              <a:buBlip>
                <a:blip r:embed="rId2"/>
              </a:buBlip>
            </a:pPr>
            <a:r>
              <a:rPr lang="es-ES_tradnl" altLang="en-US" sz="2000" b="1" dirty="0">
                <a:solidFill>
                  <a:srgbClr val="056F8E"/>
                </a:solidFill>
              </a:rPr>
              <a:t>Blogs</a:t>
            </a:r>
          </a:p>
          <a:p>
            <a:pPr marL="342900" indent="-342900">
              <a:lnSpc>
                <a:spcPct val="150000"/>
              </a:lnSpc>
              <a:buBlip>
                <a:blip r:embed="rId2"/>
              </a:buBlip>
            </a:pPr>
            <a:r>
              <a:rPr lang="es-ES_tradnl" altLang="en-US" sz="2000" dirty="0">
                <a:solidFill>
                  <a:schemeClr val="bg1">
                    <a:lumMod val="75000"/>
                  </a:schemeClr>
                </a:solidFill>
              </a:rPr>
              <a:t>Exclusivo para el Profesional Sanitario</a:t>
            </a:r>
            <a:endParaRPr lang="es-ES_tradnl" sz="2000" b="1" dirty="0">
              <a:solidFill>
                <a:schemeClr val="bg1">
                  <a:lumMod val="75000"/>
                </a:schemeClr>
              </a:solidFill>
            </a:endParaRPr>
          </a:p>
        </p:txBody>
      </p:sp>
    </p:spTree>
    <p:extLst>
      <p:ext uri="{BB962C8B-B14F-4D97-AF65-F5344CB8AC3E}">
        <p14:creationId xmlns:p14="http://schemas.microsoft.com/office/powerpoint/2010/main" val="15039675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78514" y="933006"/>
            <a:ext cx="730989" cy="438594"/>
          </a:xfrm>
          <a:prstGeom prst="rect">
            <a:avLst/>
          </a:prstGeom>
        </p:spPr>
      </p:pic>
      <p:pic>
        <p:nvPicPr>
          <p:cNvPr id="3" name="Imagen 2"/>
          <p:cNvPicPr>
            <a:picLocks noChangeAspect="1"/>
          </p:cNvPicPr>
          <p:nvPr/>
        </p:nvPicPr>
        <p:blipFill>
          <a:blip r:embed="rId4"/>
          <a:stretch>
            <a:fillRect/>
          </a:stretch>
        </p:blipFill>
        <p:spPr>
          <a:xfrm>
            <a:off x="303028" y="911741"/>
            <a:ext cx="685800" cy="514350"/>
          </a:xfrm>
          <a:prstGeom prst="rect">
            <a:avLst/>
          </a:prstGeom>
        </p:spPr>
      </p:pic>
      <p:pic>
        <p:nvPicPr>
          <p:cNvPr id="5" name="Imagen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1700" y="134569"/>
            <a:ext cx="4800600" cy="4731488"/>
          </a:xfrm>
          <a:prstGeom prst="rect">
            <a:avLst/>
          </a:prstGeom>
        </p:spPr>
      </p:pic>
    </p:spTree>
    <p:extLst>
      <p:ext uri="{BB962C8B-B14F-4D97-AF65-F5344CB8AC3E}">
        <p14:creationId xmlns:p14="http://schemas.microsoft.com/office/powerpoint/2010/main" val="21154785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78514" y="933006"/>
            <a:ext cx="730989" cy="438594"/>
          </a:xfrm>
          <a:prstGeom prst="rect">
            <a:avLst/>
          </a:prstGeom>
        </p:spPr>
      </p:pic>
      <p:pic>
        <p:nvPicPr>
          <p:cNvPr id="3" name="Imagen 2"/>
          <p:cNvPicPr>
            <a:picLocks noChangeAspect="1"/>
          </p:cNvPicPr>
          <p:nvPr/>
        </p:nvPicPr>
        <p:blipFill>
          <a:blip r:embed="rId4"/>
          <a:stretch>
            <a:fillRect/>
          </a:stretch>
        </p:blipFill>
        <p:spPr>
          <a:xfrm>
            <a:off x="303028" y="911741"/>
            <a:ext cx="685800" cy="514350"/>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4380" y="150517"/>
            <a:ext cx="4715239" cy="4699591"/>
          </a:xfrm>
          <a:prstGeom prst="rect">
            <a:avLst/>
          </a:prstGeom>
        </p:spPr>
      </p:pic>
    </p:spTree>
    <p:extLst>
      <p:ext uri="{BB962C8B-B14F-4D97-AF65-F5344CB8AC3E}">
        <p14:creationId xmlns:p14="http://schemas.microsoft.com/office/powerpoint/2010/main" val="18215164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297" y="801688"/>
            <a:ext cx="1493837" cy="61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0032" y="334359"/>
            <a:ext cx="4603935" cy="4331908"/>
          </a:xfrm>
          <a:prstGeom prst="rect">
            <a:avLst/>
          </a:prstGeom>
        </p:spPr>
      </p:pic>
    </p:spTree>
    <p:extLst>
      <p:ext uri="{BB962C8B-B14F-4D97-AF65-F5344CB8AC3E}">
        <p14:creationId xmlns:p14="http://schemas.microsoft.com/office/powerpoint/2010/main" val="6903313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297" y="801688"/>
            <a:ext cx="1493837" cy="61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5" name="Imagen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4802" y="356418"/>
            <a:ext cx="4974396" cy="4287789"/>
          </a:xfrm>
          <a:prstGeom prst="rect">
            <a:avLst/>
          </a:prstGeom>
        </p:spPr>
      </p:pic>
    </p:spTree>
    <p:extLst>
      <p:ext uri="{BB962C8B-B14F-4D97-AF65-F5344CB8AC3E}">
        <p14:creationId xmlns:p14="http://schemas.microsoft.com/office/powerpoint/2010/main" val="18251092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297" y="801688"/>
            <a:ext cx="1493837" cy="61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Picture 1" descr="Captura de pantalla 2016-01-21 a las 14.38.25.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32480" y="358561"/>
            <a:ext cx="4679040" cy="428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8496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297" y="801688"/>
            <a:ext cx="1493837" cy="61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5" name="Imagen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8852" y="685525"/>
            <a:ext cx="5146295" cy="3629576"/>
          </a:xfrm>
          <a:prstGeom prst="rect">
            <a:avLst/>
          </a:prstGeom>
        </p:spPr>
      </p:pic>
    </p:spTree>
    <p:extLst>
      <p:ext uri="{BB962C8B-B14F-4D97-AF65-F5344CB8AC3E}">
        <p14:creationId xmlns:p14="http://schemas.microsoft.com/office/powerpoint/2010/main" val="9753574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logo-ciberde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800" y="1055158"/>
            <a:ext cx="14414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Picture 4" descr="Captura de pantalla 2016-01-21 a las 15.40.58.png"/>
          <p:cNvSpPr>
            <a:spLocks noChangeAspect="1"/>
          </p:cNvSpPr>
          <p:nvPr/>
        </p:nvSpPr>
        <p:spPr bwMode="auto">
          <a:xfrm>
            <a:off x="2427288" y="203200"/>
            <a:ext cx="4598987"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0734" y="134444"/>
            <a:ext cx="4502532" cy="47317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logo-ciberde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800" y="1055158"/>
            <a:ext cx="14414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Picture 4" descr="Captura de pantalla 2016-01-21 a las 15.40.58.png"/>
          <p:cNvSpPr>
            <a:spLocks noChangeAspect="1"/>
          </p:cNvSpPr>
          <p:nvPr/>
        </p:nvSpPr>
        <p:spPr bwMode="auto">
          <a:xfrm>
            <a:off x="2427288" y="203200"/>
            <a:ext cx="4598987"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Imagen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7485" y="86342"/>
            <a:ext cx="4469029" cy="4827941"/>
          </a:xfrm>
          <a:prstGeom prst="rect">
            <a:avLst/>
          </a:prstGeom>
        </p:spPr>
      </p:pic>
    </p:spTree>
    <p:extLst>
      <p:ext uri="{BB962C8B-B14F-4D97-AF65-F5344CB8AC3E}">
        <p14:creationId xmlns:p14="http://schemas.microsoft.com/office/powerpoint/2010/main" val="61977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4"/>
          <p:cNvGraphicFramePr>
            <a:graphicFrameLocks/>
          </p:cNvGraphicFramePr>
          <p:nvPr>
            <p:extLst>
              <p:ext uri="{D42A27DB-BD31-4B8C-83A1-F6EECF244321}">
                <p14:modId xmlns:p14="http://schemas.microsoft.com/office/powerpoint/2010/main" val="1459413496"/>
              </p:ext>
            </p:extLst>
          </p:nvPr>
        </p:nvGraphicFramePr>
        <p:xfrm>
          <a:off x="3831241" y="1655990"/>
          <a:ext cx="4899666" cy="269102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9"/>
          <p:cNvSpPr/>
          <p:nvPr/>
        </p:nvSpPr>
        <p:spPr>
          <a:xfrm>
            <a:off x="3831241" y="1873182"/>
            <a:ext cx="4682839" cy="1235778"/>
          </a:xfrm>
          <a:prstGeom prst="rect">
            <a:avLst/>
          </a:prstGeom>
          <a:noFill/>
          <a:ln w="19050">
            <a:solidFill>
              <a:srgbClr val="0A54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 name="Marcador de contenido 4"/>
          <p:cNvSpPr>
            <a:spLocks noGrp="1"/>
          </p:cNvSpPr>
          <p:nvPr>
            <p:ph sz="quarter" idx="10"/>
          </p:nvPr>
        </p:nvSpPr>
        <p:spPr/>
        <p:txBody>
          <a:bodyPr/>
          <a:lstStyle/>
          <a:p>
            <a:r>
              <a:rPr lang="es-ES_tradnl" dirty="0"/>
              <a:t>¿Pero los pacientes realmente creen que están bien informados sobre su diabetes?</a:t>
            </a:r>
          </a:p>
          <a:p>
            <a:endParaRPr lang="es-ES_tradnl" dirty="0"/>
          </a:p>
        </p:txBody>
      </p:sp>
      <p:pic>
        <p:nvPicPr>
          <p:cNvPr id="9" name="Imagen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0988" y="1401006"/>
            <a:ext cx="3420140" cy="3087370"/>
          </a:xfrm>
          <a:prstGeom prst="rect">
            <a:avLst/>
          </a:prstGeom>
        </p:spPr>
      </p:pic>
      <p:sp>
        <p:nvSpPr>
          <p:cNvPr id="11"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02312950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logo-ciberde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800" y="1055158"/>
            <a:ext cx="14414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Picture 4" descr="Captura de pantalla 2016-01-21 a las 15.40.58.png"/>
          <p:cNvSpPr>
            <a:spLocks noChangeAspect="1"/>
          </p:cNvSpPr>
          <p:nvPr/>
        </p:nvSpPr>
        <p:spPr bwMode="auto">
          <a:xfrm>
            <a:off x="2427288" y="203200"/>
            <a:ext cx="4598987"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7288" y="82628"/>
            <a:ext cx="4374323" cy="4835370"/>
          </a:xfrm>
          <a:prstGeom prst="rect">
            <a:avLst/>
          </a:prstGeom>
        </p:spPr>
      </p:pic>
    </p:spTree>
    <p:extLst>
      <p:ext uri="{BB962C8B-B14F-4D97-AF65-F5344CB8AC3E}">
        <p14:creationId xmlns:p14="http://schemas.microsoft.com/office/powerpoint/2010/main" val="20687465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6698" y="686938"/>
            <a:ext cx="5110604" cy="3626750"/>
          </a:xfrm>
          <a:prstGeom prst="rect">
            <a:avLst/>
          </a:prstGeom>
        </p:spPr>
      </p:pic>
      <p:pic>
        <p:nvPicPr>
          <p:cNvPr id="8" name="Imagen 7"/>
          <p:cNvPicPr>
            <a:picLocks noChangeAspect="1"/>
          </p:cNvPicPr>
          <p:nvPr/>
        </p:nvPicPr>
        <p:blipFill>
          <a:blip r:embed="rId5"/>
          <a:stretch>
            <a:fillRect/>
          </a:stretch>
        </p:blipFill>
        <p:spPr>
          <a:xfrm>
            <a:off x="287026" y="1041400"/>
            <a:ext cx="1601694" cy="680720"/>
          </a:xfrm>
          <a:prstGeom prst="rect">
            <a:avLst/>
          </a:prstGeom>
        </p:spPr>
      </p:pic>
    </p:spTree>
    <p:extLst>
      <p:ext uri="{BB962C8B-B14F-4D97-AF65-F5344CB8AC3E}">
        <p14:creationId xmlns:p14="http://schemas.microsoft.com/office/powerpoint/2010/main" val="7947974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8" name="Imagen 7"/>
          <p:cNvPicPr>
            <a:picLocks noChangeAspect="1"/>
          </p:cNvPicPr>
          <p:nvPr/>
        </p:nvPicPr>
        <p:blipFill>
          <a:blip r:embed="rId4"/>
          <a:stretch>
            <a:fillRect/>
          </a:stretch>
        </p:blipFill>
        <p:spPr>
          <a:xfrm>
            <a:off x="287026" y="1041400"/>
            <a:ext cx="1601694" cy="680720"/>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5366" y="686908"/>
            <a:ext cx="5053268" cy="3626810"/>
          </a:xfrm>
          <a:prstGeom prst="rect">
            <a:avLst/>
          </a:prstGeom>
        </p:spPr>
      </p:pic>
    </p:spTree>
    <p:extLst>
      <p:ext uri="{BB962C8B-B14F-4D97-AF65-F5344CB8AC3E}">
        <p14:creationId xmlns:p14="http://schemas.microsoft.com/office/powerpoint/2010/main" val="3759451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2" name="Imagen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974" y="999609"/>
            <a:ext cx="1390603" cy="3575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3" name="Imagen 2"/>
          <p:cNvPicPr>
            <a:picLocks noChangeAspect="1"/>
          </p:cNvPicPr>
          <p:nvPr/>
        </p:nvPicPr>
        <p:blipFill rotWithShape="1">
          <a:blip r:embed="rId5" cstate="screen">
            <a:extLst>
              <a:ext uri="{28A0092B-C50C-407E-A947-70E740481C1C}">
                <a14:useLocalDpi xmlns:a14="http://schemas.microsoft.com/office/drawing/2010/main"/>
              </a:ext>
            </a:extLst>
          </a:blip>
          <a:srcRect t="410"/>
          <a:stretch/>
        </p:blipFill>
        <p:spPr>
          <a:xfrm>
            <a:off x="2027334" y="607344"/>
            <a:ext cx="5089331" cy="3785937"/>
          </a:xfrm>
          <a:prstGeom prst="rect">
            <a:avLst/>
          </a:prstGeom>
        </p:spPr>
      </p:pic>
    </p:spTree>
    <p:extLst>
      <p:ext uri="{BB962C8B-B14F-4D97-AF65-F5344CB8AC3E}">
        <p14:creationId xmlns:p14="http://schemas.microsoft.com/office/powerpoint/2010/main" val="14316753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2" name="Imagen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974" y="999609"/>
            <a:ext cx="1390603" cy="3575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8" name="Imagen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59262" y="634645"/>
            <a:ext cx="5625475" cy="3731335"/>
          </a:xfrm>
          <a:prstGeom prst="rect">
            <a:avLst/>
          </a:prstGeom>
        </p:spPr>
      </p:pic>
    </p:spTree>
    <p:extLst>
      <p:ext uri="{BB962C8B-B14F-4D97-AF65-F5344CB8AC3E}">
        <p14:creationId xmlns:p14="http://schemas.microsoft.com/office/powerpoint/2010/main" val="15969154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2" name="Imagen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974" y="999609"/>
            <a:ext cx="1390603" cy="3575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Imagen 6"/>
          <p:cNvPicPr>
            <a:picLocks noChangeAspect="1"/>
          </p:cNvPicPr>
          <p:nvPr/>
        </p:nvPicPr>
        <p:blipFill rotWithShape="1">
          <a:blip r:embed="rId5" cstate="screen">
            <a:extLst>
              <a:ext uri="{28A0092B-C50C-407E-A947-70E740481C1C}">
                <a14:useLocalDpi xmlns:a14="http://schemas.microsoft.com/office/drawing/2010/main"/>
              </a:ext>
            </a:extLst>
          </a:blip>
          <a:srcRect t="416" b="-1"/>
          <a:stretch/>
        </p:blipFill>
        <p:spPr>
          <a:xfrm>
            <a:off x="2190333" y="235679"/>
            <a:ext cx="4763333" cy="4576371"/>
          </a:xfrm>
          <a:prstGeom prst="rect">
            <a:avLst/>
          </a:prstGeom>
        </p:spPr>
      </p:pic>
    </p:spTree>
    <p:extLst>
      <p:ext uri="{BB962C8B-B14F-4D97-AF65-F5344CB8AC3E}">
        <p14:creationId xmlns:p14="http://schemas.microsoft.com/office/powerpoint/2010/main" val="96178249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0984" y="426824"/>
            <a:ext cx="4481798" cy="4146978"/>
          </a:xfrm>
          <a:prstGeom prst="rect">
            <a:avLst/>
          </a:prstGeom>
        </p:spPr>
      </p:pic>
      <p:sp>
        <p:nvSpPr>
          <p:cNvPr id="6" name="Marcador de contenido 5"/>
          <p:cNvSpPr>
            <a:spLocks noGrp="1"/>
          </p:cNvSpPr>
          <p:nvPr>
            <p:ph sz="quarter" idx="10"/>
          </p:nvPr>
        </p:nvSpPr>
        <p:spPr/>
        <p:txBody>
          <a:bodyPr/>
          <a:lstStyle/>
          <a:p>
            <a:r>
              <a:rPr lang="es-ES_tradnl" b="1" dirty="0"/>
              <a:t>Diabetes práctica</a:t>
            </a:r>
          </a:p>
        </p:txBody>
      </p:sp>
    </p:spTree>
    <p:extLst>
      <p:ext uri="{BB962C8B-B14F-4D97-AF65-F5344CB8AC3E}">
        <p14:creationId xmlns:p14="http://schemas.microsoft.com/office/powerpoint/2010/main" val="12340589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7284" y="426460"/>
            <a:ext cx="5214257" cy="4147705"/>
          </a:xfrm>
          <a:prstGeom prst="rect">
            <a:avLst/>
          </a:prstGeom>
        </p:spPr>
      </p:pic>
      <p:sp>
        <p:nvSpPr>
          <p:cNvPr id="5" name="Marcador de contenido 4"/>
          <p:cNvSpPr>
            <a:spLocks noGrp="1"/>
          </p:cNvSpPr>
          <p:nvPr>
            <p:ph sz="quarter" idx="10"/>
          </p:nvPr>
        </p:nvSpPr>
        <p:spPr/>
        <p:txBody>
          <a:bodyPr/>
          <a:lstStyle/>
          <a:p>
            <a:r>
              <a:rPr lang="es-ES_tradnl" b="1" dirty="0"/>
              <a:t>Trivial Diabetes</a:t>
            </a:r>
          </a:p>
        </p:txBody>
      </p:sp>
    </p:spTree>
    <p:extLst>
      <p:ext uri="{BB962C8B-B14F-4D97-AF65-F5344CB8AC3E}">
        <p14:creationId xmlns:p14="http://schemas.microsoft.com/office/powerpoint/2010/main" val="6079083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6308" y="834888"/>
            <a:ext cx="1405599" cy="572493"/>
          </a:xfrm>
          <a:prstGeom prst="rect">
            <a:avLst/>
          </a:prstGeom>
        </p:spPr>
      </p:pic>
      <p:pic>
        <p:nvPicPr>
          <p:cNvPr id="5" name="Imagen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4320" y="426958"/>
            <a:ext cx="5235360" cy="4146709"/>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6654856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6308" y="834888"/>
            <a:ext cx="1405599" cy="572493"/>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0701" y="51965"/>
            <a:ext cx="3842598" cy="4896696"/>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1438406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p>
        </p:txBody>
      </p:sp>
      <p:sp>
        <p:nvSpPr>
          <p:cNvPr id="5"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rgbClr val="086589"/>
                </a:solidFill>
                <a:latin typeface="Century Gothic" charset="0"/>
                <a:ea typeface="Century Gothic" charset="0"/>
                <a:cs typeface="Century Gothic" charset="0"/>
              </a:rPr>
              <a:t>Diabetes en cifras</a:t>
            </a:r>
          </a:p>
          <a:p>
            <a:pPr marL="342900" indent="-342900">
              <a:lnSpc>
                <a:spcPct val="150000"/>
              </a:lnSpc>
              <a:buBlip>
                <a:blip r:embed="rId2"/>
              </a:buBlip>
            </a:pPr>
            <a:r>
              <a:rPr lang="es-ES_tradnl" altLang="en-US" sz="2000" dirty="0">
                <a:solidFill>
                  <a:srgbClr val="086589"/>
                </a:solidFill>
                <a:latin typeface="Century Gothic" charset="0"/>
                <a:ea typeface="Century Gothic" charset="0"/>
                <a:cs typeface="Century Gothic" charset="0"/>
              </a:rPr>
              <a:t>Salud e </a:t>
            </a:r>
            <a:r>
              <a:rPr lang="es-ES_tradnl" altLang="en-US" sz="2000" dirty="0">
                <a:solidFill>
                  <a:srgbClr val="086589"/>
                </a:solidFill>
              </a:rPr>
              <a:t>I</a:t>
            </a:r>
            <a:r>
              <a:rPr lang="es-ES_tradnl" altLang="en-US" sz="2000" dirty="0">
                <a:solidFill>
                  <a:srgbClr val="086589"/>
                </a:solidFill>
                <a:latin typeface="Century Gothic" charset="0"/>
                <a:ea typeface="Century Gothic" charset="0"/>
                <a:cs typeface="Century Gothic" charset="0"/>
              </a:rPr>
              <a:t>nternet</a:t>
            </a:r>
          </a:p>
          <a:p>
            <a:pPr marL="342900" indent="-342900">
              <a:lnSpc>
                <a:spcPct val="150000"/>
              </a:lnSpc>
              <a:buBlip>
                <a:blip r:embed="rId2"/>
              </a:buBlip>
            </a:pPr>
            <a:r>
              <a:rPr lang="es-ES_tradnl" altLang="en-US" sz="2000" dirty="0">
                <a:solidFill>
                  <a:srgbClr val="086589"/>
                </a:solidFill>
                <a:latin typeface="Century Gothic" charset="0"/>
                <a:ea typeface="Century Gothic" charset="0"/>
                <a:cs typeface="Century Gothic" charset="0"/>
              </a:rPr>
              <a:t>Internet y el profesional sanitario</a:t>
            </a:r>
          </a:p>
          <a:p>
            <a:pPr marL="342900" indent="-342900">
              <a:lnSpc>
                <a:spcPct val="150000"/>
              </a:lnSpc>
              <a:buBlip>
                <a:blip r:embed="rId2"/>
              </a:buBlip>
            </a:pPr>
            <a:r>
              <a:rPr lang="es-ES_tradnl" altLang="en-US" sz="2000" dirty="0" err="1">
                <a:solidFill>
                  <a:srgbClr val="086589"/>
                </a:solidFill>
                <a:latin typeface="Century Gothic" charset="0"/>
                <a:ea typeface="Century Gothic" charset="0"/>
                <a:cs typeface="Century Gothic" charset="0"/>
              </a:rPr>
              <a:t>Diabeweb</a:t>
            </a:r>
            <a:endParaRPr lang="es-ES_tradnl" altLang="en-US" sz="2000" dirty="0">
              <a:solidFill>
                <a:srgbClr val="086589"/>
              </a:solidFill>
              <a:latin typeface="Century Gothic" charset="0"/>
              <a:ea typeface="Century Gothic" charset="0"/>
              <a:cs typeface="Century Gothic" charset="0"/>
            </a:endParaRPr>
          </a:p>
          <a:p>
            <a:pPr marL="342900" indent="-342900">
              <a:lnSpc>
                <a:spcPct val="150000"/>
              </a:lnSpc>
              <a:buBlip>
                <a:blip r:embed="rId2"/>
              </a:buBlip>
            </a:pPr>
            <a:r>
              <a:rPr lang="es-ES_tradnl" altLang="en-US" sz="2000" dirty="0">
                <a:solidFill>
                  <a:srgbClr val="086589"/>
                </a:solidFill>
                <a:latin typeface="Century Gothic" charset="0"/>
                <a:ea typeface="Century Gothic" charset="0"/>
                <a:cs typeface="Century Gothic" charset="0"/>
              </a:rPr>
              <a:t>Lo mejor de Diabetes en la red</a:t>
            </a:r>
            <a:endParaRPr lang="es-ES_tradnl" sz="2000" dirty="0">
              <a:latin typeface="Century Gothic" charset="0"/>
              <a:ea typeface="Century Gothic" charset="0"/>
              <a:cs typeface="Century Gothic" charset="0"/>
            </a:endParaRPr>
          </a:p>
        </p:txBody>
      </p:sp>
    </p:spTree>
    <p:extLst>
      <p:ext uri="{BB962C8B-B14F-4D97-AF65-F5344CB8AC3E}">
        <p14:creationId xmlns:p14="http://schemas.microsoft.com/office/powerpoint/2010/main" val="1356889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7120" y="1430473"/>
            <a:ext cx="3550524" cy="2985018"/>
          </a:xfrm>
          <a:prstGeom prst="rect">
            <a:avLst/>
          </a:prstGeom>
        </p:spPr>
      </p:pic>
      <p:sp>
        <p:nvSpPr>
          <p:cNvPr id="9" name="Título 8"/>
          <p:cNvSpPr>
            <a:spLocks noGrp="1"/>
          </p:cNvSpPr>
          <p:nvPr>
            <p:ph type="title"/>
          </p:nvPr>
        </p:nvSpPr>
        <p:spPr/>
        <p:txBody>
          <a:bodyPr/>
          <a:lstStyle/>
          <a:p>
            <a:r>
              <a:rPr lang="es-ES_tradnl" dirty="0"/>
              <a:t>SALUT E INTERNET</a:t>
            </a:r>
          </a:p>
        </p:txBody>
      </p:sp>
      <p:sp>
        <p:nvSpPr>
          <p:cNvPr id="8" name="Marcador de contenido 2"/>
          <p:cNvSpPr>
            <a:spLocks noGrp="1"/>
          </p:cNvSpPr>
          <p:nvPr>
            <p:ph idx="1"/>
          </p:nvPr>
        </p:nvSpPr>
        <p:spPr>
          <a:xfrm>
            <a:off x="280669" y="1430473"/>
            <a:ext cx="4616451" cy="2599267"/>
          </a:xfrm>
        </p:spPr>
        <p:txBody>
          <a:bodyPr>
            <a:normAutofit fontScale="77500" lnSpcReduction="20000"/>
          </a:bodyPr>
          <a:lstStyle/>
          <a:p>
            <a:r>
              <a:rPr lang="es-ES_tradnl" altLang="en-US" sz="2100" dirty="0">
                <a:solidFill>
                  <a:srgbClr val="056F8E"/>
                </a:solidFill>
              </a:rPr>
              <a:t>Nace la figura del </a:t>
            </a:r>
            <a:r>
              <a:rPr lang="es-ES_tradnl" altLang="en-US" sz="2100" b="1" dirty="0">
                <a:solidFill>
                  <a:srgbClr val="FF9300"/>
                </a:solidFill>
              </a:rPr>
              <a:t>e-paciente</a:t>
            </a:r>
            <a:br>
              <a:rPr lang="es-ES_tradnl" altLang="en-US" sz="2100" dirty="0">
                <a:solidFill>
                  <a:srgbClr val="056F8E"/>
                </a:solidFill>
              </a:rPr>
            </a:br>
            <a:br>
              <a:rPr lang="es-ES_tradnl" altLang="en-US" sz="2100" i="1" dirty="0">
                <a:solidFill>
                  <a:srgbClr val="056F8E"/>
                </a:solidFill>
              </a:rPr>
            </a:br>
            <a:r>
              <a:rPr lang="es-ES_tradnl" altLang="en-US" sz="1800" i="1" dirty="0">
                <a:solidFill>
                  <a:srgbClr val="056F8E"/>
                </a:solidFill>
              </a:rPr>
              <a:t>Nueva generación de consumidores de salud informados que usan Internet para recopilar información sobre una condición médica de especial interés para ellos. </a:t>
            </a:r>
            <a:br>
              <a:rPr lang="es-ES_tradnl" altLang="en-US" sz="1800" i="1" dirty="0">
                <a:solidFill>
                  <a:srgbClr val="056F8E"/>
                </a:solidFill>
              </a:rPr>
            </a:br>
            <a:br>
              <a:rPr lang="es-ES_tradnl" altLang="en-US" sz="2100" dirty="0">
                <a:solidFill>
                  <a:srgbClr val="056F8E"/>
                </a:solidFill>
              </a:rPr>
            </a:br>
            <a:r>
              <a:rPr lang="es-ES_tradnl" altLang="en-US" sz="2100" b="1" dirty="0">
                <a:solidFill>
                  <a:srgbClr val="FF9300"/>
                </a:solidFill>
              </a:rPr>
              <a:t>La sanidad en todas partes </a:t>
            </a:r>
            <a:br>
              <a:rPr lang="es-ES_tradnl" altLang="en-US" sz="2100" b="1" dirty="0">
                <a:solidFill>
                  <a:srgbClr val="056F8E"/>
                </a:solidFill>
              </a:rPr>
            </a:br>
            <a:r>
              <a:rPr lang="es-ES_tradnl" altLang="en-US" sz="2100" dirty="0">
                <a:solidFill>
                  <a:srgbClr val="056F8E"/>
                </a:solidFill>
              </a:rPr>
              <a:t>	“</a:t>
            </a:r>
            <a:r>
              <a:rPr lang="es-ES_tradnl" altLang="ja-JP" sz="2100" dirty="0" err="1">
                <a:solidFill>
                  <a:srgbClr val="056F8E"/>
                </a:solidFill>
              </a:rPr>
              <a:t>Everywhere</a:t>
            </a:r>
            <a:r>
              <a:rPr lang="es-ES_tradnl" altLang="ja-JP" sz="2100" dirty="0">
                <a:solidFill>
                  <a:srgbClr val="056F8E"/>
                </a:solidFill>
              </a:rPr>
              <a:t>, </a:t>
            </a:r>
            <a:r>
              <a:rPr lang="es-ES_tradnl" altLang="ja-JP" sz="2100" dirty="0" err="1">
                <a:solidFill>
                  <a:srgbClr val="056F8E"/>
                </a:solidFill>
              </a:rPr>
              <a:t>everytime</a:t>
            </a:r>
            <a:r>
              <a:rPr lang="es-ES_tradnl" altLang="ja-JP" sz="2100" dirty="0">
                <a:solidFill>
                  <a:srgbClr val="056F8E"/>
                </a:solidFill>
              </a:rPr>
              <a:t> and </a:t>
            </a:r>
            <a:r>
              <a:rPr lang="es-ES_tradnl" altLang="ja-JP" sz="2100" dirty="0" err="1">
                <a:solidFill>
                  <a:srgbClr val="056F8E"/>
                </a:solidFill>
              </a:rPr>
              <a:t>everyone</a:t>
            </a:r>
            <a:r>
              <a:rPr lang="es-ES_tradnl" altLang="en-US" sz="2100" dirty="0">
                <a:solidFill>
                  <a:srgbClr val="056F8E"/>
                </a:solidFill>
              </a:rPr>
              <a:t>”</a:t>
            </a:r>
            <a:r>
              <a:rPr lang="es-ES_tradnl" altLang="ja-JP" sz="2100" dirty="0">
                <a:solidFill>
                  <a:srgbClr val="056F8E"/>
                </a:solidFill>
              </a:rPr>
              <a:t>.</a:t>
            </a:r>
            <a:br>
              <a:rPr lang="es-ES_tradnl" altLang="ja-JP" sz="2100" dirty="0">
                <a:solidFill>
                  <a:srgbClr val="056F8E"/>
                </a:solidFill>
              </a:rPr>
            </a:br>
            <a:br>
              <a:rPr lang="es-ES_tradnl" altLang="ja-JP" sz="2100" dirty="0">
                <a:solidFill>
                  <a:srgbClr val="056F8E"/>
                </a:solidFill>
              </a:rPr>
            </a:br>
            <a:r>
              <a:rPr lang="es-ES_tradnl" altLang="ja-JP" sz="2100" b="1" dirty="0">
                <a:solidFill>
                  <a:srgbClr val="FF9300"/>
                </a:solidFill>
              </a:rPr>
              <a:t>Paciente </a:t>
            </a:r>
            <a:r>
              <a:rPr lang="es-ES_tradnl" altLang="ja-JP" sz="2100" b="1" dirty="0" err="1">
                <a:solidFill>
                  <a:srgbClr val="FF9300"/>
                </a:solidFill>
              </a:rPr>
              <a:t>super</a:t>
            </a:r>
            <a:r>
              <a:rPr lang="es-ES_tradnl" altLang="ja-JP" sz="2100" b="1" dirty="0">
                <a:solidFill>
                  <a:srgbClr val="FF9300"/>
                </a:solidFill>
              </a:rPr>
              <a:t>-informado </a:t>
            </a:r>
            <a:br>
              <a:rPr lang="es-ES_tradnl" altLang="ja-JP" sz="2100" b="1" dirty="0">
                <a:solidFill>
                  <a:srgbClr val="056F8E"/>
                </a:solidFill>
              </a:rPr>
            </a:br>
            <a:r>
              <a:rPr lang="es-ES_tradnl" altLang="ja-JP" sz="2100" dirty="0">
                <a:solidFill>
                  <a:srgbClr val="056F8E"/>
                </a:solidFill>
              </a:rPr>
              <a:t>	Experto de su enfermedad. </a:t>
            </a:r>
            <a:br>
              <a:rPr lang="es-ES_tradnl" altLang="ja-JP" sz="2100" dirty="0">
                <a:solidFill>
                  <a:srgbClr val="056F8E"/>
                </a:solidFill>
              </a:rPr>
            </a:br>
            <a:r>
              <a:rPr lang="es-ES_tradnl" altLang="ja-JP" sz="2100" dirty="0">
                <a:solidFill>
                  <a:srgbClr val="056F8E"/>
                </a:solidFill>
              </a:rPr>
              <a:t>		+ </a:t>
            </a:r>
            <a:r>
              <a:rPr lang="es-ES_tradnl" altLang="en-US" sz="2100" dirty="0">
                <a:solidFill>
                  <a:srgbClr val="056F8E"/>
                </a:solidFill>
              </a:rPr>
              <a:t>participativo y </a:t>
            </a:r>
            <a:r>
              <a:rPr lang="es-ES" altLang="en-US" sz="2100" dirty="0">
                <a:solidFill>
                  <a:srgbClr val="056F8E"/>
                </a:solidFill>
              </a:rPr>
              <a:t>+</a:t>
            </a:r>
            <a:r>
              <a:rPr lang="es-ES_tradnl" altLang="en-US" sz="2100" dirty="0">
                <a:solidFill>
                  <a:srgbClr val="056F8E"/>
                </a:solidFill>
              </a:rPr>
              <a:t> colaborativo </a:t>
            </a:r>
            <a:endParaRPr lang="es-ES_tradnl" dirty="0">
              <a:solidFill>
                <a:srgbClr val="056F8E"/>
              </a:solidFill>
            </a:endParaRPr>
          </a:p>
        </p:txBody>
      </p:sp>
    </p:spTree>
    <p:extLst>
      <p:ext uri="{BB962C8B-B14F-4D97-AF65-F5344CB8AC3E}">
        <p14:creationId xmlns:p14="http://schemas.microsoft.com/office/powerpoint/2010/main" val="5839607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6308" y="834888"/>
            <a:ext cx="1405599" cy="572493"/>
          </a:xfrm>
          <a:prstGeom prst="rect">
            <a:avLst/>
          </a:prstGeom>
        </p:spPr>
      </p:pic>
      <p:pic>
        <p:nvPicPr>
          <p:cNvPr id="5" name="Imagen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17952" y="67279"/>
            <a:ext cx="4108095" cy="4866068"/>
          </a:xfrm>
          <a:prstGeom prst="rect">
            <a:avLst/>
          </a:prstGeom>
        </p:spPr>
      </p:pic>
      <p:pic>
        <p:nvPicPr>
          <p:cNvPr id="7"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160497452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Picture 1" descr="Captura de pantalla 2016-01-21 a las 16.28.27.png"/>
          <p:cNvSpPr>
            <a:spLocks noChangeAspect="1"/>
          </p:cNvSpPr>
          <p:nvPr/>
        </p:nvSpPr>
        <p:spPr bwMode="auto">
          <a:xfrm>
            <a:off x="2746375" y="349250"/>
            <a:ext cx="3651250"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_tradnl"/>
          </a:p>
        </p:txBody>
      </p:sp>
      <p:pic>
        <p:nvPicPr>
          <p:cNvPr id="4" name="Imagen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6308" y="834888"/>
            <a:ext cx="1405599" cy="572493"/>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Imagen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70190" y="542898"/>
            <a:ext cx="5203620" cy="3914829"/>
          </a:xfrm>
          <a:prstGeom prst="rect">
            <a:avLst/>
          </a:prstGeom>
        </p:spPr>
      </p:pic>
    </p:spTree>
    <p:extLst>
      <p:ext uri="{BB962C8B-B14F-4D97-AF65-F5344CB8AC3E}">
        <p14:creationId xmlns:p14="http://schemas.microsoft.com/office/powerpoint/2010/main" val="166596684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0633" y="626077"/>
            <a:ext cx="1026261" cy="100211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621" y="517939"/>
            <a:ext cx="5066758" cy="39647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2757"/>
            <a:ext cx="502783" cy="471359"/>
          </a:xfrm>
          <a:prstGeom prst="rect">
            <a:avLst/>
          </a:prstGeom>
        </p:spPr>
      </p:pic>
    </p:spTree>
    <p:extLst>
      <p:ext uri="{BB962C8B-B14F-4D97-AF65-F5344CB8AC3E}">
        <p14:creationId xmlns:p14="http://schemas.microsoft.com/office/powerpoint/2010/main" val="17599453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0633" y="626077"/>
            <a:ext cx="1026261" cy="10021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2757"/>
            <a:ext cx="502783" cy="471359"/>
          </a:xfrm>
          <a:prstGeom prst="rect">
            <a:avLst/>
          </a:prstGeom>
        </p:spPr>
      </p:pic>
      <p:pic>
        <p:nvPicPr>
          <p:cNvPr id="7"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0430" y="438113"/>
            <a:ext cx="5083139" cy="4153651"/>
          </a:xfrm>
          <a:prstGeom prst="rect">
            <a:avLst/>
          </a:prstGeom>
        </p:spPr>
      </p:pic>
    </p:spTree>
    <p:extLst>
      <p:ext uri="{BB962C8B-B14F-4D97-AF65-F5344CB8AC3E}">
        <p14:creationId xmlns:p14="http://schemas.microsoft.com/office/powerpoint/2010/main" val="3361571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877" y="874644"/>
            <a:ext cx="1297752" cy="487800"/>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8114" y="214267"/>
            <a:ext cx="5447771" cy="4188870"/>
          </a:xfrm>
          <a:prstGeom prst="rect">
            <a:avLst/>
          </a:prstGeom>
        </p:spPr>
      </p:pic>
    </p:spTree>
    <p:extLst>
      <p:ext uri="{BB962C8B-B14F-4D97-AF65-F5344CB8AC3E}">
        <p14:creationId xmlns:p14="http://schemas.microsoft.com/office/powerpoint/2010/main" val="5261400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877" y="874644"/>
            <a:ext cx="1297752" cy="487800"/>
          </a:xfrm>
          <a:prstGeom prst="rect">
            <a:avLst/>
          </a:prstGeom>
        </p:spPr>
      </p:pic>
      <p:pic>
        <p:nvPicPr>
          <p:cNvPr id="5" name="Imagen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800" y="178832"/>
            <a:ext cx="4978400" cy="4642961"/>
          </a:xfrm>
          <a:prstGeom prst="rect">
            <a:avLst/>
          </a:prstGeom>
        </p:spPr>
      </p:pic>
    </p:spTree>
    <p:extLst>
      <p:ext uri="{BB962C8B-B14F-4D97-AF65-F5344CB8AC3E}">
        <p14:creationId xmlns:p14="http://schemas.microsoft.com/office/powerpoint/2010/main" val="17151422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8063" y="154866"/>
            <a:ext cx="4767873" cy="4690894"/>
          </a:xfrm>
          <a:prstGeom prst="rect">
            <a:avLst/>
          </a:prstGeom>
        </p:spPr>
      </p:pic>
      <p:pic>
        <p:nvPicPr>
          <p:cNvPr id="3" name="Imagen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078" y="900341"/>
            <a:ext cx="1180426" cy="400597"/>
          </a:xfrm>
          <a:prstGeom prst="rect">
            <a:avLst/>
          </a:prstGeom>
        </p:spPr>
      </p:pic>
    </p:spTree>
    <p:extLst>
      <p:ext uri="{BB962C8B-B14F-4D97-AF65-F5344CB8AC3E}">
        <p14:creationId xmlns:p14="http://schemas.microsoft.com/office/powerpoint/2010/main" val="11143482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078" y="900341"/>
            <a:ext cx="1180426" cy="400597"/>
          </a:xfrm>
          <a:prstGeom prst="rect">
            <a:avLst/>
          </a:prstGeom>
        </p:spPr>
      </p:pic>
      <p:pic>
        <p:nvPicPr>
          <p:cNvPr id="5" name="Imagen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5947" y="184178"/>
            <a:ext cx="3992105" cy="4636951"/>
          </a:xfrm>
          <a:prstGeom prst="rect">
            <a:avLst/>
          </a:prstGeom>
        </p:spPr>
      </p:pic>
    </p:spTree>
    <p:extLst>
      <p:ext uri="{BB962C8B-B14F-4D97-AF65-F5344CB8AC3E}">
        <p14:creationId xmlns:p14="http://schemas.microsoft.com/office/powerpoint/2010/main" val="3396263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078" y="900341"/>
            <a:ext cx="1180426" cy="400597"/>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0294" y="102331"/>
            <a:ext cx="4403411" cy="4795963"/>
          </a:xfrm>
          <a:prstGeom prst="rect">
            <a:avLst/>
          </a:prstGeom>
        </p:spPr>
      </p:pic>
    </p:spTree>
    <p:extLst>
      <p:ext uri="{BB962C8B-B14F-4D97-AF65-F5344CB8AC3E}">
        <p14:creationId xmlns:p14="http://schemas.microsoft.com/office/powerpoint/2010/main" val="151610975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4916" y="104576"/>
            <a:ext cx="3414167" cy="4791474"/>
          </a:xfrm>
          <a:prstGeom prst="rect">
            <a:avLst/>
          </a:prstGeom>
        </p:spPr>
      </p:pic>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751" y="1066524"/>
            <a:ext cx="1277731" cy="238697"/>
          </a:xfrm>
          <a:prstGeom prst="rect">
            <a:avLst/>
          </a:prstGeom>
        </p:spPr>
      </p:pic>
    </p:spTree>
    <p:extLst>
      <p:ext uri="{BB962C8B-B14F-4D97-AF65-F5344CB8AC3E}">
        <p14:creationId xmlns:p14="http://schemas.microsoft.com/office/powerpoint/2010/main" val="106082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8741" y="897695"/>
            <a:ext cx="3052361" cy="376301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8077" y="1024594"/>
            <a:ext cx="2924142" cy="3491513"/>
          </a:xfrm>
          <a:prstGeom prst="rect">
            <a:avLst/>
          </a:prstGeom>
        </p:spPr>
      </p:pic>
      <p:sp>
        <p:nvSpPr>
          <p:cNvPr id="9" name="Título 8"/>
          <p:cNvSpPr>
            <a:spLocks noGrp="1"/>
          </p:cNvSpPr>
          <p:nvPr>
            <p:ph type="title"/>
          </p:nvPr>
        </p:nvSpPr>
        <p:spPr/>
        <p:txBody>
          <a:bodyPr/>
          <a:lstStyle/>
          <a:p>
            <a:r>
              <a:rPr lang="es-ES_tradnl"/>
              <a:t>SALUD </a:t>
            </a:r>
            <a:r>
              <a:rPr lang="es-ES_tradnl" dirty="0"/>
              <a:t>E INTERNET</a:t>
            </a:r>
          </a:p>
        </p:txBody>
      </p:sp>
    </p:spTree>
    <p:extLst>
      <p:ext uri="{BB962C8B-B14F-4D97-AF65-F5344CB8AC3E}">
        <p14:creationId xmlns:p14="http://schemas.microsoft.com/office/powerpoint/2010/main" val="6275038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751" y="1066524"/>
            <a:ext cx="1277731" cy="238697"/>
          </a:xfrm>
          <a:prstGeom prst="rect">
            <a:avLst/>
          </a:prstGeom>
        </p:spPr>
      </p:pic>
      <p:pic>
        <p:nvPicPr>
          <p:cNvPr id="4"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7482" y="526700"/>
            <a:ext cx="2765910" cy="3947226"/>
          </a:xfrm>
          <a:prstGeom prst="rect">
            <a:avLst/>
          </a:prstGeom>
        </p:spPr>
      </p:pic>
      <p:pic>
        <p:nvPicPr>
          <p:cNvPr id="6"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338" y="518245"/>
            <a:ext cx="2652581" cy="3964136"/>
          </a:xfrm>
          <a:prstGeom prst="rect">
            <a:avLst/>
          </a:prstGeom>
        </p:spPr>
      </p:pic>
    </p:spTree>
    <p:extLst>
      <p:ext uri="{BB962C8B-B14F-4D97-AF65-F5344CB8AC3E}">
        <p14:creationId xmlns:p14="http://schemas.microsoft.com/office/powerpoint/2010/main" val="17418792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751" y="1066524"/>
            <a:ext cx="1277731" cy="238697"/>
          </a:xfrm>
          <a:prstGeom prst="rect">
            <a:avLst/>
          </a:prstGeom>
        </p:spPr>
      </p:pic>
      <p:pic>
        <p:nvPicPr>
          <p:cNvPr id="5"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2710" y="123696"/>
            <a:ext cx="3178579" cy="4753234"/>
          </a:xfrm>
          <a:prstGeom prst="rect">
            <a:avLst/>
          </a:prstGeom>
        </p:spPr>
      </p:pic>
    </p:spTree>
    <p:extLst>
      <p:ext uri="{BB962C8B-B14F-4D97-AF65-F5344CB8AC3E}">
        <p14:creationId xmlns:p14="http://schemas.microsoft.com/office/powerpoint/2010/main" val="2886666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63" y="919018"/>
            <a:ext cx="1531088" cy="524988"/>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9913" y="54824"/>
            <a:ext cx="4844173" cy="4890977"/>
          </a:xfrm>
          <a:prstGeom prst="rect">
            <a:avLst/>
          </a:prstGeom>
        </p:spPr>
      </p:pic>
    </p:spTree>
    <p:extLst>
      <p:ext uri="{BB962C8B-B14F-4D97-AF65-F5344CB8AC3E}">
        <p14:creationId xmlns:p14="http://schemas.microsoft.com/office/powerpoint/2010/main" val="5834100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63" y="919018"/>
            <a:ext cx="1531088" cy="524988"/>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8217" y="0"/>
            <a:ext cx="4947565" cy="4965405"/>
          </a:xfrm>
          <a:prstGeom prst="rect">
            <a:avLst/>
          </a:prstGeom>
        </p:spPr>
      </p:pic>
    </p:spTree>
    <p:extLst>
      <p:ext uri="{BB962C8B-B14F-4D97-AF65-F5344CB8AC3E}">
        <p14:creationId xmlns:p14="http://schemas.microsoft.com/office/powerpoint/2010/main" val="11368270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713" y="925035"/>
            <a:ext cx="1159540" cy="499730"/>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456" y="44192"/>
            <a:ext cx="4609087" cy="4912242"/>
          </a:xfrm>
          <a:prstGeom prst="rect">
            <a:avLst/>
          </a:prstGeom>
        </p:spPr>
      </p:pic>
    </p:spTree>
    <p:extLst>
      <p:ext uri="{BB962C8B-B14F-4D97-AF65-F5344CB8AC3E}">
        <p14:creationId xmlns:p14="http://schemas.microsoft.com/office/powerpoint/2010/main" val="17553311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713" y="925035"/>
            <a:ext cx="1159540" cy="499730"/>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6107" y="44192"/>
            <a:ext cx="4551786" cy="4986670"/>
          </a:xfrm>
          <a:prstGeom prst="rect">
            <a:avLst/>
          </a:prstGeom>
        </p:spPr>
      </p:pic>
    </p:spTree>
    <p:extLst>
      <p:ext uri="{BB962C8B-B14F-4D97-AF65-F5344CB8AC3E}">
        <p14:creationId xmlns:p14="http://schemas.microsoft.com/office/powerpoint/2010/main" val="3523480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019" y="818707"/>
            <a:ext cx="1071484" cy="637954"/>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4103" y="49230"/>
            <a:ext cx="4235794" cy="4902165"/>
          </a:xfrm>
          <a:prstGeom prst="rect">
            <a:avLst/>
          </a:prstGeom>
        </p:spPr>
      </p:pic>
    </p:spTree>
    <p:extLst>
      <p:ext uri="{BB962C8B-B14F-4D97-AF65-F5344CB8AC3E}">
        <p14:creationId xmlns:p14="http://schemas.microsoft.com/office/powerpoint/2010/main" val="72398936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019" y="818707"/>
            <a:ext cx="1071484" cy="637954"/>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8153" y="166466"/>
            <a:ext cx="4667693" cy="4667693"/>
          </a:xfrm>
          <a:prstGeom prst="rect">
            <a:avLst/>
          </a:prstGeom>
        </p:spPr>
      </p:pic>
    </p:spTree>
    <p:extLst>
      <p:ext uri="{BB962C8B-B14F-4D97-AF65-F5344CB8AC3E}">
        <p14:creationId xmlns:p14="http://schemas.microsoft.com/office/powerpoint/2010/main" val="13832553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7609" y="1048334"/>
            <a:ext cx="8765865" cy="3570208"/>
          </a:xfrm>
          <a:prstGeom prst="rect">
            <a:avLst/>
          </a:prstGeom>
          <a:noFill/>
        </p:spPr>
        <p:txBody>
          <a:bodyPr wrap="square" rtlCol="0">
            <a:spAutoFit/>
          </a:bodyPr>
          <a:lstStyle/>
          <a:p>
            <a:pPr marL="171450" lvl="0" indent="-171450">
              <a:spcBef>
                <a:spcPts val="600"/>
              </a:spcBef>
              <a:buFont typeface="Arial" charset="0"/>
              <a:buChar char="•"/>
            </a:pPr>
            <a:r>
              <a:rPr lang="en-US" sz="1000" dirty="0">
                <a:latin typeface="Century Gothic" charset="0"/>
                <a:ea typeface="Century Gothic" charset="0"/>
                <a:cs typeface="Century Gothic" charset="0"/>
                <a:hlinkClick r:id="rId3" invalidUrl="http://www.ncbi.nlm.nih.gov/pubmed/?term=Hasty RT[Author]&amp;cauthor=true&amp;cauthor_uid=24778001"/>
              </a:rPr>
              <a:t>Hasty RT</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4" invalidUrl="http://www.ncbi.nlm.nih.gov/pubmed/?term=Garbalosa RC[Author]&amp;cauthor=true&amp;cauthor_uid=24778001"/>
              </a:rPr>
              <a:t>Garbalosa RC</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5" invalidUrl="http://www.ncbi.nlm.nih.gov/pubmed/?term=Barbato VA[Author]&amp;cauthor=true&amp;cauthor_uid=24778001"/>
              </a:rPr>
              <a:t>Barbato VA</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6" invalidUrl="http://www.ncbi.nlm.nih.gov/pubmed/?term=Valdes PJ Jr[Author]&amp;cauthor=true&amp;cauthor_uid=24778001"/>
              </a:rPr>
              <a:t>Valdes PJ Jr</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7" invalidUrl="http://www.ncbi.nlm.nih.gov/pubmed/?term=Powers DW[Author]&amp;cauthor=true&amp;cauthor_uid=24778001"/>
              </a:rPr>
              <a:t>Powers DW</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8" invalidUrl="http://www.ncbi.nlm.nih.gov/pubmed/?term=Hernandez E[Author]&amp;cauthor=true&amp;cauthor_uid=24778001"/>
              </a:rPr>
              <a:t>Hernandez E</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9" invalidUrl="http://www.ncbi.nlm.nih.gov/pubmed/?term=John JS[Author]&amp;cauthor=true&amp;cauthor_uid=24778001"/>
              </a:rPr>
              <a:t>John JS</a:t>
            </a:r>
            <a:r>
              <a:rPr lang="en-US" sz="1000" dirty="0">
                <a:latin typeface="Century Gothic" charset="0"/>
                <a:ea typeface="Century Gothic" charset="0"/>
                <a:cs typeface="Century Gothic" charset="0"/>
              </a:rPr>
              <a:t>, et al. Wikipedia vs peer-reviewed medical literature for information about the 10 most costly medical conditions. J Am Osteopath Assoc. 2014 May;114(5):368-73</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hlinkClick r:id="rId10" invalidUrl="http://www.ncbi.nlm.nih.gov/pubmed/?term=Ortego Centeno N[Author]&amp;cauthor=true&amp;cauthor_uid=19376539"/>
              </a:rPr>
              <a:t>Ortego Centeno N</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11" invalidUrl="http://www.ncbi.nlm.nih.gov/pubmed/?term=Barnosi Mar%C3%ADn AC[Author]&amp;cauthor=true&amp;cauthor_uid=19376539"/>
              </a:rPr>
              <a:t>Barnosi Marín AC</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12" invalidUrl="http://www.ncbi.nlm.nih.gov/pubmed/?term=Sime%C3%B3n Aznar CP[Author]&amp;cauthor=true&amp;cauthor_uid=19376539"/>
              </a:rPr>
              <a:t>Simeón Aznar CP</a:t>
            </a:r>
            <a:r>
              <a:rPr lang="en-US" sz="1000" dirty="0">
                <a:latin typeface="Century Gothic" charset="0"/>
                <a:ea typeface="Century Gothic" charset="0"/>
                <a:cs typeface="Century Gothic" charset="0"/>
              </a:rPr>
              <a:t>, </a:t>
            </a:r>
            <a:r>
              <a:rPr lang="en-US" sz="1000" dirty="0">
                <a:latin typeface="Century Gothic" charset="0"/>
                <a:ea typeface="Century Gothic" charset="0"/>
                <a:cs typeface="Century Gothic" charset="0"/>
                <a:hlinkClick r:id="rId13" invalidUrl="http://www.ncbi.nlm.nih.gov/pubmed/?term=Ortego Jurado M[Author]&amp;cauthor=true&amp;cauthor_uid=19376539"/>
              </a:rPr>
              <a:t>Ortego Jurado M</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Búsqueda</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información</a:t>
            </a:r>
            <a:r>
              <a:rPr lang="en-US" sz="1000" dirty="0">
                <a:latin typeface="Century Gothic" charset="0"/>
                <a:ea typeface="Century Gothic" charset="0"/>
                <a:cs typeface="Century Gothic" charset="0"/>
              </a:rPr>
              <a:t> en Internet </a:t>
            </a:r>
            <a:r>
              <a:rPr lang="en-US" sz="1000" dirty="0" err="1">
                <a:latin typeface="Century Gothic" charset="0"/>
                <a:ea typeface="Century Gothic" charset="0"/>
                <a:cs typeface="Century Gothic" charset="0"/>
              </a:rPr>
              <a:t>por</a:t>
            </a:r>
            <a:r>
              <a:rPr lang="en-US" sz="1000" dirty="0">
                <a:latin typeface="Century Gothic" charset="0"/>
                <a:ea typeface="Century Gothic" charset="0"/>
                <a:cs typeface="Century Gothic" charset="0"/>
              </a:rPr>
              <a:t> parte de </a:t>
            </a:r>
            <a:r>
              <a:rPr lang="en-US" sz="1000" dirty="0" err="1">
                <a:latin typeface="Century Gothic" charset="0"/>
                <a:ea typeface="Century Gothic" charset="0"/>
                <a:cs typeface="Century Gothic" charset="0"/>
              </a:rPr>
              <a:t>pacientes</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diferentes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Comunidades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Autónomas</a:t>
            </a:r>
            <a:r>
              <a:rPr lang="en-US" sz="1000" dirty="0">
                <a:latin typeface="Century Gothic" charset="0"/>
                <a:ea typeface="Century Gothic" charset="0"/>
                <a:cs typeface="Century Gothic" charset="0"/>
              </a:rPr>
              <a:t> con </a:t>
            </a:r>
            <a:r>
              <a:rPr lang="en-US" sz="1000" dirty="0" err="1">
                <a:latin typeface="Century Gothic" charset="0"/>
                <a:ea typeface="Century Gothic" charset="0"/>
                <a:cs typeface="Century Gothic" charset="0"/>
              </a:rPr>
              <a:t>enfermedades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autoinmunitarias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crónicas</a:t>
            </a:r>
            <a:r>
              <a:rPr lang="en-US" sz="1000" dirty="0">
                <a:latin typeface="Century Gothic" charset="0"/>
                <a:ea typeface="Century Gothic" charset="0"/>
                <a:cs typeface="Century Gothic" charset="0"/>
              </a:rPr>
              <a:t> Med </a:t>
            </a:r>
            <a:r>
              <a:rPr lang="en-US" sz="1000" dirty="0" err="1">
                <a:latin typeface="Century Gothic" charset="0"/>
                <a:ea typeface="Century Gothic" charset="0"/>
                <a:cs typeface="Century Gothic" charset="0"/>
              </a:rPr>
              <a:t>Clin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Barc</a:t>
            </a:r>
            <a:r>
              <a:rPr lang="en-US" sz="1000" dirty="0">
                <a:latin typeface="Century Gothic" charset="0"/>
                <a:ea typeface="Century Gothic" charset="0"/>
                <a:cs typeface="Century Gothic" charset="0"/>
              </a:rPr>
              <a:t>). 2009 Oct 3;133(12):467-71.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rPr>
              <a:t>S Donna, J M Lee. Mobile Health Applications for Diabetes and Endocrinology: Promise and Peril? </a:t>
            </a:r>
            <a:r>
              <a:rPr lang="en-US" sz="1000" dirty="0" err="1">
                <a:latin typeface="Century Gothic" charset="0"/>
                <a:ea typeface="Century Gothic" charset="0"/>
                <a:cs typeface="Century Gothic" charset="0"/>
              </a:rPr>
              <a:t>Pediatr</a:t>
            </a:r>
            <a:r>
              <a:rPr lang="en-US" sz="1000" dirty="0">
                <a:latin typeface="Century Gothic" charset="0"/>
                <a:ea typeface="Century Gothic" charset="0"/>
                <a:cs typeface="Century Gothic" charset="0"/>
              </a:rPr>
              <a:t> Diabetes. 2013 June ; 14(4)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rPr>
              <a:t>Marin-Torres V, </a:t>
            </a:r>
            <a:r>
              <a:rPr lang="en-US" sz="1000" dirty="0" err="1">
                <a:latin typeface="Century Gothic" charset="0"/>
                <a:ea typeface="Century Gothic" charset="0"/>
                <a:cs typeface="Century Gothic" charset="0"/>
              </a:rPr>
              <a:t>Valverde</a:t>
            </a:r>
            <a:r>
              <a:rPr lang="en-US" sz="1000" dirty="0">
                <a:latin typeface="Century Gothic" charset="0"/>
                <a:ea typeface="Century Gothic" charset="0"/>
                <a:cs typeface="Century Gothic" charset="0"/>
              </a:rPr>
              <a:t> J, Sánchez M, </a:t>
            </a:r>
            <a:r>
              <a:rPr lang="en-US" sz="1000" dirty="0" err="1">
                <a:latin typeface="Century Gothic" charset="0"/>
                <a:ea typeface="Century Gothic" charset="0"/>
                <a:cs typeface="Century Gothic" charset="0"/>
              </a:rPr>
              <a:t>Sáenz</a:t>
            </a:r>
            <a:r>
              <a:rPr lang="en-US" sz="1000" dirty="0">
                <a:latin typeface="Century Gothic" charset="0"/>
                <a:ea typeface="Century Gothic" charset="0"/>
                <a:cs typeface="Century Gothic" charset="0"/>
              </a:rPr>
              <a:t> M I, </a:t>
            </a:r>
            <a:r>
              <a:rPr lang="en-US" sz="1000" dirty="0" err="1">
                <a:latin typeface="Century Gothic" charset="0"/>
                <a:ea typeface="Century Gothic" charset="0"/>
                <a:cs typeface="Century Gothic" charset="0"/>
              </a:rPr>
              <a:t>Polentinos</a:t>
            </a:r>
            <a:r>
              <a:rPr lang="en-US" sz="1000" dirty="0">
                <a:latin typeface="Century Gothic" charset="0"/>
                <a:ea typeface="Century Gothic" charset="0"/>
                <a:cs typeface="Century Gothic" charset="0"/>
              </a:rPr>
              <a:t>-Castro E, </a:t>
            </a:r>
            <a:r>
              <a:rPr lang="en-US" sz="1000" dirty="0" err="1">
                <a:latin typeface="Century Gothic" charset="0"/>
                <a:ea typeface="Century Gothic" charset="0"/>
                <a:cs typeface="Century Gothic" charset="0"/>
              </a:rPr>
              <a:t>Garrido</a:t>
            </a:r>
            <a:r>
              <a:rPr lang="en-US" sz="1000" dirty="0">
                <a:latin typeface="Century Gothic" charset="0"/>
                <a:ea typeface="Century Gothic" charset="0"/>
                <a:cs typeface="Century Gothic" charset="0"/>
              </a:rPr>
              <a:t> A. Internet </a:t>
            </a:r>
            <a:r>
              <a:rPr lang="en-US" sz="1000" dirty="0" err="1">
                <a:latin typeface="Century Gothic" charset="0"/>
                <a:ea typeface="Century Gothic" charset="0"/>
                <a:cs typeface="Century Gothic" charset="0"/>
              </a:rPr>
              <a:t>como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fuente</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información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sobre</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en </a:t>
            </a:r>
            <a:r>
              <a:rPr lang="en-US" sz="1000" dirty="0" err="1">
                <a:latin typeface="Century Gothic" charset="0"/>
                <a:ea typeface="Century Gothic" charset="0"/>
                <a:cs typeface="Century Gothic" charset="0"/>
              </a:rPr>
              <a:t>pacientes</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atención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primaria</a:t>
            </a:r>
            <a:r>
              <a:rPr lang="en-US" sz="1000" dirty="0">
                <a:latin typeface="Century Gothic" charset="0"/>
                <a:ea typeface="Century Gothic" charset="0"/>
                <a:cs typeface="Century Gothic" charset="0"/>
              </a:rPr>
              <a:t> y </a:t>
            </a:r>
            <a:r>
              <a:rPr lang="en-US" sz="1000" dirty="0" err="1">
                <a:latin typeface="Century Gothic" charset="0"/>
                <a:ea typeface="Century Gothic" charset="0"/>
                <a:cs typeface="Century Gothic" charset="0"/>
              </a:rPr>
              <a:t>su</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influencia</a:t>
            </a:r>
            <a:r>
              <a:rPr lang="en-US" sz="1000" dirty="0">
                <a:latin typeface="Century Gothic" charset="0"/>
                <a:ea typeface="Century Gothic" charset="0"/>
                <a:cs typeface="Century Gothic" charset="0"/>
              </a:rPr>
              <a:t> en la </a:t>
            </a:r>
            <a:r>
              <a:rPr lang="en-US" sz="1000" dirty="0" err="1">
                <a:latin typeface="Century Gothic" charset="0"/>
                <a:ea typeface="Century Gothic" charset="0"/>
                <a:cs typeface="Century Gothic" charset="0"/>
              </a:rPr>
              <a:t>relación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médico-paciente</a:t>
            </a:r>
            <a:r>
              <a:rPr lang="en-US" sz="1000" dirty="0">
                <a:latin typeface="Century Gothic" charset="0"/>
                <a:ea typeface="Century Gothic" charset="0"/>
                <a:cs typeface="Century Gothic" charset="0"/>
              </a:rPr>
              <a:t>. Aten </a:t>
            </a:r>
            <a:r>
              <a:rPr lang="en-US" sz="1000" dirty="0" err="1">
                <a:latin typeface="Century Gothic" charset="0"/>
                <a:ea typeface="Century Gothic" charset="0"/>
                <a:cs typeface="Century Gothic" charset="0"/>
              </a:rPr>
              <a:t>Primaria</a:t>
            </a:r>
            <a:r>
              <a:rPr lang="en-US" sz="1000" dirty="0">
                <a:latin typeface="Century Gothic" charset="0"/>
                <a:ea typeface="Century Gothic" charset="0"/>
                <a:cs typeface="Century Gothic" charset="0"/>
              </a:rPr>
              <a:t>. 2013;45(1):46-53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rPr>
              <a:t>Aleixandre-</a:t>
            </a:r>
            <a:r>
              <a:rPr lang="en-US" sz="1000" dirty="0" err="1">
                <a:latin typeface="Century Gothic" charset="0"/>
                <a:ea typeface="Century Gothic" charset="0"/>
                <a:cs typeface="Century Gothic" charset="0"/>
              </a:rPr>
              <a:t>Benavent</a:t>
            </a:r>
            <a:r>
              <a:rPr lang="en-US" sz="1000" dirty="0">
                <a:latin typeface="Century Gothic" charset="0"/>
                <a:ea typeface="Century Gothic" charset="0"/>
                <a:cs typeface="Century Gothic" charset="0"/>
              </a:rPr>
              <a:t> R. Fuentes de </a:t>
            </a:r>
            <a:r>
              <a:rPr lang="en-US" sz="1000" dirty="0" err="1">
                <a:latin typeface="Century Gothic" charset="0"/>
                <a:ea typeface="Century Gothic" charset="0"/>
                <a:cs typeface="Century Gothic" charset="0"/>
              </a:rPr>
              <a:t>Información</a:t>
            </a:r>
            <a:r>
              <a:rPr lang="en-US" sz="1000" dirty="0">
                <a:latin typeface="Century Gothic" charset="0"/>
                <a:ea typeface="Century Gothic" charset="0"/>
                <a:cs typeface="Century Gothic" charset="0"/>
              </a:rPr>
              <a:t> en </a:t>
            </a:r>
            <a:r>
              <a:rPr lang="en-US" sz="1000" dirty="0" err="1">
                <a:latin typeface="Century Gothic" charset="0"/>
                <a:ea typeface="Century Gothic" charset="0"/>
                <a:cs typeface="Century Gothic" charset="0"/>
              </a:rPr>
              <a:t>Ciencias</a:t>
            </a:r>
            <a:r>
              <a:rPr lang="en-US" sz="1000" dirty="0">
                <a:latin typeface="Century Gothic" charset="0"/>
                <a:ea typeface="Century Gothic" charset="0"/>
                <a:cs typeface="Century Gothic" charset="0"/>
              </a:rPr>
              <a:t> de la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en Internet. </a:t>
            </a:r>
            <a:r>
              <a:rPr lang="en-US" sz="1000" dirty="0" err="1">
                <a:latin typeface="Century Gothic" charset="0"/>
                <a:ea typeface="Century Gothic" charset="0"/>
                <a:cs typeface="Century Gothic" charset="0"/>
              </a:rPr>
              <a:t>Panace</a:t>
            </a:r>
            <a:r>
              <a:rPr lang="en-US" sz="1000" dirty="0">
                <a:latin typeface="Century Gothic" charset="0"/>
                <a:ea typeface="Century Gothic" charset="0"/>
                <a:cs typeface="Century Gothic" charset="0"/>
              </a:rPr>
              <a:t>@ 2011; </a:t>
            </a:r>
            <a:r>
              <a:rPr lang="en-US" sz="1000" dirty="0" err="1">
                <a:latin typeface="Century Gothic" charset="0"/>
                <a:ea typeface="Century Gothic" charset="0"/>
                <a:cs typeface="Century Gothic" charset="0"/>
              </a:rPr>
              <a:t>vol</a:t>
            </a:r>
            <a:r>
              <a:rPr lang="en-US" sz="1000" dirty="0">
                <a:latin typeface="Century Gothic" charset="0"/>
                <a:ea typeface="Century Gothic" charset="0"/>
                <a:cs typeface="Century Gothic" charset="0"/>
              </a:rPr>
              <a:t> XII (33 ): 112-120.</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err="1">
                <a:latin typeface="Century Gothic" charset="0"/>
                <a:ea typeface="Century Gothic" charset="0"/>
                <a:cs typeface="Century Gothic" charset="0"/>
              </a:rPr>
              <a:t>Iñesta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García</a:t>
            </a:r>
            <a:r>
              <a:rPr lang="en-US" sz="1000" dirty="0">
                <a:latin typeface="Century Gothic" charset="0"/>
                <a:ea typeface="Century Gothic" charset="0"/>
                <a:cs typeface="Century Gothic" charset="0"/>
              </a:rPr>
              <a:t> A. Webs y </a:t>
            </a:r>
            <a:r>
              <a:rPr lang="en-US" sz="1000" dirty="0" err="1">
                <a:latin typeface="Century Gothic" charset="0"/>
                <a:ea typeface="Century Gothic" charset="0"/>
                <a:cs typeface="Century Gothic" charset="0"/>
              </a:rPr>
              <a:t>buscadores</a:t>
            </a:r>
            <a:r>
              <a:rPr lang="en-US" sz="1000" dirty="0">
                <a:latin typeface="Century Gothic" charset="0"/>
                <a:ea typeface="Century Gothic" charset="0"/>
                <a:cs typeface="Century Gothic" charset="0"/>
              </a:rPr>
              <a:t> en </a:t>
            </a:r>
            <a:r>
              <a:rPr lang="en-US" sz="1000" dirty="0" err="1">
                <a:latin typeface="Century Gothic" charset="0"/>
                <a:ea typeface="Century Gothic" charset="0"/>
                <a:cs typeface="Century Gothic" charset="0"/>
              </a:rPr>
              <a:t>Ciencias</a:t>
            </a:r>
            <a:r>
              <a:rPr lang="en-US" sz="1000" dirty="0">
                <a:latin typeface="Century Gothic" charset="0"/>
                <a:ea typeface="Century Gothic" charset="0"/>
                <a:cs typeface="Century Gothic" charset="0"/>
              </a:rPr>
              <a:t> de la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[Internet]. 2. ª </a:t>
            </a:r>
            <a:r>
              <a:rPr lang="en-US" sz="1000" dirty="0" err="1">
                <a:latin typeface="Century Gothic" charset="0"/>
                <a:ea typeface="Century Gothic" charset="0"/>
                <a:cs typeface="Century Gothic" charset="0"/>
              </a:rPr>
              <a:t>edición</a:t>
            </a:r>
            <a:r>
              <a:rPr lang="en-US" sz="1000" dirty="0">
                <a:latin typeface="Century Gothic" charset="0"/>
                <a:ea typeface="Century Gothic" charset="0"/>
                <a:cs typeface="Century Gothic" charset="0"/>
              </a:rPr>
              <a:t>. Madrid: </a:t>
            </a:r>
            <a:r>
              <a:rPr lang="en-US" sz="1000" dirty="0" err="1">
                <a:latin typeface="Century Gothic" charset="0"/>
                <a:ea typeface="Century Gothic" charset="0"/>
                <a:cs typeface="Century Gothic" charset="0"/>
              </a:rPr>
              <a:t>Escuela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Nacional</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Sanidad</a:t>
            </a:r>
            <a:r>
              <a:rPr lang="en-US" sz="1000" dirty="0">
                <a:latin typeface="Century Gothic" charset="0"/>
                <a:ea typeface="Century Gothic" charset="0"/>
                <a:cs typeface="Century Gothic" charset="0"/>
              </a:rPr>
              <a:t> - </a:t>
            </a:r>
            <a:r>
              <a:rPr lang="en-US" sz="1000" dirty="0" err="1">
                <a:latin typeface="Century Gothic" charset="0"/>
                <a:ea typeface="Century Gothic" charset="0"/>
                <a:cs typeface="Century Gothic" charset="0"/>
              </a:rPr>
              <a:t>Instituto</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Carlos III; 2012 [</a:t>
            </a:r>
            <a:r>
              <a:rPr lang="en-US" sz="1000" dirty="0" err="1">
                <a:latin typeface="Century Gothic" charset="0"/>
                <a:ea typeface="Century Gothic" charset="0"/>
                <a:cs typeface="Century Gothic" charset="0"/>
              </a:rPr>
              <a:t>acceso</a:t>
            </a:r>
            <a:r>
              <a:rPr lang="en-US" sz="1000" dirty="0">
                <a:latin typeface="Century Gothic" charset="0"/>
                <a:ea typeface="Century Gothic" charset="0"/>
                <a:cs typeface="Century Gothic" charset="0"/>
              </a:rPr>
              <a:t> 13 </a:t>
            </a:r>
            <a:r>
              <a:rPr lang="en-US" sz="1000" dirty="0" err="1">
                <a:latin typeface="Century Gothic" charset="0"/>
                <a:ea typeface="Century Gothic" charset="0"/>
                <a:cs typeface="Century Gothic" charset="0"/>
              </a:rPr>
              <a:t>febrero</a:t>
            </a:r>
            <a:r>
              <a:rPr lang="en-US" sz="1000" dirty="0">
                <a:latin typeface="Century Gothic" charset="0"/>
                <a:ea typeface="Century Gothic" charset="0"/>
                <a:cs typeface="Century Gothic" charset="0"/>
              </a:rPr>
              <a:t> 2014]. </a:t>
            </a:r>
            <a:r>
              <a:rPr lang="en-US" sz="1000" dirty="0" err="1">
                <a:latin typeface="Century Gothic" charset="0"/>
                <a:ea typeface="Century Gothic" charset="0"/>
                <a:cs typeface="Century Gothic" charset="0"/>
              </a:rPr>
              <a:t>Disponible</a:t>
            </a:r>
            <a:r>
              <a:rPr lang="en-US" sz="1000" dirty="0">
                <a:latin typeface="Century Gothic" charset="0"/>
                <a:ea typeface="Century Gothic" charset="0"/>
                <a:cs typeface="Century Gothic" charset="0"/>
              </a:rPr>
              <a:t> en: </a:t>
            </a:r>
            <a:r>
              <a:rPr lang="en-US" sz="1000" dirty="0">
                <a:latin typeface="Century Gothic" charset="0"/>
                <a:ea typeface="Century Gothic" charset="0"/>
                <a:cs typeface="Century Gothic" charset="0"/>
                <a:hlinkClick r:id="rId14"/>
              </a:rPr>
              <a:t>http://gesdoc.isciii.es/gesdoccontroller?action=download&amp;id=20/12/2012- c4cf662b7d</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rPr>
              <a:t>Joan </a:t>
            </a:r>
            <a:r>
              <a:rPr lang="en-US" sz="1000" dirty="0" err="1">
                <a:latin typeface="Century Gothic" charset="0"/>
                <a:ea typeface="Century Gothic" charset="0"/>
                <a:cs typeface="Century Gothic" charset="0"/>
              </a:rPr>
              <a:t>Carles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Juárez</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Giménez</a:t>
            </a:r>
            <a:r>
              <a:rPr lang="en-US" sz="1000" dirty="0">
                <a:latin typeface="Century Gothic" charset="0"/>
                <a:ea typeface="Century Gothic" charset="0"/>
                <a:cs typeface="Century Gothic" charset="0"/>
              </a:rPr>
              <a:t> JC. Fuentes de </a:t>
            </a:r>
            <a:r>
              <a:rPr lang="en-US" sz="1000" dirty="0" err="1">
                <a:latin typeface="Century Gothic" charset="0"/>
                <a:ea typeface="Century Gothic" charset="0"/>
                <a:cs typeface="Century Gothic" charset="0"/>
              </a:rPr>
              <a:t>Información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Biomédica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CedimCat</a:t>
            </a:r>
            <a:r>
              <a:rPr lang="en-US" sz="1000" dirty="0">
                <a:latin typeface="Century Gothic" charset="0"/>
                <a:ea typeface="Century Gothic" charset="0"/>
                <a:cs typeface="Century Gothic" charset="0"/>
              </a:rPr>
              <a:t> 2009[</a:t>
            </a:r>
            <a:r>
              <a:rPr lang="en-US" sz="1000" dirty="0" err="1">
                <a:latin typeface="Century Gothic" charset="0"/>
                <a:ea typeface="Century Gothic" charset="0"/>
                <a:cs typeface="Century Gothic" charset="0"/>
              </a:rPr>
              <a:t>acceso</a:t>
            </a:r>
            <a:r>
              <a:rPr lang="en-US" sz="1000" dirty="0">
                <a:latin typeface="Century Gothic" charset="0"/>
                <a:ea typeface="Century Gothic" charset="0"/>
                <a:cs typeface="Century Gothic" charset="0"/>
              </a:rPr>
              <a:t> 13 </a:t>
            </a:r>
            <a:r>
              <a:rPr lang="en-US" sz="1000" dirty="0" err="1">
                <a:latin typeface="Century Gothic" charset="0"/>
                <a:ea typeface="Century Gothic" charset="0"/>
                <a:cs typeface="Century Gothic" charset="0"/>
              </a:rPr>
              <a:t>febrero</a:t>
            </a:r>
            <a:r>
              <a:rPr lang="en-US" sz="1000" dirty="0">
                <a:latin typeface="Century Gothic" charset="0"/>
                <a:ea typeface="Century Gothic" charset="0"/>
                <a:cs typeface="Century Gothic" charset="0"/>
              </a:rPr>
              <a:t> 2014] </a:t>
            </a:r>
            <a:r>
              <a:rPr lang="en-US" sz="1000" dirty="0" err="1">
                <a:latin typeface="Century Gothic" charset="0"/>
                <a:ea typeface="Century Gothic" charset="0"/>
                <a:cs typeface="Century Gothic" charset="0"/>
              </a:rPr>
              <a:t>Disponible</a:t>
            </a:r>
            <a:r>
              <a:rPr lang="en-US" sz="1000" dirty="0">
                <a:latin typeface="Century Gothic" charset="0"/>
                <a:ea typeface="Century Gothic" charset="0"/>
                <a:cs typeface="Century Gothic" charset="0"/>
              </a:rPr>
              <a:t> en: </a:t>
            </a:r>
            <a:r>
              <a:rPr lang="en-US" sz="1000" dirty="0">
                <a:latin typeface="Century Gothic" charset="0"/>
                <a:ea typeface="Century Gothic" charset="0"/>
                <a:cs typeface="Century Gothic" charset="0"/>
                <a:hlinkClick r:id="rId15"/>
              </a:rPr>
              <a:t>http://www.cedimcat.info/html/es/dir2471/doc26734.html#Bloc3</a:t>
            </a:r>
            <a:endParaRPr lang="en-US" sz="1000" dirty="0">
              <a:latin typeface="Century Gothic" charset="0"/>
              <a:ea typeface="Century Gothic" charset="0"/>
              <a:cs typeface="Century Gothic" charset="0"/>
            </a:endParaRPr>
          </a:p>
          <a:p>
            <a:pPr marL="171450" indent="-171450">
              <a:spcBef>
                <a:spcPts val="600"/>
              </a:spcBef>
              <a:buFont typeface="Arial" charset="0"/>
              <a:buChar char="•"/>
            </a:pPr>
            <a:r>
              <a:rPr lang="en-US" sz="1000" dirty="0">
                <a:latin typeface="Century Gothic" charset="0"/>
                <a:ea typeface="Century Gothic" charset="0"/>
                <a:cs typeface="Century Gothic" charset="0"/>
              </a:rPr>
              <a:t>Di </a:t>
            </a:r>
            <a:r>
              <a:rPr lang="en-US" sz="1000" dirty="0" err="1">
                <a:latin typeface="Century Gothic" charset="0"/>
                <a:ea typeface="Century Gothic" charset="0"/>
                <a:cs typeface="Century Gothic" charset="0"/>
              </a:rPr>
              <a:t>Censo</a:t>
            </a:r>
            <a:r>
              <a:rPr lang="en-US" sz="1000" dirty="0">
                <a:latin typeface="Century Gothic" charset="0"/>
                <a:ea typeface="Century Gothic" charset="0"/>
                <a:cs typeface="Century Gothic" charset="0"/>
              </a:rPr>
              <a:t> A, </a:t>
            </a:r>
            <a:r>
              <a:rPr lang="en-US" sz="1000" dirty="0" err="1">
                <a:latin typeface="Century Gothic" charset="0"/>
                <a:ea typeface="Century Gothic" charset="0"/>
                <a:cs typeface="Century Gothic" charset="0"/>
              </a:rPr>
              <a:t>Bayley</a:t>
            </a:r>
            <a:r>
              <a:rPr lang="en-US" sz="1000" dirty="0">
                <a:latin typeface="Century Gothic" charset="0"/>
                <a:ea typeface="Century Gothic" charset="0"/>
                <a:cs typeface="Century Gothic" charset="0"/>
              </a:rPr>
              <a:t> L, Haynes B. </a:t>
            </a:r>
            <a:r>
              <a:rPr lang="en-US" sz="1000" dirty="0" err="1">
                <a:latin typeface="Century Gothic" charset="0"/>
                <a:ea typeface="Century Gothic" charset="0"/>
                <a:cs typeface="Century Gothic" charset="0"/>
              </a:rPr>
              <a:t>Accesing</a:t>
            </a:r>
            <a:r>
              <a:rPr lang="en-US" sz="1000" dirty="0">
                <a:latin typeface="Century Gothic" charset="0"/>
                <a:ea typeface="Century Gothic" charset="0"/>
                <a:cs typeface="Century Gothic" charset="0"/>
              </a:rPr>
              <a:t> pre-appraised evidence: fine-tuning the 5S model into a 6S model EBN 2009; 12 (4): 99-101.</a:t>
            </a:r>
          </a:p>
          <a:p>
            <a:pPr marL="171450" lvl="0" indent="-171450">
              <a:spcBef>
                <a:spcPts val="600"/>
              </a:spcBef>
              <a:buFont typeface="Arial" charset="0"/>
              <a:buChar char="•"/>
            </a:pPr>
            <a:r>
              <a:rPr lang="en-US" sz="1000" dirty="0">
                <a:latin typeface="Century Gothic" charset="0"/>
                <a:ea typeface="Century Gothic" charset="0"/>
                <a:cs typeface="Century Gothic" charset="0"/>
              </a:rPr>
              <a:t>Muñoz </a:t>
            </a:r>
            <a:r>
              <a:rPr lang="en-US" sz="1000" dirty="0" err="1">
                <a:latin typeface="Century Gothic" charset="0"/>
                <a:ea typeface="Century Gothic" charset="0"/>
                <a:cs typeface="Century Gothic" charset="0"/>
              </a:rPr>
              <a:t>Nuñez</a:t>
            </a:r>
            <a:r>
              <a:rPr lang="en-US" sz="1000" dirty="0">
                <a:latin typeface="Century Gothic" charset="0"/>
                <a:ea typeface="Century Gothic" charset="0"/>
                <a:cs typeface="Century Gothic" charset="0"/>
              </a:rPr>
              <a:t> CF, </a:t>
            </a:r>
            <a:r>
              <a:rPr lang="en-US" sz="1000" dirty="0" err="1">
                <a:latin typeface="Century Gothic" charset="0"/>
                <a:ea typeface="Century Gothic" charset="0"/>
                <a:cs typeface="Century Gothic" charset="0"/>
              </a:rPr>
              <a:t>Sendra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Portero</a:t>
            </a:r>
            <a:r>
              <a:rPr lang="en-US" sz="1000" dirty="0">
                <a:latin typeface="Century Gothic" charset="0"/>
                <a:ea typeface="Century Gothic" charset="0"/>
                <a:cs typeface="Century Gothic" charset="0"/>
              </a:rPr>
              <a:t> F. Google y PubMed para </a:t>
            </a:r>
            <a:r>
              <a:rPr lang="en-US" sz="1000" dirty="0" err="1">
                <a:latin typeface="Century Gothic" charset="0"/>
                <a:ea typeface="Century Gothic" charset="0"/>
                <a:cs typeface="Century Gothic" charset="0"/>
              </a:rPr>
              <a:t>médicos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cómo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buscar</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información</a:t>
            </a:r>
            <a:r>
              <a:rPr lang="en-US" sz="1000" dirty="0">
                <a:latin typeface="Century Gothic" charset="0"/>
                <a:ea typeface="Century Gothic" charset="0"/>
                <a:cs typeface="Century Gothic" charset="0"/>
              </a:rPr>
              <a:t> sin </a:t>
            </a:r>
            <a:r>
              <a:rPr lang="en-US" sz="1000" dirty="0" err="1">
                <a:latin typeface="Century Gothic" charset="0"/>
                <a:ea typeface="Century Gothic" charset="0"/>
                <a:cs typeface="Century Gothic" charset="0"/>
              </a:rPr>
              <a:t>perderse</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Radiología</a:t>
            </a:r>
            <a:r>
              <a:rPr lang="en-US" sz="1000" dirty="0">
                <a:latin typeface="Century Gothic" charset="0"/>
                <a:ea typeface="Century Gothic" charset="0"/>
                <a:cs typeface="Century Gothic" charset="0"/>
              </a:rPr>
              <a:t>. 2013; 55(S1):S37-S46.</a:t>
            </a:r>
            <a:endParaRPr lang="es-ES_tradnl" sz="1000" dirty="0">
              <a:latin typeface="Century Gothic" charset="0"/>
              <a:ea typeface="Century Gothic" charset="0"/>
              <a:cs typeface="Century Gothic" charset="0"/>
            </a:endParaRPr>
          </a:p>
          <a:p>
            <a:pPr>
              <a:spcBef>
                <a:spcPts val="600"/>
              </a:spcBef>
            </a:pPr>
            <a:endParaRPr lang="es-ES_tradnl" sz="1050" dirty="0"/>
          </a:p>
          <a:p>
            <a:pPr marL="171450" lvl="0" indent="-171450">
              <a:buFont typeface="Arial" charset="0"/>
              <a:buChar char="•"/>
            </a:pPr>
            <a:endParaRPr lang="es-ES_tradnl" sz="1050" dirty="0"/>
          </a:p>
        </p:txBody>
      </p:sp>
      <p:sp>
        <p:nvSpPr>
          <p:cNvPr id="3" name="Título 2"/>
          <p:cNvSpPr>
            <a:spLocks noGrp="1"/>
          </p:cNvSpPr>
          <p:nvPr>
            <p:ph type="title"/>
          </p:nvPr>
        </p:nvSpPr>
        <p:spPr/>
        <p:txBody>
          <a:bodyPr/>
          <a:lstStyle/>
          <a:p>
            <a:r>
              <a:rPr lang="es-ES_tradnl" dirty="0"/>
              <a:t>BIBLIOGRAFÍA</a:t>
            </a:r>
          </a:p>
        </p:txBody>
      </p:sp>
    </p:spTree>
    <p:extLst>
      <p:ext uri="{BB962C8B-B14F-4D97-AF65-F5344CB8AC3E}">
        <p14:creationId xmlns:p14="http://schemas.microsoft.com/office/powerpoint/2010/main" val="122230018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7609" y="1048334"/>
            <a:ext cx="8765865" cy="3370153"/>
          </a:xfrm>
          <a:prstGeom prst="rect">
            <a:avLst/>
          </a:prstGeom>
          <a:noFill/>
        </p:spPr>
        <p:txBody>
          <a:bodyPr wrap="square" rtlCol="0">
            <a:spAutoFit/>
          </a:bodyPr>
          <a:lstStyle/>
          <a:p>
            <a:pPr marL="171450" lvl="0" indent="-171450">
              <a:spcBef>
                <a:spcPts val="600"/>
              </a:spcBef>
              <a:buFont typeface="Arial" charset="0"/>
              <a:buChar char="•"/>
            </a:pPr>
            <a:r>
              <a:rPr lang="en-US" sz="1000" dirty="0" err="1">
                <a:latin typeface="Century Gothic" charset="0"/>
                <a:ea typeface="Century Gothic" charset="0"/>
                <a:cs typeface="Century Gothic" charset="0"/>
              </a:rPr>
              <a:t>Marqués</a:t>
            </a:r>
            <a:r>
              <a:rPr lang="en-US" sz="1000" dirty="0">
                <a:latin typeface="Century Gothic" charset="0"/>
                <a:ea typeface="Century Gothic" charset="0"/>
                <a:cs typeface="Century Gothic" charset="0"/>
              </a:rPr>
              <a:t> Sánchez P, </a:t>
            </a:r>
            <a:r>
              <a:rPr lang="en-US" sz="1000" dirty="0" err="1">
                <a:latin typeface="Century Gothic" charset="0"/>
                <a:ea typeface="Century Gothic" charset="0"/>
                <a:cs typeface="Century Gothic" charset="0"/>
              </a:rPr>
              <a:t>Fernández</a:t>
            </a:r>
            <a:r>
              <a:rPr lang="en-US" sz="1000" dirty="0">
                <a:latin typeface="Century Gothic" charset="0"/>
                <a:ea typeface="Century Gothic" charset="0"/>
                <a:cs typeface="Century Gothic" charset="0"/>
              </a:rPr>
              <a:t> Peña R, Cabrera León A et al. La </a:t>
            </a:r>
            <a:r>
              <a:rPr lang="en-US" sz="1000" dirty="0" err="1">
                <a:latin typeface="Century Gothic" charset="0"/>
                <a:ea typeface="Century Gothic" charset="0"/>
                <a:cs typeface="Century Gothic" charset="0"/>
              </a:rPr>
              <a:t>sostenibilidad</a:t>
            </a:r>
            <a:r>
              <a:rPr lang="en-US" sz="1000" dirty="0">
                <a:latin typeface="Century Gothic" charset="0"/>
                <a:ea typeface="Century Gothic" charset="0"/>
                <a:cs typeface="Century Gothic" charset="0"/>
              </a:rPr>
              <a:t> del </a:t>
            </a:r>
            <a:r>
              <a:rPr lang="en-US" sz="1000" dirty="0" err="1">
                <a:latin typeface="Century Gothic" charset="0"/>
                <a:ea typeface="Century Gothic" charset="0"/>
                <a:cs typeface="Century Gothic" charset="0"/>
              </a:rPr>
              <a:t>sistema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sanitario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desde</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una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perspectiva</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redes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sociales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una</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propuesta</a:t>
            </a:r>
            <a:r>
              <a:rPr lang="en-US" sz="1000" dirty="0">
                <a:latin typeface="Century Gothic" charset="0"/>
                <a:ea typeface="Century Gothic" charset="0"/>
                <a:cs typeface="Century Gothic" charset="0"/>
              </a:rPr>
              <a:t> para la </a:t>
            </a:r>
            <a:r>
              <a:rPr lang="en-US" sz="1000" dirty="0" err="1">
                <a:latin typeface="Century Gothic" charset="0"/>
                <a:ea typeface="Century Gothic" charset="0"/>
                <a:cs typeface="Century Gothic" charset="0"/>
              </a:rPr>
              <a:t>promoción</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hábitos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saludables</a:t>
            </a:r>
            <a:r>
              <a:rPr lang="en-US" sz="1000" dirty="0">
                <a:latin typeface="Century Gothic" charset="0"/>
                <a:ea typeface="Century Gothic" charset="0"/>
                <a:cs typeface="Century Gothic" charset="0"/>
              </a:rPr>
              <a:t> y </a:t>
            </a:r>
            <a:r>
              <a:rPr lang="en-US" sz="1000" dirty="0" err="1">
                <a:latin typeface="Century Gothic" charset="0"/>
                <a:ea typeface="Century Gothic" charset="0"/>
                <a:cs typeface="Century Gothic" charset="0"/>
              </a:rPr>
              <a:t>apoyo</a:t>
            </a:r>
            <a:r>
              <a:rPr lang="en-US" sz="1000" dirty="0">
                <a:latin typeface="Century Gothic" charset="0"/>
                <a:ea typeface="Century Gothic" charset="0"/>
                <a:cs typeface="Century Gothic" charset="0"/>
              </a:rPr>
              <a:t> social. Rev </a:t>
            </a:r>
            <a:r>
              <a:rPr lang="en-US" sz="1000" dirty="0" err="1">
                <a:latin typeface="Century Gothic" charset="0"/>
                <a:ea typeface="Century Gothic" charset="0"/>
                <a:cs typeface="Century Gothic" charset="0"/>
              </a:rPr>
              <a:t>Esp</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Pública</a:t>
            </a:r>
            <a:r>
              <a:rPr lang="en-US" sz="1000" dirty="0">
                <a:latin typeface="Century Gothic" charset="0"/>
                <a:ea typeface="Century Gothic" charset="0"/>
                <a:cs typeface="Century Gothic" charset="0"/>
              </a:rPr>
              <a:t> 2013; 87:307-315.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err="1">
                <a:latin typeface="Century Gothic" charset="0"/>
                <a:ea typeface="Century Gothic" charset="0"/>
                <a:cs typeface="Century Gothic" charset="0"/>
              </a:rPr>
              <a:t>Balkhi</a:t>
            </a:r>
            <a:r>
              <a:rPr lang="en-US" sz="1000" dirty="0">
                <a:latin typeface="Century Gothic" charset="0"/>
                <a:ea typeface="Century Gothic" charset="0"/>
                <a:cs typeface="Century Gothic" charset="0"/>
              </a:rPr>
              <a:t> A M, Olsen B,  </a:t>
            </a:r>
            <a:r>
              <a:rPr lang="en-US" sz="1000" dirty="0" err="1">
                <a:latin typeface="Century Gothic" charset="0"/>
                <a:ea typeface="Century Gothic" charset="0"/>
                <a:cs typeface="Century Gothic" charset="0"/>
              </a:rPr>
              <a:t>Lazaroe</a:t>
            </a:r>
            <a:r>
              <a:rPr lang="en-US" sz="1000" dirty="0">
                <a:latin typeface="Century Gothic" charset="0"/>
                <a:ea typeface="Century Gothic" charset="0"/>
                <a:cs typeface="Century Gothic" charset="0"/>
              </a:rPr>
              <a:t> L, Silverstein J, </a:t>
            </a:r>
            <a:r>
              <a:rPr lang="en-US" sz="1000" dirty="0" err="1">
                <a:latin typeface="Century Gothic" charset="0"/>
                <a:ea typeface="Century Gothic" charset="0"/>
                <a:cs typeface="Century Gothic" charset="0"/>
              </a:rPr>
              <a:t>Geffken</a:t>
            </a:r>
            <a:r>
              <a:rPr lang="en-US" sz="1000" dirty="0">
                <a:latin typeface="Century Gothic" charset="0"/>
                <a:ea typeface="Century Gothic" charset="0"/>
                <a:cs typeface="Century Gothic" charset="0"/>
              </a:rPr>
              <a:t> G R. Paging Dr. Google: Parents’ Report  of Internet Use for Type 1 Diabetes Management. Diabetes Care 2015;38:e18–e19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rPr>
              <a:t>IDF Diabetes Atlas 7</a:t>
            </a:r>
            <a:r>
              <a:rPr lang="en-US" sz="1000" baseline="30000" dirty="0">
                <a:latin typeface="Century Gothic" charset="0"/>
                <a:ea typeface="Century Gothic" charset="0"/>
                <a:cs typeface="Century Gothic" charset="0"/>
              </a:rPr>
              <a:t>th</a:t>
            </a:r>
            <a:r>
              <a:rPr lang="en-US" sz="1000" dirty="0">
                <a:latin typeface="Century Gothic" charset="0"/>
                <a:ea typeface="Century Gothic" charset="0"/>
                <a:cs typeface="Century Gothic" charset="0"/>
              </a:rPr>
              <a:t> Edition (2015). </a:t>
            </a:r>
            <a:r>
              <a:rPr lang="en-US" sz="1000" dirty="0" err="1">
                <a:latin typeface="Century Gothic" charset="0"/>
                <a:ea typeface="Century Gothic" charset="0"/>
                <a:cs typeface="Century Gothic" charset="0"/>
              </a:rPr>
              <a:t>Producido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por</a:t>
            </a:r>
            <a:r>
              <a:rPr lang="en-US" sz="1000" dirty="0">
                <a:latin typeface="Century Gothic" charset="0"/>
                <a:ea typeface="Century Gothic" charset="0"/>
                <a:cs typeface="Century Gothic" charset="0"/>
              </a:rPr>
              <a:t> International Diabetes Federation. </a:t>
            </a:r>
            <a:r>
              <a:rPr lang="en-US" sz="1000" dirty="0" err="1">
                <a:latin typeface="Century Gothic" charset="0"/>
                <a:ea typeface="Century Gothic" charset="0"/>
                <a:cs typeface="Century Gothic" charset="0"/>
              </a:rPr>
              <a:t>Disponible</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en</a:t>
            </a:r>
            <a:r>
              <a:rPr lang="en-US" sz="1000" dirty="0">
                <a:latin typeface="Century Gothic" charset="0"/>
                <a:ea typeface="Century Gothic" charset="0"/>
                <a:cs typeface="Century Gothic" charset="0"/>
              </a:rPr>
              <a:t>: http://</a:t>
            </a:r>
            <a:r>
              <a:rPr lang="en-US" sz="1000" dirty="0" err="1">
                <a:latin typeface="Century Gothic" charset="0"/>
                <a:ea typeface="Century Gothic" charset="0"/>
                <a:cs typeface="Century Gothic" charset="0"/>
              </a:rPr>
              <a:t>diabetesatlas.org</a:t>
            </a:r>
            <a:r>
              <a:rPr lang="en-US" sz="1000" dirty="0">
                <a:latin typeface="Century Gothic" charset="0"/>
                <a:ea typeface="Century Gothic" charset="0"/>
                <a:cs typeface="Century Gothic" charset="0"/>
              </a:rPr>
              <a:t>/resources/2015-atlas.html</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a:latin typeface="Century Gothic" charset="0"/>
                <a:ea typeface="Century Gothic" charset="0"/>
                <a:cs typeface="Century Gothic" charset="0"/>
              </a:rPr>
              <a:t>e-</a:t>
            </a:r>
            <a:r>
              <a:rPr lang="en-US" sz="1000" dirty="0" err="1">
                <a:latin typeface="Century Gothic" charset="0"/>
                <a:ea typeface="Century Gothic" charset="0"/>
                <a:cs typeface="Century Gothic" charset="0"/>
              </a:rPr>
              <a:t>pacientes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cómo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nos</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pueden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ayudar</a:t>
            </a:r>
            <a:r>
              <a:rPr lang="en-US" sz="1000" dirty="0">
                <a:latin typeface="Century Gothic" charset="0"/>
                <a:ea typeface="Century Gothic" charset="0"/>
                <a:cs typeface="Century Gothic" charset="0"/>
              </a:rPr>
              <a:t> a </a:t>
            </a:r>
            <a:r>
              <a:rPr lang="en-US" sz="1000" dirty="0" err="1">
                <a:latin typeface="Century Gothic" charset="0"/>
                <a:ea typeface="Century Gothic" charset="0"/>
                <a:cs typeface="Century Gothic" charset="0"/>
              </a:rPr>
              <a:t>cuidar</a:t>
            </a:r>
            <a:r>
              <a:rPr lang="en-US" sz="1000" dirty="0">
                <a:latin typeface="Century Gothic" charset="0"/>
                <a:ea typeface="Century Gothic" charset="0"/>
                <a:cs typeface="Century Gothic" charset="0"/>
              </a:rPr>
              <a:t> major la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(2007). </a:t>
            </a:r>
            <a:r>
              <a:rPr lang="en-US" sz="1000" dirty="0" err="1">
                <a:latin typeface="Century Gothic" charset="0"/>
                <a:ea typeface="Century Gothic" charset="0"/>
                <a:cs typeface="Century Gothic" charset="0"/>
              </a:rPr>
              <a:t>Producido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por</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Dr</a:t>
            </a:r>
            <a:r>
              <a:rPr lang="en-US" sz="1000" dirty="0">
                <a:latin typeface="Century Gothic" charset="0"/>
                <a:ea typeface="Century Gothic" charset="0"/>
                <a:cs typeface="Century Gothic" charset="0"/>
              </a:rPr>
              <a:t> Tom Ferguson con el </a:t>
            </a:r>
            <a:r>
              <a:rPr lang="en-US" sz="1000" dirty="0" err="1">
                <a:latin typeface="Century Gothic" charset="0"/>
                <a:ea typeface="Century Gothic" charset="0"/>
                <a:cs typeface="Century Gothic" charset="0"/>
              </a:rPr>
              <a:t>Grupo</a:t>
            </a:r>
            <a:r>
              <a:rPr lang="en-US" sz="1000" dirty="0">
                <a:latin typeface="Century Gothic" charset="0"/>
                <a:ea typeface="Century Gothic" charset="0"/>
                <a:cs typeface="Century Gothic" charset="0"/>
              </a:rPr>
              <a:t> de </a:t>
            </a:r>
            <a:r>
              <a:rPr lang="en-US" sz="1000" dirty="0" err="1">
                <a:latin typeface="Century Gothic" charset="0"/>
                <a:ea typeface="Century Gothic" charset="0"/>
                <a:cs typeface="Century Gothic" charset="0"/>
              </a:rPr>
              <a:t>Trabajo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Aceadémico</a:t>
            </a:r>
            <a:r>
              <a:rPr lang="en-US" sz="1000" dirty="0">
                <a:latin typeface="Century Gothic" charset="0"/>
                <a:ea typeface="Century Gothic" charset="0"/>
                <a:cs typeface="Century Gothic" charset="0"/>
              </a:rPr>
              <a:t> de e-</a:t>
            </a:r>
            <a:r>
              <a:rPr lang="en-US" sz="1000" dirty="0" err="1">
                <a:latin typeface="Century Gothic" charset="0"/>
                <a:ea typeface="Century Gothic" charset="0"/>
                <a:cs typeface="Century Gothic" charset="0"/>
              </a:rPr>
              <a:t>Pacientes</a:t>
            </a:r>
            <a:r>
              <a:rPr lang="en-US" sz="1000" dirty="0">
                <a:latin typeface="Century Gothic" charset="0"/>
                <a:ea typeface="Century Gothic" charset="0"/>
                <a:cs typeface="Century Gothic" charset="0"/>
              </a:rPr>
              <a:t>.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n-US" sz="1000" dirty="0" err="1">
                <a:latin typeface="Century Gothic" charset="0"/>
                <a:ea typeface="Century Gothic" charset="0"/>
                <a:cs typeface="Century Gothic" charset="0"/>
              </a:rPr>
              <a:t>Informe</a:t>
            </a:r>
            <a:r>
              <a:rPr lang="en-US" sz="1000" dirty="0">
                <a:latin typeface="Century Gothic" charset="0"/>
                <a:ea typeface="Century Gothic" charset="0"/>
                <a:cs typeface="Century Gothic" charset="0"/>
              </a:rPr>
              <a:t> 50 </a:t>
            </a:r>
            <a:r>
              <a:rPr lang="en-US" sz="1000" dirty="0" err="1">
                <a:latin typeface="Century Gothic" charset="0"/>
                <a:ea typeface="Century Gothic" charset="0"/>
                <a:cs typeface="Century Gothic" charset="0"/>
              </a:rPr>
              <a:t>mejores</a:t>
            </a:r>
            <a:r>
              <a:rPr lang="en-US" sz="1000" dirty="0">
                <a:latin typeface="Century Gothic" charset="0"/>
                <a:ea typeface="Century Gothic" charset="0"/>
                <a:cs typeface="Century Gothic" charset="0"/>
              </a:rPr>
              <a:t> apps de </a:t>
            </a:r>
            <a:r>
              <a:rPr lang="en-US" sz="1000" dirty="0" err="1">
                <a:latin typeface="Century Gothic" charset="0"/>
                <a:ea typeface="Century Gothic" charset="0"/>
                <a:cs typeface="Century Gothic" charset="0"/>
              </a:rPr>
              <a:t>salud</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en</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español</a:t>
            </a:r>
            <a:r>
              <a:rPr lang="en-US" sz="1000" dirty="0">
                <a:latin typeface="Century Gothic" charset="0"/>
                <a:ea typeface="Century Gothic" charset="0"/>
                <a:cs typeface="Century Gothic" charset="0"/>
              </a:rPr>
              <a:t> (2015). </a:t>
            </a:r>
            <a:r>
              <a:rPr lang="en-US" sz="1000" dirty="0" err="1">
                <a:latin typeface="Century Gothic" charset="0"/>
                <a:ea typeface="Century Gothic" charset="0"/>
                <a:cs typeface="Century Gothic" charset="0"/>
              </a:rPr>
              <a:t>Producido</a:t>
            </a:r>
            <a:r>
              <a:rPr lang="en-US" sz="1000" dirty="0">
                <a:latin typeface="Century Gothic" charset="0"/>
                <a:ea typeface="Century Gothic" charset="0"/>
                <a:cs typeface="Century Gothic" charset="0"/>
              </a:rPr>
              <a:t> </a:t>
            </a:r>
            <a:r>
              <a:rPr lang="en-US" sz="1000" dirty="0" err="1">
                <a:latin typeface="Century Gothic" charset="0"/>
                <a:ea typeface="Century Gothic" charset="0"/>
                <a:cs typeface="Century Gothic" charset="0"/>
              </a:rPr>
              <a:t>por</a:t>
            </a:r>
            <a:r>
              <a:rPr lang="en-US" sz="1000" dirty="0">
                <a:latin typeface="Century Gothic" charset="0"/>
                <a:ea typeface="Century Gothic" charset="0"/>
                <a:cs typeface="Century Gothic" charset="0"/>
              </a:rPr>
              <a:t> The app intelligence.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s-ES" sz="1000" dirty="0">
                <a:latin typeface="Century Gothic" charset="0"/>
                <a:ea typeface="Century Gothic" charset="0"/>
                <a:cs typeface="Century Gothic" charset="0"/>
              </a:rPr>
              <a:t>Diabetes en las redes sociales (2014). Informe producido por </a:t>
            </a:r>
            <a:r>
              <a:rPr lang="es-ES" sz="1000" dirty="0" err="1">
                <a:latin typeface="Century Gothic" charset="0"/>
                <a:ea typeface="Century Gothic" charset="0"/>
                <a:cs typeface="Century Gothic" charset="0"/>
              </a:rPr>
              <a:t>Janssen</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Observer</a:t>
            </a:r>
            <a:r>
              <a:rPr lang="es-ES" sz="1000" dirty="0">
                <a:latin typeface="Century Gothic" charset="0"/>
                <a:ea typeface="Century Gothic" charset="0"/>
                <a:cs typeface="Century Gothic" charset="0"/>
              </a:rPr>
              <a:t> 2.0. </a:t>
            </a:r>
            <a:r>
              <a:rPr lang="es-ES" sz="1000" dirty="0" err="1">
                <a:latin typeface="Century Gothic" charset="0"/>
                <a:ea typeface="Century Gothic" charset="0"/>
                <a:cs typeface="Century Gothic" charset="0"/>
              </a:rPr>
              <a:t>ocumentos</a:t>
            </a:r>
            <a:r>
              <a:rPr lang="es-ES" sz="1000" dirty="0">
                <a:latin typeface="Century Gothic" charset="0"/>
                <a:ea typeface="Century Gothic" charset="0"/>
                <a:cs typeface="Century Gothic" charset="0"/>
              </a:rPr>
              <a:t> disponible en: </a:t>
            </a:r>
            <a:r>
              <a:rPr lang="es-ES" sz="1000" dirty="0">
                <a:latin typeface="Century Gothic" charset="0"/>
                <a:ea typeface="Century Gothic" charset="0"/>
                <a:cs typeface="Century Gothic" charset="0"/>
                <a:hlinkClick r:id="rId3"/>
              </a:rPr>
              <a:t>www.janssen.es/janssen-observer</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s-ES" sz="1000" dirty="0" err="1">
                <a:latin typeface="Century Gothic" charset="0"/>
                <a:ea typeface="Century Gothic" charset="0"/>
                <a:cs typeface="Century Gothic" charset="0"/>
              </a:rPr>
              <a:t>Engaging</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patients</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through</a:t>
            </a:r>
            <a:r>
              <a:rPr lang="es-ES" sz="1000" dirty="0">
                <a:latin typeface="Century Gothic" charset="0"/>
                <a:ea typeface="Century Gothic" charset="0"/>
                <a:cs typeface="Century Gothic" charset="0"/>
              </a:rPr>
              <a:t> social media. </a:t>
            </a:r>
            <a:r>
              <a:rPr lang="es-ES" sz="1000" dirty="0" err="1">
                <a:latin typeface="Century Gothic" charset="0"/>
                <a:ea typeface="Century Gothic" charset="0"/>
                <a:cs typeface="Century Gothic" charset="0"/>
              </a:rPr>
              <a:t>Is</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healthcare</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ready</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for</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empowered</a:t>
            </a:r>
            <a:r>
              <a:rPr lang="es-ES" sz="1000" dirty="0">
                <a:latin typeface="Century Gothic" charset="0"/>
                <a:ea typeface="Century Gothic" charset="0"/>
                <a:cs typeface="Century Gothic" charset="0"/>
              </a:rPr>
              <a:t> and </a:t>
            </a:r>
            <a:r>
              <a:rPr lang="es-ES" sz="1000" dirty="0" err="1">
                <a:latin typeface="Century Gothic" charset="0"/>
                <a:ea typeface="Century Gothic" charset="0"/>
                <a:cs typeface="Century Gothic" charset="0"/>
              </a:rPr>
              <a:t>digitally</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demanding</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patients</a:t>
            </a:r>
            <a:r>
              <a:rPr lang="es-ES" sz="1000" dirty="0">
                <a:latin typeface="Century Gothic" charset="0"/>
                <a:ea typeface="Century Gothic" charset="0"/>
                <a:cs typeface="Century Gothic" charset="0"/>
              </a:rPr>
              <a:t>? (2014). Producido por IMS </a:t>
            </a:r>
            <a:r>
              <a:rPr lang="es-ES" sz="1000" dirty="0" err="1">
                <a:latin typeface="Century Gothic" charset="0"/>
                <a:ea typeface="Century Gothic" charset="0"/>
                <a:cs typeface="Century Gothic" charset="0"/>
              </a:rPr>
              <a:t>Institute</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for</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Healthcare</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Informatics</a:t>
            </a:r>
            <a:r>
              <a:rPr lang="es-ES" sz="1000" dirty="0">
                <a:latin typeface="Century Gothic" charset="0"/>
                <a:ea typeface="Century Gothic" charset="0"/>
                <a:cs typeface="Century Gothic" charset="0"/>
              </a:rPr>
              <a:t>.  </a:t>
            </a:r>
            <a:endParaRPr lang="es-ES_tradnl" sz="1000" dirty="0">
              <a:latin typeface="Century Gothic" charset="0"/>
              <a:ea typeface="Century Gothic" charset="0"/>
              <a:cs typeface="Century Gothic" charset="0"/>
            </a:endParaRPr>
          </a:p>
          <a:p>
            <a:pPr marL="171450" lvl="0" indent="-171450">
              <a:spcBef>
                <a:spcPts val="600"/>
              </a:spcBef>
              <a:buFont typeface="Arial" charset="0"/>
              <a:buChar char="•"/>
            </a:pPr>
            <a:r>
              <a:rPr lang="es-ES" sz="1000" dirty="0" err="1">
                <a:latin typeface="Century Gothic" charset="0"/>
                <a:ea typeface="Century Gothic" charset="0"/>
                <a:cs typeface="Century Gothic" charset="0"/>
              </a:rPr>
              <a:t>Last</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night</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the</a:t>
            </a:r>
            <a:r>
              <a:rPr lang="es-ES" sz="1000" dirty="0">
                <a:latin typeface="Century Gothic" charset="0"/>
                <a:ea typeface="Century Gothic" charset="0"/>
                <a:cs typeface="Century Gothic" charset="0"/>
              </a:rPr>
              <a:t> internet </a:t>
            </a:r>
            <a:r>
              <a:rPr lang="es-ES" sz="1000" dirty="0" err="1">
                <a:latin typeface="Century Gothic" charset="0"/>
                <a:ea typeface="Century Gothic" charset="0"/>
                <a:cs typeface="Century Gothic" charset="0"/>
              </a:rPr>
              <a:t>saved</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my</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life</a:t>
            </a:r>
            <a:r>
              <a:rPr lang="es-ES" sz="1000" dirty="0">
                <a:latin typeface="Century Gothic" charset="0"/>
                <a:ea typeface="Century Gothic" charset="0"/>
                <a:cs typeface="Century Gothic" charset="0"/>
              </a:rPr>
              <a:t> (2015). Digital </a:t>
            </a:r>
            <a:r>
              <a:rPr lang="es-ES" sz="1000" dirty="0" err="1">
                <a:latin typeface="Century Gothic" charset="0"/>
                <a:ea typeface="Century Gothic" charset="0"/>
                <a:cs typeface="Century Gothic" charset="0"/>
              </a:rPr>
              <a:t>Health</a:t>
            </a:r>
            <a:r>
              <a:rPr lang="es-ES" sz="1000" dirty="0">
                <a:latin typeface="Century Gothic" charset="0"/>
                <a:ea typeface="Century Gothic" charset="0"/>
                <a:cs typeface="Century Gothic" charset="0"/>
              </a:rPr>
              <a:t> </a:t>
            </a:r>
            <a:r>
              <a:rPr lang="es-ES" sz="1000" dirty="0" err="1">
                <a:latin typeface="Century Gothic" charset="0"/>
                <a:ea typeface="Century Gothic" charset="0"/>
                <a:cs typeface="Century Gothic" charset="0"/>
              </a:rPr>
              <a:t>Report</a:t>
            </a:r>
            <a:r>
              <a:rPr lang="es-ES" sz="1000" dirty="0">
                <a:latin typeface="Century Gothic" charset="0"/>
                <a:ea typeface="Century Gothic" charset="0"/>
                <a:cs typeface="Century Gothic" charset="0"/>
              </a:rPr>
              <a:t> producido por </a:t>
            </a:r>
            <a:r>
              <a:rPr lang="es-ES" sz="1000" dirty="0" err="1">
                <a:latin typeface="Century Gothic" charset="0"/>
                <a:ea typeface="Century Gothic" charset="0"/>
                <a:cs typeface="Century Gothic" charset="0"/>
              </a:rPr>
              <a:t>PushDoctor.co.uk</a:t>
            </a:r>
            <a:endParaRPr lang="es-ES" sz="1000" dirty="0">
              <a:latin typeface="Century Gothic" charset="0"/>
              <a:ea typeface="Century Gothic" charset="0"/>
              <a:cs typeface="Century Gothic" charset="0"/>
            </a:endParaRPr>
          </a:p>
          <a:p>
            <a:pPr marL="171450" lvl="0" indent="-171450">
              <a:spcBef>
                <a:spcPts val="600"/>
              </a:spcBef>
              <a:buFont typeface="Arial" charset="0"/>
              <a:buChar char="•"/>
            </a:pPr>
            <a:r>
              <a:rPr lang="es-ES_tradnl" sz="1000" dirty="0" err="1">
                <a:latin typeface="Century Gothic" charset="0"/>
                <a:ea typeface="Century Gothic" charset="0"/>
                <a:cs typeface="Century Gothic" charset="0"/>
              </a:rPr>
              <a:t>Insight</a:t>
            </a:r>
            <a:r>
              <a:rPr lang="es-ES_tradnl" sz="1000" dirty="0">
                <a:latin typeface="Century Gothic" charset="0"/>
                <a:ea typeface="Century Gothic" charset="0"/>
                <a:cs typeface="Century Gothic" charset="0"/>
              </a:rPr>
              <a:t> </a:t>
            </a:r>
            <a:r>
              <a:rPr lang="es-ES_tradnl" sz="1000" dirty="0" err="1">
                <a:latin typeface="Century Gothic" charset="0"/>
                <a:ea typeface="Century Gothic" charset="0"/>
                <a:cs typeface="Century Gothic" charset="0"/>
              </a:rPr>
              <a:t>Driven</a:t>
            </a:r>
            <a:r>
              <a:rPr lang="es-ES_tradnl" sz="1000" dirty="0">
                <a:latin typeface="Century Gothic" charset="0"/>
                <a:ea typeface="Century Gothic" charset="0"/>
                <a:cs typeface="Century Gothic" charset="0"/>
              </a:rPr>
              <a:t> </a:t>
            </a:r>
            <a:r>
              <a:rPr lang="es-ES_tradnl" sz="1000" dirty="0" err="1">
                <a:latin typeface="Century Gothic" charset="0"/>
                <a:ea typeface="Century Gothic" charset="0"/>
                <a:cs typeface="Century Gothic" charset="0"/>
              </a:rPr>
              <a:t>Health</a:t>
            </a:r>
            <a:r>
              <a:rPr lang="es-ES_tradnl" sz="1000" dirty="0">
                <a:latin typeface="Century Gothic" charset="0"/>
                <a:ea typeface="Century Gothic" charset="0"/>
                <a:cs typeface="Century Gothic" charset="0"/>
              </a:rPr>
              <a:t> tomando el pulso a los médicos (digitales) de hoy, 2013, Accenture.</a:t>
            </a:r>
          </a:p>
          <a:p>
            <a:pPr marL="171450" lvl="0" indent="-171450">
              <a:spcBef>
                <a:spcPts val="600"/>
              </a:spcBef>
              <a:buFont typeface="Arial" charset="0"/>
              <a:buChar char="•"/>
            </a:pPr>
            <a:r>
              <a:rPr lang="es-ES_tradnl" sz="1000" dirty="0">
                <a:latin typeface="Century Gothic" charset="0"/>
                <a:ea typeface="Century Gothic" charset="0"/>
                <a:cs typeface="Century Gothic" charset="0"/>
              </a:rPr>
              <a:t>Estudio realizado por Canal Diabetes en colaboración con </a:t>
            </a:r>
            <a:r>
              <a:rPr lang="es-ES_tradnl" sz="1000" dirty="0" err="1">
                <a:latin typeface="Century Gothic" charset="0"/>
                <a:ea typeface="Century Gothic" charset="0"/>
                <a:cs typeface="Century Gothic" charset="0"/>
              </a:rPr>
              <a:t>DiabeWeb</a:t>
            </a:r>
            <a:r>
              <a:rPr lang="es-ES_tradnl" sz="1000" dirty="0">
                <a:latin typeface="Century Gothic" charset="0"/>
                <a:ea typeface="Century Gothic" charset="0"/>
                <a:cs typeface="Century Gothic" charset="0"/>
              </a:rPr>
              <a:t>. 3ª </a:t>
            </a:r>
            <a:r>
              <a:rPr lang="es-ES_tradnl" sz="1000" dirty="0" err="1">
                <a:latin typeface="Century Gothic" charset="0"/>
                <a:ea typeface="Century Gothic" charset="0"/>
                <a:cs typeface="Century Gothic" charset="0"/>
              </a:rPr>
              <a:t>Edici</a:t>
            </a:r>
            <a:r>
              <a:rPr lang="es-ES" sz="1000" dirty="0" err="1">
                <a:latin typeface="Century Gothic" charset="0"/>
                <a:ea typeface="Century Gothic" charset="0"/>
                <a:cs typeface="Century Gothic" charset="0"/>
              </a:rPr>
              <a:t>ón</a:t>
            </a:r>
            <a:r>
              <a:rPr lang="es-ES" sz="1000" dirty="0">
                <a:latin typeface="Century Gothic" charset="0"/>
                <a:ea typeface="Century Gothic" charset="0"/>
                <a:cs typeface="Century Gothic" charset="0"/>
              </a:rPr>
              <a:t> Diabetes </a:t>
            </a:r>
            <a:r>
              <a:rPr lang="es-ES" sz="1000" dirty="0" err="1">
                <a:latin typeface="Century Gothic" charset="0"/>
                <a:ea typeface="Century Gothic" charset="0"/>
                <a:cs typeface="Century Gothic" charset="0"/>
              </a:rPr>
              <a:t>Experience</a:t>
            </a:r>
            <a:r>
              <a:rPr lang="es-ES" sz="1000" dirty="0">
                <a:latin typeface="Century Gothic" charset="0"/>
                <a:ea typeface="Century Gothic" charset="0"/>
                <a:cs typeface="Century Gothic" charset="0"/>
              </a:rPr>
              <a:t> Day.</a:t>
            </a:r>
            <a:endParaRPr lang="es-ES_tradnl" sz="1000" dirty="0">
              <a:latin typeface="Century Gothic" charset="0"/>
              <a:ea typeface="Century Gothic" charset="0"/>
              <a:cs typeface="Century Gothic" charset="0"/>
            </a:endParaRPr>
          </a:p>
        </p:txBody>
      </p:sp>
      <p:sp>
        <p:nvSpPr>
          <p:cNvPr id="3" name="Título 2"/>
          <p:cNvSpPr>
            <a:spLocks noGrp="1"/>
          </p:cNvSpPr>
          <p:nvPr>
            <p:ph type="title"/>
          </p:nvPr>
        </p:nvSpPr>
        <p:spPr/>
        <p:txBody>
          <a:bodyPr/>
          <a:lstStyle/>
          <a:p>
            <a:r>
              <a:rPr lang="es-ES_tradnl" dirty="0"/>
              <a:t>BIBLIOGRAFÍA</a:t>
            </a:r>
          </a:p>
        </p:txBody>
      </p:sp>
    </p:spTree>
    <p:extLst>
      <p:ext uri="{BB962C8B-B14F-4D97-AF65-F5344CB8AC3E}">
        <p14:creationId xmlns:p14="http://schemas.microsoft.com/office/powerpoint/2010/main" val="1419799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1871" y="1012934"/>
            <a:ext cx="5100258" cy="3612228"/>
          </a:xfrm>
          <a:prstGeom prst="rect">
            <a:avLst/>
          </a:prstGeom>
        </p:spPr>
      </p:pic>
      <p:sp>
        <p:nvSpPr>
          <p:cNvPr id="5" name="Título 8"/>
          <p:cNvSpPr>
            <a:spLocks noGrp="1"/>
          </p:cNvSpPr>
          <p:nvPr>
            <p:ph type="title"/>
          </p:nvPr>
        </p:nvSpPr>
        <p:spPr/>
        <p:txBody>
          <a:bodyPr/>
          <a:lstStyle/>
          <a:p>
            <a:r>
              <a:rPr lang="es-ES_tradnl" dirty="0"/>
              <a:t>SALUD E INTERNET</a:t>
            </a:r>
          </a:p>
        </p:txBody>
      </p:sp>
    </p:spTree>
    <p:extLst>
      <p:ext uri="{BB962C8B-B14F-4D97-AF65-F5344CB8AC3E}">
        <p14:creationId xmlns:p14="http://schemas.microsoft.com/office/powerpoint/2010/main" val="16466358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40884" y="1244198"/>
            <a:ext cx="3462232" cy="664778"/>
          </a:xfrm>
        </p:spPr>
        <p:txBody>
          <a:bodyPr/>
          <a:lstStyle/>
          <a:p>
            <a:r>
              <a:rPr lang="es-ES_tradnl" dirty="0">
                <a:solidFill>
                  <a:srgbClr val="056F8E"/>
                </a:solidFill>
              </a:rPr>
              <a:t>MUCHAS GRACIAS</a:t>
            </a:r>
          </a:p>
        </p:txBody>
      </p:sp>
      <p:sp>
        <p:nvSpPr>
          <p:cNvPr id="4" name="Rectangle 8"/>
          <p:cNvSpPr/>
          <p:nvPr/>
        </p:nvSpPr>
        <p:spPr>
          <a:xfrm>
            <a:off x="3360956" y="1908976"/>
            <a:ext cx="2422087" cy="2781631"/>
          </a:xfrm>
          <a:prstGeom prst="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9"/>
          <p:cNvSpPr/>
          <p:nvPr/>
        </p:nvSpPr>
        <p:spPr>
          <a:xfrm>
            <a:off x="3445457" y="2081760"/>
            <a:ext cx="2253083" cy="18446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ítulo 2"/>
          <p:cNvSpPr>
            <a:spLocks noGrp="1"/>
          </p:cNvSpPr>
          <p:nvPr>
            <p:ph type="subTitle" idx="1"/>
          </p:nvPr>
        </p:nvSpPr>
        <p:spPr>
          <a:xfrm>
            <a:off x="3274214" y="4007783"/>
            <a:ext cx="2595567" cy="425326"/>
          </a:xfrm>
        </p:spPr>
        <p:txBody>
          <a:bodyPr/>
          <a:lstStyle/>
          <a:p>
            <a:r>
              <a:rPr lang="en-US" sz="1400" dirty="0" err="1">
                <a:solidFill>
                  <a:srgbClr val="056F8E"/>
                </a:solidFill>
              </a:rPr>
              <a:t>Delegado</a:t>
            </a:r>
            <a:r>
              <a:rPr lang="en-US" sz="1400" dirty="0">
                <a:solidFill>
                  <a:srgbClr val="056F8E"/>
                </a:solidFill>
              </a:rPr>
              <a:t>/a:__________</a:t>
            </a:r>
            <a:endParaRPr lang="es-ES_tradnl" sz="1400" dirty="0"/>
          </a:p>
        </p:txBody>
      </p:sp>
    </p:spTree>
    <p:extLst>
      <p:ext uri="{BB962C8B-B14F-4D97-AF65-F5344CB8AC3E}">
        <p14:creationId xmlns:p14="http://schemas.microsoft.com/office/powerpoint/2010/main" val="212677713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72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ítulo 1"/>
          <p:cNvSpPr>
            <a:spLocks noGrp="1"/>
          </p:cNvSpPr>
          <p:nvPr>
            <p:ph type="title"/>
          </p:nvPr>
        </p:nvSpPr>
        <p:spPr/>
        <p:txBody>
          <a:bodyPr/>
          <a:lstStyle/>
          <a:p>
            <a:pPr eaLnBrk="1" hangingPunct="1">
              <a:buFont typeface="+mj-lt" charset="0"/>
              <a:buNone/>
            </a:pPr>
            <a:br>
              <a:rPr lang="es-ES_tradnl" altLang="en-US" dirty="0">
                <a:solidFill>
                  <a:srgbClr val="056F8E"/>
                </a:solidFill>
                <a:latin typeface="+mj-lt"/>
                <a:ea typeface="ＭＳ Ｐゴシック" charset="-128"/>
              </a:rPr>
            </a:br>
            <a:endParaRPr lang="es-ES_tradnl" altLang="en-US" b="1" dirty="0">
              <a:latin typeface="+mj-lt"/>
              <a:ea typeface="ＭＳ Ｐゴシック" charset="-128"/>
            </a:endParaRPr>
          </a:p>
        </p:txBody>
      </p:sp>
      <p:graphicFrame>
        <p:nvGraphicFramePr>
          <p:cNvPr id="34818" name="Content Placeholder 7"/>
          <p:cNvGraphicFramePr>
            <a:graphicFrameLocks noGrp="1"/>
          </p:cNvGraphicFramePr>
          <p:nvPr>
            <p:ph idx="1"/>
            <p:extLst>
              <p:ext uri="{D42A27DB-BD31-4B8C-83A1-F6EECF244321}">
                <p14:modId xmlns:p14="http://schemas.microsoft.com/office/powerpoint/2010/main" val="1425593739"/>
              </p:ext>
            </p:extLst>
          </p:nvPr>
        </p:nvGraphicFramePr>
        <p:xfrm>
          <a:off x="1986497" y="1740309"/>
          <a:ext cx="5496232" cy="2497395"/>
        </p:xfrm>
        <a:graphic>
          <a:graphicData uri="http://schemas.openxmlformats.org/presentationml/2006/ole">
            <mc:AlternateContent xmlns:mc="http://schemas.openxmlformats.org/markup-compatibility/2006">
              <mc:Choice xmlns:v="urn:schemas-microsoft-com:vml" Requires="v">
                <p:oleObj spid="_x0000_s48395" name="Worksheet" r:id="rId3" imgW="6894006" imgH="3236708" progId="Excel.Sheet.8">
                  <p:embed/>
                </p:oleObj>
              </mc:Choice>
              <mc:Fallback>
                <p:oleObj name="Worksheet" r:id="rId3" imgW="6894006" imgH="3236708"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497" y="1740309"/>
                        <a:ext cx="5496232" cy="249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7" name="Marcador de contenido 6"/>
          <p:cNvSpPr>
            <a:spLocks noGrp="1"/>
          </p:cNvSpPr>
          <p:nvPr>
            <p:ph sz="quarter" idx="10"/>
          </p:nvPr>
        </p:nvSpPr>
        <p:spPr/>
        <p:txBody>
          <a:bodyPr/>
          <a:lstStyle/>
          <a:p>
            <a:r>
              <a:rPr lang="es-ES_tradnl" b="1" dirty="0">
                <a:solidFill>
                  <a:srgbClr val="E5810A"/>
                </a:solidFill>
              </a:rPr>
              <a:t>El 58% usa activamente la tecnología </a:t>
            </a:r>
            <a:r>
              <a:rPr lang="es-ES_tradnl" dirty="0"/>
              <a:t>para manejar su salud y bienestar. ¿Qué tecnologías se usan para buscar sobre salud?</a:t>
            </a:r>
          </a:p>
        </p:txBody>
      </p:sp>
      <p:pic>
        <p:nvPicPr>
          <p:cNvPr id="4" name="Picture 3"/>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549351" y="2088893"/>
            <a:ext cx="393410" cy="393410"/>
          </a:xfrm>
          <a:prstGeom prst="rect">
            <a:avLst/>
          </a:prstGeom>
        </p:spPr>
      </p:pic>
      <p:pic>
        <p:nvPicPr>
          <p:cNvPr id="5" name="Picture 4" descr="laptop112.psd"/>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549351" y="3638485"/>
            <a:ext cx="417684" cy="275585"/>
          </a:xfrm>
          <a:prstGeom prst="rect">
            <a:avLst/>
          </a:prstGeom>
        </p:spPr>
      </p:pic>
      <p:pic>
        <p:nvPicPr>
          <p:cNvPr id="6" name="Picture 5" descr="phone391.psd"/>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646222" y="2820620"/>
            <a:ext cx="219052" cy="407437"/>
          </a:xfrm>
          <a:prstGeom prst="rect">
            <a:avLst/>
          </a:prstGeom>
        </p:spPr>
      </p:pic>
      <p:sp>
        <p:nvSpPr>
          <p:cNvPr id="12" name="Título 8"/>
          <p:cNvSpPr txBox="1">
            <a:spLocks/>
          </p:cNvSpPr>
          <p:nvPr/>
        </p:nvSpPr>
        <p:spPr bwMode="auto">
          <a:xfrm>
            <a:off x="1918175" y="58555"/>
            <a:ext cx="6996574" cy="83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0"/>
              </a:spcBef>
              <a:spcAft>
                <a:spcPct val="0"/>
              </a:spcAft>
              <a:buFont typeface="+mj-lt"/>
              <a:buNone/>
              <a:defRPr sz="2000" b="0" i="0" kern="1200" baseline="0">
                <a:solidFill>
                  <a:srgbClr val="135379"/>
                </a:solidFill>
                <a:latin typeface="Century Gothic" charset="0"/>
                <a:ea typeface="Century Gothic" charset="0"/>
                <a:cs typeface="Century Gothic"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r>
              <a:rPr lang="es-ES_tradnl" dirty="0"/>
              <a:t>SALUD E INTERNET</a:t>
            </a:r>
          </a:p>
        </p:txBody>
      </p:sp>
      <p:sp>
        <p:nvSpPr>
          <p:cNvPr id="2" name="Rectángulo 1">
            <a:extLst>
              <a:ext uri="{FF2B5EF4-FFF2-40B4-BE49-F238E27FC236}">
                <a16:creationId xmlns:a16="http://schemas.microsoft.com/office/drawing/2014/main" id="{09D034FB-B214-EB45-899F-3B288BA5ADAC}"/>
              </a:ext>
            </a:extLst>
          </p:cNvPr>
          <p:cNvSpPr/>
          <p:nvPr/>
        </p:nvSpPr>
        <p:spPr>
          <a:xfrm>
            <a:off x="3045295" y="1817164"/>
            <a:ext cx="4200104" cy="1987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195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quarter" idx="10"/>
          </p:nvPr>
        </p:nvSpPr>
        <p:spPr/>
        <p:txBody>
          <a:bodyPr/>
          <a:lstStyle/>
          <a:p>
            <a:r>
              <a:rPr lang="es-ES_tradnl" b="1" dirty="0">
                <a:solidFill>
                  <a:srgbClr val="E5810A"/>
                </a:solidFill>
              </a:rPr>
              <a:t>El 58% usa activamente la tecnología </a:t>
            </a:r>
            <a:r>
              <a:rPr lang="es-ES_tradnl" dirty="0"/>
              <a:t>para manejar su salud y bienestar.</a:t>
            </a:r>
            <a:br>
              <a:rPr lang="es-ES_tradnl" dirty="0"/>
            </a:br>
            <a:r>
              <a:rPr lang="es-ES_tradnl" dirty="0"/>
              <a:t>¿Qué tecnologías se usan para buscar sobre salud?</a:t>
            </a:r>
          </a:p>
        </p:txBody>
      </p:sp>
      <p:graphicFrame>
        <p:nvGraphicFramePr>
          <p:cNvPr id="10" name="Content Placeholder 7"/>
          <p:cNvGraphicFramePr>
            <a:graphicFrameLocks noGrp="1"/>
          </p:cNvGraphicFramePr>
          <p:nvPr>
            <p:ph idx="1"/>
            <p:extLst>
              <p:ext uri="{D42A27DB-BD31-4B8C-83A1-F6EECF244321}">
                <p14:modId xmlns:p14="http://schemas.microsoft.com/office/powerpoint/2010/main" val="706585046"/>
              </p:ext>
            </p:extLst>
          </p:nvPr>
        </p:nvGraphicFramePr>
        <p:xfrm>
          <a:off x="1986497" y="1740309"/>
          <a:ext cx="5496232" cy="2497395"/>
        </p:xfrm>
        <a:graphic>
          <a:graphicData uri="http://schemas.openxmlformats.org/presentationml/2006/ole">
            <mc:AlternateContent xmlns:mc="http://schemas.openxmlformats.org/markup-compatibility/2006">
              <mc:Choice xmlns:v="urn:schemas-microsoft-com:vml" Requires="v">
                <p:oleObj spid="_x0000_s49419" name="Worksheet" r:id="rId3" imgW="6894006" imgH="3236708" progId="Excel.Sheet.8">
                  <p:embed/>
                </p:oleObj>
              </mc:Choice>
              <mc:Fallback>
                <p:oleObj name="Worksheet" r:id="rId3" imgW="6894006" imgH="3236708"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497" y="1740309"/>
                        <a:ext cx="5496232" cy="249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3"/>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549351" y="2088893"/>
            <a:ext cx="393410" cy="393410"/>
          </a:xfrm>
          <a:prstGeom prst="rect">
            <a:avLst/>
          </a:prstGeom>
        </p:spPr>
      </p:pic>
      <p:pic>
        <p:nvPicPr>
          <p:cNvPr id="15" name="Picture 4" descr="laptop112.psd"/>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549351" y="3638485"/>
            <a:ext cx="417684" cy="275585"/>
          </a:xfrm>
          <a:prstGeom prst="rect">
            <a:avLst/>
          </a:prstGeom>
        </p:spPr>
      </p:pic>
      <p:pic>
        <p:nvPicPr>
          <p:cNvPr id="16" name="Picture 5" descr="phone391.psd"/>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646222" y="2820620"/>
            <a:ext cx="219052" cy="407437"/>
          </a:xfrm>
          <a:prstGeom prst="rect">
            <a:avLst/>
          </a:prstGeom>
        </p:spPr>
      </p:pic>
      <p:sp>
        <p:nvSpPr>
          <p:cNvPr id="9" name="Título 8"/>
          <p:cNvSpPr>
            <a:spLocks noGrp="1"/>
          </p:cNvSpPr>
          <p:nvPr>
            <p:ph type="title"/>
          </p:nvPr>
        </p:nvSpPr>
        <p:spPr>
          <a:xfrm>
            <a:off x="1922977" y="58555"/>
            <a:ext cx="6996574" cy="839140"/>
          </a:xfrm>
        </p:spPr>
        <p:txBody>
          <a:bodyPr/>
          <a:lstStyle/>
          <a:p>
            <a:r>
              <a:rPr lang="es-ES_tradnl" dirty="0"/>
              <a:t>SALUD E INTERNET</a:t>
            </a:r>
          </a:p>
        </p:txBody>
      </p:sp>
    </p:spTree>
    <p:extLst>
      <p:ext uri="{BB962C8B-B14F-4D97-AF65-F5344CB8AC3E}">
        <p14:creationId xmlns:p14="http://schemas.microsoft.com/office/powerpoint/2010/main" val="1911608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683565" y="1677007"/>
            <a:ext cx="6235985" cy="2738483"/>
          </a:xfrm>
        </p:spPr>
        <p:txBody>
          <a:bodyPr>
            <a:normAutofit/>
          </a:bodyPr>
          <a:lstStyle/>
          <a:p>
            <a:pPr marL="0" indent="0">
              <a:buNone/>
            </a:pPr>
            <a:r>
              <a:rPr lang="es-ES_tradnl" b="1" dirty="0">
                <a:solidFill>
                  <a:srgbClr val="F08E1D"/>
                </a:solidFill>
              </a:rPr>
              <a:t>ANTES</a:t>
            </a:r>
          </a:p>
          <a:p>
            <a:pPr marL="0" indent="0">
              <a:buNone/>
            </a:pPr>
            <a:r>
              <a:rPr lang="es-ES_tradnl" dirty="0">
                <a:solidFill>
                  <a:srgbClr val="0A5470"/>
                </a:solidFill>
              </a:rPr>
              <a:t>El </a:t>
            </a:r>
            <a:r>
              <a:rPr lang="es-ES_tradnl" b="1" dirty="0">
                <a:solidFill>
                  <a:srgbClr val="0A5470"/>
                </a:solidFill>
              </a:rPr>
              <a:t>75% consulta sus síntomas</a:t>
            </a:r>
            <a:r>
              <a:rPr lang="es-ES_tradnl" dirty="0">
                <a:solidFill>
                  <a:srgbClr val="0A5470"/>
                </a:solidFill>
              </a:rPr>
              <a:t> antes de ir al médico y un 20% lo hace de manera habitual.</a:t>
            </a:r>
          </a:p>
          <a:p>
            <a:endParaRPr lang="es-ES_tradnl" sz="800" dirty="0">
              <a:solidFill>
                <a:srgbClr val="0A5470"/>
              </a:solidFill>
            </a:endParaRPr>
          </a:p>
          <a:p>
            <a:pPr marL="0" indent="0">
              <a:buNone/>
            </a:pPr>
            <a:r>
              <a:rPr lang="es-ES_tradnl" b="1" dirty="0">
                <a:solidFill>
                  <a:srgbClr val="F08E1D"/>
                </a:solidFill>
              </a:rPr>
              <a:t>DESPU</a:t>
            </a:r>
            <a:r>
              <a:rPr lang="es-ES" b="1" dirty="0">
                <a:solidFill>
                  <a:srgbClr val="F08E1D"/>
                </a:solidFill>
              </a:rPr>
              <a:t>ÉS</a:t>
            </a:r>
            <a:endParaRPr lang="es-ES_tradnl" b="1" dirty="0">
              <a:solidFill>
                <a:srgbClr val="F08E1D"/>
              </a:solidFill>
            </a:endParaRPr>
          </a:p>
          <a:p>
            <a:pPr marL="0" indent="0">
              <a:buNone/>
            </a:pPr>
            <a:r>
              <a:rPr lang="es-ES_tradnl" b="1" dirty="0">
                <a:solidFill>
                  <a:srgbClr val="0A5470"/>
                </a:solidFill>
              </a:rPr>
              <a:t>Más del 75% investiga sobre su patología y tratamiento </a:t>
            </a:r>
            <a:r>
              <a:rPr lang="es-ES_tradnl" dirty="0">
                <a:solidFill>
                  <a:srgbClr val="0A5470"/>
                </a:solidFill>
              </a:rPr>
              <a:t>recibido después de acudir a consulta y casi un 40% lo hace de manera habitual.</a:t>
            </a:r>
          </a:p>
        </p:txBody>
      </p:sp>
      <p:sp>
        <p:nvSpPr>
          <p:cNvPr id="2" name="Marcador de contenido 1"/>
          <p:cNvSpPr>
            <a:spLocks noGrp="1"/>
          </p:cNvSpPr>
          <p:nvPr>
            <p:ph sz="quarter" idx="10"/>
          </p:nvPr>
        </p:nvSpPr>
        <p:spPr/>
        <p:txBody>
          <a:bodyPr/>
          <a:lstStyle/>
          <a:p>
            <a:r>
              <a:rPr lang="es-ES_tradnl" dirty="0">
                <a:solidFill>
                  <a:srgbClr val="056F8E"/>
                </a:solidFill>
              </a:rPr>
              <a:t>Cuándo el paciente tiene visita con su médico…</a:t>
            </a:r>
          </a:p>
        </p:txBody>
      </p:sp>
      <p:pic>
        <p:nvPicPr>
          <p:cNvPr id="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0988" y="1677008"/>
            <a:ext cx="2402577" cy="2679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82808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sz="quarter" idx="10"/>
          </p:nvPr>
        </p:nvSpPr>
        <p:spPr/>
        <p:txBody>
          <a:bodyPr/>
          <a:lstStyle/>
          <a:p>
            <a:r>
              <a:rPr lang="es-ES_tradnl" dirty="0"/>
              <a:t>¿El paciente comparte con el médico la información encontrada?</a:t>
            </a:r>
          </a:p>
          <a:p>
            <a:endParaRPr lang="es-ES_tradnl" dirty="0"/>
          </a:p>
        </p:txBody>
      </p:sp>
      <p:pic>
        <p:nvPicPr>
          <p:cNvPr id="8" name="Picture 3"/>
          <p:cNvPicPr>
            <a:picLocks noChangeAspect="1"/>
          </p:cNvPicPr>
          <p:nvPr/>
        </p:nvPicPr>
        <p:blipFill>
          <a:blip r:embed="rId2"/>
          <a:stretch>
            <a:fillRect/>
          </a:stretch>
        </p:blipFill>
        <p:spPr>
          <a:xfrm>
            <a:off x="517685" y="1687845"/>
            <a:ext cx="2035818" cy="2451018"/>
          </a:xfrm>
          <a:prstGeom prst="rect">
            <a:avLst/>
          </a:prstGeom>
        </p:spPr>
      </p:pic>
      <p:sp>
        <p:nvSpPr>
          <p:cNvPr id="9"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2047238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p:cNvGraphicFramePr>
          <p:nvPr>
            <p:extLst>
              <p:ext uri="{D42A27DB-BD31-4B8C-83A1-F6EECF244321}">
                <p14:modId xmlns:p14="http://schemas.microsoft.com/office/powerpoint/2010/main" val="2002026804"/>
              </p:ext>
            </p:extLst>
          </p:nvPr>
        </p:nvGraphicFramePr>
        <p:xfrm>
          <a:off x="2553503" y="1400466"/>
          <a:ext cx="4970463" cy="3025775"/>
        </p:xfrm>
        <a:graphic>
          <a:graphicData uri="http://schemas.openxmlformats.org/presentationml/2006/ole">
            <mc:AlternateContent xmlns:mc="http://schemas.openxmlformats.org/markup-compatibility/2006">
              <mc:Choice xmlns:v="urn:schemas-microsoft-com:vml" Requires="v">
                <p:oleObj spid="_x0000_s50443" r:id="rId3" imgW="4973925" imgH="3029462" progId="Excel.Chart.8">
                  <p:embed/>
                </p:oleObj>
              </mc:Choice>
              <mc:Fallback>
                <p:oleObj r:id="rId3" imgW="4973925" imgH="3029462"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503" y="1400466"/>
                        <a:ext cx="4970463" cy="302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3"/>
          <p:cNvPicPr>
            <a:picLocks noChangeAspect="1"/>
          </p:cNvPicPr>
          <p:nvPr/>
        </p:nvPicPr>
        <p:blipFill>
          <a:blip r:embed="rId5"/>
          <a:stretch>
            <a:fillRect/>
          </a:stretch>
        </p:blipFill>
        <p:spPr>
          <a:xfrm>
            <a:off x="517685" y="1687845"/>
            <a:ext cx="2035818" cy="2451018"/>
          </a:xfrm>
          <a:prstGeom prst="rect">
            <a:avLst/>
          </a:prstGeom>
        </p:spPr>
      </p:pic>
      <p:sp>
        <p:nvSpPr>
          <p:cNvPr id="8" name="Marcador de contenido 7"/>
          <p:cNvSpPr>
            <a:spLocks noGrp="1"/>
          </p:cNvSpPr>
          <p:nvPr>
            <p:ph sz="quarter" idx="10"/>
          </p:nvPr>
        </p:nvSpPr>
        <p:spPr/>
        <p:txBody>
          <a:bodyPr/>
          <a:lstStyle/>
          <a:p>
            <a:r>
              <a:rPr lang="es-ES_tradnl" dirty="0"/>
              <a:t>¿El paciente comparte con el médico la información encontrada?</a:t>
            </a:r>
          </a:p>
          <a:p>
            <a:endParaRPr lang="es-ES_tradnl" dirty="0"/>
          </a:p>
        </p:txBody>
      </p:sp>
      <p:sp>
        <p:nvSpPr>
          <p:cNvPr id="7"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94894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1720" y="1077240"/>
            <a:ext cx="6094347" cy="2862322"/>
          </a:xfrm>
          <a:prstGeom prst="rect">
            <a:avLst/>
          </a:prstGeom>
        </p:spPr>
        <p:txBody>
          <a:bodyPr wrap="square">
            <a:spAutoFit/>
          </a:bodyPr>
          <a:lstStyle/>
          <a:p>
            <a:r>
              <a:rPr lang="es-ES_tradnl" altLang="en-US" dirty="0">
                <a:solidFill>
                  <a:srgbClr val="056F8E"/>
                </a:solidFill>
                <a:latin typeface="Century Gothic" charset="0"/>
                <a:ea typeface="Century Gothic" charset="0"/>
                <a:cs typeface="Century Gothic" charset="0"/>
              </a:rPr>
              <a:t>Le recomendó</a:t>
            </a:r>
            <a:r>
              <a:rPr lang="es-ES" altLang="en-US" dirty="0">
                <a:solidFill>
                  <a:srgbClr val="056F8E"/>
                </a:solidFill>
                <a:latin typeface="Century Gothic" charset="0"/>
                <a:ea typeface="Century Gothic" charset="0"/>
                <a:cs typeface="Century Gothic" charset="0"/>
              </a:rPr>
              <a:t> su médico alguna página web?</a:t>
            </a:r>
          </a:p>
          <a:p>
            <a:endParaRPr lang="es-ES" dirty="0">
              <a:solidFill>
                <a:srgbClr val="056F8E"/>
              </a:solidFill>
              <a:latin typeface="Century Gothic" charset="0"/>
              <a:ea typeface="Century Gothic" charset="0"/>
              <a:cs typeface="Century Gothic" charset="0"/>
            </a:endParaRP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¿Usaría una web recomendada por su médico?</a:t>
            </a:r>
          </a:p>
          <a:p>
            <a:endParaRPr lang="es-ES" dirty="0">
              <a:solidFill>
                <a:srgbClr val="056F8E"/>
              </a:solidFill>
              <a:latin typeface="Century Gothic" charset="0"/>
              <a:ea typeface="Century Gothic" charset="0"/>
              <a:cs typeface="Century Gothic" charset="0"/>
            </a:endParaRP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¿Creo que mi médico estaría dispuesto a charlar conmigo sobre la información que he encontrado en internet?</a:t>
            </a:r>
          </a:p>
          <a:p>
            <a:pPr algn="ctr"/>
            <a:endParaRPr lang="en-US" dirty="0"/>
          </a:p>
        </p:txBody>
      </p:sp>
      <p:pic>
        <p:nvPicPr>
          <p:cNvPr id="8"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9143" y="1077240"/>
            <a:ext cx="2402577" cy="2679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751490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1720" y="1079303"/>
            <a:ext cx="5687758" cy="2677656"/>
          </a:xfrm>
          <a:prstGeom prst="rect">
            <a:avLst/>
          </a:prstGeom>
        </p:spPr>
        <p:txBody>
          <a:bodyPr wrap="square">
            <a:spAutoFit/>
          </a:bodyPr>
          <a:lstStyle/>
          <a:p>
            <a:r>
              <a:rPr lang="es-ES_tradnl" altLang="en-US" dirty="0">
                <a:solidFill>
                  <a:srgbClr val="056F8E"/>
                </a:solidFill>
                <a:latin typeface="Century Gothic" charset="0"/>
                <a:ea typeface="Century Gothic" charset="0"/>
                <a:cs typeface="Century Gothic" charset="0"/>
              </a:rPr>
              <a:t>Le </a:t>
            </a:r>
            <a:r>
              <a:rPr lang="es-ES_tradnl" altLang="en-US" dirty="0" err="1">
                <a:solidFill>
                  <a:srgbClr val="056F8E"/>
                </a:solidFill>
                <a:latin typeface="Century Gothic" charset="0"/>
                <a:ea typeface="Century Gothic" charset="0"/>
                <a:cs typeface="Century Gothic" charset="0"/>
              </a:rPr>
              <a:t>recomend</a:t>
            </a:r>
            <a:r>
              <a:rPr lang="es-ES" altLang="en-US" dirty="0" err="1">
                <a:solidFill>
                  <a:srgbClr val="056F8E"/>
                </a:solidFill>
                <a:latin typeface="Century Gothic" charset="0"/>
                <a:ea typeface="Century Gothic" charset="0"/>
                <a:cs typeface="Century Gothic" charset="0"/>
              </a:rPr>
              <a:t>ó</a:t>
            </a:r>
            <a:r>
              <a:rPr lang="es-ES" altLang="en-US" dirty="0">
                <a:solidFill>
                  <a:srgbClr val="056F8E"/>
                </a:solidFill>
                <a:latin typeface="Century Gothic" charset="0"/>
                <a:ea typeface="Century Gothic" charset="0"/>
                <a:cs typeface="Century Gothic" charset="0"/>
              </a:rPr>
              <a:t> su médico alguna página web?</a:t>
            </a:r>
          </a:p>
          <a:p>
            <a:r>
              <a:rPr lang="es-ES" altLang="en-US" dirty="0">
                <a:solidFill>
                  <a:srgbClr val="056F8E"/>
                </a:solidFill>
                <a:latin typeface="Century Gothic" charset="0"/>
                <a:ea typeface="Century Gothic" charset="0"/>
                <a:cs typeface="Century Gothic" charset="0"/>
              </a:rPr>
              <a:t>Si 9,6% – </a:t>
            </a:r>
            <a:r>
              <a:rPr lang="es-ES" altLang="en-US" b="1" dirty="0">
                <a:solidFill>
                  <a:srgbClr val="E18C0F"/>
                </a:solidFill>
                <a:latin typeface="Century Gothic" charset="0"/>
                <a:ea typeface="Century Gothic" charset="0"/>
                <a:cs typeface="Century Gothic" charset="0"/>
              </a:rPr>
              <a:t>No 90,4 %</a:t>
            </a:r>
            <a:endParaRPr lang="es-ES" b="1" dirty="0">
              <a:solidFill>
                <a:srgbClr val="056F8E"/>
              </a:solidFill>
              <a:latin typeface="Century Gothic" charset="0"/>
              <a:ea typeface="Century Gothic" charset="0"/>
              <a:cs typeface="Century Gothic" charset="0"/>
            </a:endParaRP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¿Usaría una web recomendada por su médico?</a:t>
            </a: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¿Creo que mi médico estaría dispuesto a charlar conmigo sobre la información que he encontrado en internet?</a:t>
            </a:r>
          </a:p>
          <a:p>
            <a:pPr algn="ctr"/>
            <a:endParaRPr lang="en-US" dirty="0"/>
          </a:p>
        </p:txBody>
      </p:sp>
      <p:pic>
        <p:nvPicPr>
          <p:cNvPr id="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9143" y="1077240"/>
            <a:ext cx="2402577" cy="2679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73608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p>
        </p:txBody>
      </p:sp>
      <p:sp>
        <p:nvSpPr>
          <p:cNvPr id="5"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b="1" dirty="0">
                <a:solidFill>
                  <a:srgbClr val="086589"/>
                </a:solidFill>
                <a:latin typeface="Century Gothic" charset="0"/>
                <a:ea typeface="Century Gothic" charset="0"/>
                <a:cs typeface="Century Gothic" charset="0"/>
              </a:rPr>
              <a:t>Diabetes en cifras</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Salud e </a:t>
            </a:r>
            <a:r>
              <a:rPr lang="es-ES_tradnl" altLang="en-US" sz="2000" dirty="0">
                <a:solidFill>
                  <a:srgbClr val="BFBFBF"/>
                </a:solidFill>
              </a:rPr>
              <a:t>I</a:t>
            </a:r>
            <a:r>
              <a:rPr lang="es-ES_tradnl" altLang="en-US" sz="2000" dirty="0">
                <a:solidFill>
                  <a:srgbClr val="BFBFBF"/>
                </a:solidFill>
                <a:latin typeface="Century Gothic" charset="0"/>
                <a:ea typeface="Century Gothic" charset="0"/>
                <a:cs typeface="Century Gothic" charset="0"/>
              </a:rPr>
              <a:t>nternet</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Internet y el profesional sanitario</a:t>
            </a:r>
          </a:p>
          <a:p>
            <a:pPr marL="342900" indent="-342900">
              <a:lnSpc>
                <a:spcPct val="150000"/>
              </a:lnSpc>
              <a:buBlip>
                <a:blip r:embed="rId2"/>
              </a:buBlip>
            </a:pPr>
            <a:r>
              <a:rPr lang="es-ES_tradnl" altLang="en-US" sz="2000" dirty="0" err="1">
                <a:solidFill>
                  <a:srgbClr val="BFBFBF"/>
                </a:solidFill>
                <a:latin typeface="Century Gothic" charset="0"/>
                <a:ea typeface="Century Gothic" charset="0"/>
                <a:cs typeface="Century Gothic" charset="0"/>
              </a:rPr>
              <a:t>Diabeweb</a:t>
            </a:r>
            <a:endParaRPr lang="es-ES_tradnl" altLang="en-US" sz="2000" dirty="0">
              <a:solidFill>
                <a:srgbClr val="BFBFBF"/>
              </a:solidFill>
              <a:latin typeface="Century Gothic" charset="0"/>
              <a:ea typeface="Century Gothic" charset="0"/>
              <a:cs typeface="Century Gothic" charset="0"/>
            </a:endParaRP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Lo mejor de Diabetes en la red</a:t>
            </a:r>
            <a:endParaRPr lang="es-ES_tradnl" sz="2000" dirty="0">
              <a:solidFill>
                <a:srgbClr val="BFBFBF"/>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279994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1720" y="1077240"/>
            <a:ext cx="5687758" cy="2862322"/>
          </a:xfrm>
          <a:prstGeom prst="rect">
            <a:avLst/>
          </a:prstGeom>
        </p:spPr>
        <p:txBody>
          <a:bodyPr wrap="square">
            <a:spAutoFit/>
          </a:bodyPr>
          <a:lstStyle/>
          <a:p>
            <a:r>
              <a:rPr lang="es-ES_tradnl" altLang="en-US" dirty="0">
                <a:solidFill>
                  <a:srgbClr val="056F8E"/>
                </a:solidFill>
                <a:latin typeface="Century Gothic" charset="0"/>
                <a:ea typeface="Century Gothic" charset="0"/>
                <a:cs typeface="Century Gothic" charset="0"/>
              </a:rPr>
              <a:t>Le </a:t>
            </a:r>
            <a:r>
              <a:rPr lang="es-ES_tradnl" altLang="en-US" dirty="0" err="1">
                <a:solidFill>
                  <a:srgbClr val="056F8E"/>
                </a:solidFill>
                <a:latin typeface="Century Gothic" charset="0"/>
                <a:ea typeface="Century Gothic" charset="0"/>
                <a:cs typeface="Century Gothic" charset="0"/>
              </a:rPr>
              <a:t>recomend</a:t>
            </a:r>
            <a:r>
              <a:rPr lang="es-ES" altLang="en-US" dirty="0" err="1">
                <a:solidFill>
                  <a:srgbClr val="056F8E"/>
                </a:solidFill>
                <a:latin typeface="Century Gothic" charset="0"/>
                <a:ea typeface="Century Gothic" charset="0"/>
                <a:cs typeface="Century Gothic" charset="0"/>
              </a:rPr>
              <a:t>ó</a:t>
            </a:r>
            <a:r>
              <a:rPr lang="es-ES" altLang="en-US" dirty="0">
                <a:solidFill>
                  <a:srgbClr val="056F8E"/>
                </a:solidFill>
                <a:latin typeface="Century Gothic" charset="0"/>
                <a:ea typeface="Century Gothic" charset="0"/>
                <a:cs typeface="Century Gothic" charset="0"/>
              </a:rPr>
              <a:t> su médico alguna página web?</a:t>
            </a:r>
          </a:p>
          <a:p>
            <a:r>
              <a:rPr lang="es-ES" altLang="en-US" dirty="0">
                <a:solidFill>
                  <a:srgbClr val="056F8E"/>
                </a:solidFill>
                <a:latin typeface="Century Gothic" charset="0"/>
                <a:ea typeface="Century Gothic" charset="0"/>
                <a:cs typeface="Century Gothic" charset="0"/>
              </a:rPr>
              <a:t>Si 9,6% – </a:t>
            </a:r>
            <a:r>
              <a:rPr lang="es-ES" altLang="en-US" b="1" dirty="0">
                <a:solidFill>
                  <a:srgbClr val="E18C0F"/>
                </a:solidFill>
                <a:latin typeface="Century Gothic" charset="0"/>
                <a:ea typeface="Century Gothic" charset="0"/>
                <a:cs typeface="Century Gothic" charset="0"/>
              </a:rPr>
              <a:t>No 90,4 %</a:t>
            </a:r>
            <a:endParaRPr lang="es-ES" b="1" dirty="0">
              <a:solidFill>
                <a:srgbClr val="056F8E"/>
              </a:solidFill>
              <a:latin typeface="Century Gothic" charset="0"/>
              <a:ea typeface="Century Gothic" charset="0"/>
              <a:cs typeface="Century Gothic" charset="0"/>
            </a:endParaRP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¿Usaría una web recomendada por su médico?</a:t>
            </a:r>
          </a:p>
          <a:p>
            <a:r>
              <a:rPr lang="es-ES" b="1" dirty="0">
                <a:solidFill>
                  <a:srgbClr val="E18C0F"/>
                </a:solidFill>
                <a:latin typeface="Century Gothic" charset="0"/>
                <a:ea typeface="Century Gothic" charset="0"/>
                <a:cs typeface="Century Gothic" charset="0"/>
              </a:rPr>
              <a:t>Si 83,3 % </a:t>
            </a:r>
            <a:r>
              <a:rPr lang="es-ES" dirty="0">
                <a:solidFill>
                  <a:srgbClr val="056F8E"/>
                </a:solidFill>
                <a:latin typeface="Century Gothic" charset="0"/>
                <a:ea typeface="Century Gothic" charset="0"/>
                <a:cs typeface="Century Gothic" charset="0"/>
              </a:rPr>
              <a:t>- No 16,7 %</a:t>
            </a: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¿Creo que mi médico estaría dispuesto a charlar conmigo sobre la información que he encontrado en internet?</a:t>
            </a:r>
          </a:p>
          <a:p>
            <a:pPr algn="ctr"/>
            <a:endParaRPr lang="en-US" dirty="0"/>
          </a:p>
        </p:txBody>
      </p:sp>
      <p:pic>
        <p:nvPicPr>
          <p:cNvPr id="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9143" y="1077240"/>
            <a:ext cx="2402577" cy="2679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446399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1720" y="1077240"/>
            <a:ext cx="6235986" cy="3139321"/>
          </a:xfrm>
          <a:prstGeom prst="rect">
            <a:avLst/>
          </a:prstGeom>
        </p:spPr>
        <p:txBody>
          <a:bodyPr wrap="square">
            <a:spAutoFit/>
          </a:bodyPr>
          <a:lstStyle/>
          <a:p>
            <a:r>
              <a:rPr lang="es-ES_tradnl" altLang="en-US" dirty="0">
                <a:solidFill>
                  <a:srgbClr val="056F8E"/>
                </a:solidFill>
                <a:latin typeface="Century Gothic" charset="0"/>
                <a:ea typeface="Century Gothic" charset="0"/>
                <a:cs typeface="Century Gothic" charset="0"/>
              </a:rPr>
              <a:t>Le </a:t>
            </a:r>
            <a:r>
              <a:rPr lang="es-ES_tradnl" altLang="en-US" dirty="0" err="1">
                <a:solidFill>
                  <a:srgbClr val="056F8E"/>
                </a:solidFill>
                <a:latin typeface="Century Gothic" charset="0"/>
                <a:ea typeface="Century Gothic" charset="0"/>
                <a:cs typeface="Century Gothic" charset="0"/>
              </a:rPr>
              <a:t>recomend</a:t>
            </a:r>
            <a:r>
              <a:rPr lang="es-ES" altLang="en-US" dirty="0" err="1">
                <a:solidFill>
                  <a:srgbClr val="056F8E"/>
                </a:solidFill>
                <a:latin typeface="Century Gothic" charset="0"/>
                <a:ea typeface="Century Gothic" charset="0"/>
                <a:cs typeface="Century Gothic" charset="0"/>
              </a:rPr>
              <a:t>ó</a:t>
            </a:r>
            <a:r>
              <a:rPr lang="es-ES" altLang="en-US" dirty="0">
                <a:solidFill>
                  <a:srgbClr val="056F8E"/>
                </a:solidFill>
                <a:latin typeface="Century Gothic" charset="0"/>
                <a:ea typeface="Century Gothic" charset="0"/>
                <a:cs typeface="Century Gothic" charset="0"/>
              </a:rPr>
              <a:t> su médico alguna página web?</a:t>
            </a:r>
          </a:p>
          <a:p>
            <a:r>
              <a:rPr lang="es-ES" altLang="en-US" dirty="0">
                <a:solidFill>
                  <a:srgbClr val="056F8E"/>
                </a:solidFill>
                <a:latin typeface="Century Gothic" charset="0"/>
                <a:ea typeface="Century Gothic" charset="0"/>
                <a:cs typeface="Century Gothic" charset="0"/>
              </a:rPr>
              <a:t>Si 9,6% – </a:t>
            </a:r>
            <a:r>
              <a:rPr lang="es-ES" altLang="en-US" b="1" dirty="0">
                <a:solidFill>
                  <a:srgbClr val="E18C0F"/>
                </a:solidFill>
                <a:latin typeface="Century Gothic" charset="0"/>
                <a:ea typeface="Century Gothic" charset="0"/>
                <a:cs typeface="Century Gothic" charset="0"/>
              </a:rPr>
              <a:t>No 90,4 %</a:t>
            </a:r>
            <a:endParaRPr lang="es-ES" b="1" dirty="0">
              <a:solidFill>
                <a:srgbClr val="056F8E"/>
              </a:solidFill>
              <a:latin typeface="Century Gothic" charset="0"/>
              <a:ea typeface="Century Gothic" charset="0"/>
              <a:cs typeface="Century Gothic" charset="0"/>
            </a:endParaRP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¿Usaría una web recomendada por su médico?</a:t>
            </a:r>
          </a:p>
          <a:p>
            <a:r>
              <a:rPr lang="es-ES" b="1" dirty="0">
                <a:solidFill>
                  <a:srgbClr val="E18C0F"/>
                </a:solidFill>
                <a:latin typeface="Century Gothic" charset="0"/>
                <a:ea typeface="Century Gothic" charset="0"/>
                <a:cs typeface="Century Gothic" charset="0"/>
              </a:rPr>
              <a:t>Si 83,3 % </a:t>
            </a:r>
            <a:r>
              <a:rPr lang="es-ES" dirty="0">
                <a:solidFill>
                  <a:srgbClr val="056F8E"/>
                </a:solidFill>
                <a:latin typeface="Century Gothic" charset="0"/>
                <a:ea typeface="Century Gothic" charset="0"/>
                <a:cs typeface="Century Gothic" charset="0"/>
              </a:rPr>
              <a:t>- No 16,7 %</a:t>
            </a:r>
          </a:p>
          <a:p>
            <a:endParaRPr lang="es-ES" dirty="0">
              <a:solidFill>
                <a:srgbClr val="056F8E"/>
              </a:solidFill>
              <a:latin typeface="Century Gothic" charset="0"/>
              <a:ea typeface="Century Gothic" charset="0"/>
              <a:cs typeface="Century Gothic" charset="0"/>
            </a:endParaRPr>
          </a:p>
          <a:p>
            <a:r>
              <a:rPr lang="es-ES" dirty="0">
                <a:solidFill>
                  <a:srgbClr val="056F8E"/>
                </a:solidFill>
                <a:latin typeface="Century Gothic" charset="0"/>
                <a:ea typeface="Century Gothic" charset="0"/>
                <a:cs typeface="Century Gothic" charset="0"/>
              </a:rPr>
              <a:t>¿Creo que mi médico estaría dispuesto a charlar conmigo sobre la información que he encontrado en internet?</a:t>
            </a:r>
          </a:p>
          <a:p>
            <a:r>
              <a:rPr lang="es-ES" b="1" dirty="0">
                <a:solidFill>
                  <a:srgbClr val="E18C0F"/>
                </a:solidFill>
                <a:latin typeface="Century Gothic" charset="0"/>
                <a:ea typeface="Century Gothic" charset="0"/>
                <a:cs typeface="Century Gothic" charset="0"/>
              </a:rPr>
              <a:t>Si 80,8 % </a:t>
            </a:r>
            <a:r>
              <a:rPr lang="es-ES" dirty="0">
                <a:solidFill>
                  <a:srgbClr val="056F8E"/>
                </a:solidFill>
                <a:latin typeface="Century Gothic" charset="0"/>
                <a:ea typeface="Century Gothic" charset="0"/>
                <a:cs typeface="Century Gothic" charset="0"/>
              </a:rPr>
              <a:t>- No 19,2 %</a:t>
            </a:r>
          </a:p>
          <a:p>
            <a:pPr algn="ctr"/>
            <a:endParaRPr lang="en-US" dirty="0"/>
          </a:p>
        </p:txBody>
      </p:sp>
      <p:pic>
        <p:nvPicPr>
          <p:cNvPr id="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9143" y="1077240"/>
            <a:ext cx="2402577" cy="2679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478353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1"/>
          <p:cNvSpPr>
            <a:spLocks noChangeArrowheads="1"/>
          </p:cNvSpPr>
          <p:nvPr/>
        </p:nvSpPr>
        <p:spPr bwMode="auto">
          <a:xfrm>
            <a:off x="2070992" y="1906428"/>
            <a:ext cx="656173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ts val="1488"/>
              </a:spcBef>
            </a:pPr>
            <a:r>
              <a:rPr lang="es-ES_tradnl" altLang="en-US" sz="1400" dirty="0">
                <a:solidFill>
                  <a:srgbClr val="056F8E"/>
                </a:solidFill>
                <a:latin typeface="Century Gothic" charset="0"/>
                <a:ea typeface="Century Gothic" charset="0"/>
                <a:cs typeface="Century Gothic" charset="0"/>
              </a:rPr>
              <a:t>A través de </a:t>
            </a:r>
            <a:r>
              <a:rPr lang="es-ES_tradnl" altLang="en-US" sz="1400" b="1" dirty="0">
                <a:solidFill>
                  <a:srgbClr val="056F8E"/>
                </a:solidFill>
                <a:latin typeface="Century Gothic" charset="0"/>
                <a:ea typeface="Century Gothic" charset="0"/>
                <a:cs typeface="Century Gothic" charset="0"/>
              </a:rPr>
              <a:t>buscadores generales </a:t>
            </a:r>
            <a:r>
              <a:rPr lang="es-ES_tradnl" altLang="en-US" sz="1400" dirty="0">
                <a:solidFill>
                  <a:srgbClr val="056F8E"/>
                </a:solidFill>
                <a:latin typeface="Century Gothic" charset="0"/>
                <a:ea typeface="Century Gothic" charset="0"/>
                <a:cs typeface="Century Gothic" charset="0"/>
              </a:rPr>
              <a:t>como: </a:t>
            </a:r>
            <a:br>
              <a:rPr lang="es-ES_tradnl" altLang="en-US" sz="2000" dirty="0">
                <a:ea typeface="Arial" charset="0"/>
                <a:cs typeface="Arial" charset="0"/>
              </a:rPr>
            </a:br>
            <a:endParaRPr lang="en-US" altLang="en-US" sz="1600" dirty="0">
              <a:ea typeface="Arial" charset="0"/>
              <a:cs typeface="Arial" charset="0"/>
            </a:endParaRPr>
          </a:p>
        </p:txBody>
      </p:sp>
      <p:graphicFrame>
        <p:nvGraphicFramePr>
          <p:cNvPr id="32777" name="Chart 3"/>
          <p:cNvGraphicFramePr>
            <a:graphicFrameLocks/>
          </p:cNvGraphicFramePr>
          <p:nvPr>
            <p:extLst>
              <p:ext uri="{D42A27DB-BD31-4B8C-83A1-F6EECF244321}">
                <p14:modId xmlns:p14="http://schemas.microsoft.com/office/powerpoint/2010/main" val="1412592339"/>
              </p:ext>
            </p:extLst>
          </p:nvPr>
        </p:nvGraphicFramePr>
        <p:xfrm>
          <a:off x="239713" y="1412875"/>
          <a:ext cx="2825750" cy="1428750"/>
        </p:xfrm>
        <a:graphic>
          <a:graphicData uri="http://schemas.openxmlformats.org/presentationml/2006/ole">
            <mc:AlternateContent xmlns:mc="http://schemas.openxmlformats.org/markup-compatibility/2006">
              <mc:Choice xmlns:v="urn:schemas-microsoft-com:vml" Requires="v">
                <p:oleObj spid="_x0000_s51467" name="Hoja de cálculo" r:id="rId3" imgW="5089739" imgH="2663732" progId="Excel.Sheet.8">
                  <p:embed/>
                </p:oleObj>
              </mc:Choice>
              <mc:Fallback>
                <p:oleObj name="Hoja de cálculo" r:id="rId3" imgW="5089739" imgH="2663732"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1412875"/>
                        <a:ext cx="282575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2778" name="TextBox 4"/>
          <p:cNvSpPr txBox="1">
            <a:spLocks noChangeArrowheads="1"/>
          </p:cNvSpPr>
          <p:nvPr/>
        </p:nvSpPr>
        <p:spPr bwMode="auto">
          <a:xfrm>
            <a:off x="989801" y="1807768"/>
            <a:ext cx="154525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dirty="0">
                <a:solidFill>
                  <a:srgbClr val="E18C0F"/>
                </a:solidFill>
                <a:latin typeface="Century Gothic" charset="0"/>
                <a:ea typeface="Century Gothic" charset="0"/>
                <a:cs typeface="Century Gothic" charset="0"/>
              </a:rPr>
              <a:t>77%</a:t>
            </a:r>
          </a:p>
        </p:txBody>
      </p:sp>
      <p:grpSp>
        <p:nvGrpSpPr>
          <p:cNvPr id="9" name="Agrupar 8"/>
          <p:cNvGrpSpPr/>
          <p:nvPr/>
        </p:nvGrpSpPr>
        <p:grpSpPr>
          <a:xfrm>
            <a:off x="5916027" y="1768825"/>
            <a:ext cx="2474912" cy="647700"/>
            <a:chOff x="590828" y="4011179"/>
            <a:chExt cx="2474912" cy="647700"/>
          </a:xfrm>
        </p:grpSpPr>
        <p:pic>
          <p:nvPicPr>
            <p:cNvPr id="32775" name="Picture 1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97403" y="4236604"/>
              <a:ext cx="668337"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Picture 1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33803" y="4236604"/>
              <a:ext cx="781050" cy="32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9" name="Picture 2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0828" y="4011179"/>
              <a:ext cx="9064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7" name="Picture 2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60610" y="2994215"/>
            <a:ext cx="1654395" cy="118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Agrupar 7"/>
          <p:cNvGrpSpPr/>
          <p:nvPr/>
        </p:nvGrpSpPr>
        <p:grpSpPr>
          <a:xfrm>
            <a:off x="3512727" y="2965398"/>
            <a:ext cx="4209875" cy="1147610"/>
            <a:chOff x="5451533" y="1463222"/>
            <a:chExt cx="5243844" cy="1572531"/>
          </a:xfrm>
        </p:grpSpPr>
        <p:grpSp>
          <p:nvGrpSpPr>
            <p:cNvPr id="4" name="Group 3"/>
            <p:cNvGrpSpPr/>
            <p:nvPr/>
          </p:nvGrpSpPr>
          <p:grpSpPr>
            <a:xfrm>
              <a:off x="5451533" y="1463222"/>
              <a:ext cx="5243844" cy="1572531"/>
              <a:chOff x="3562365" y="2173267"/>
              <a:chExt cx="5243844" cy="1572531"/>
            </a:xfrm>
          </p:grpSpPr>
          <p:pic>
            <p:nvPicPr>
              <p:cNvPr id="2" name="Picture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62365" y="2174514"/>
                <a:ext cx="4423395" cy="723900"/>
              </a:xfrm>
              <a:prstGeom prst="rect">
                <a:avLst/>
              </a:prstGeom>
            </p:spPr>
          </p:pic>
          <p:pic>
            <p:nvPicPr>
              <p:cNvPr id="3" name="Pictur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62365" y="3020651"/>
                <a:ext cx="4138915" cy="723900"/>
              </a:xfrm>
              <a:prstGeom prst="rect">
                <a:avLst/>
              </a:prstGeom>
            </p:spPr>
          </p:pic>
          <p:pic>
            <p:nvPicPr>
              <p:cNvPr id="20" name="Picture 1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943105" y="2173267"/>
                <a:ext cx="1852945" cy="723900"/>
              </a:xfrm>
              <a:prstGeom prst="rect">
                <a:avLst/>
              </a:prstGeom>
            </p:spPr>
          </p:pic>
          <p:pic>
            <p:nvPicPr>
              <p:cNvPr id="21" name="Picture 2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953264" y="3021898"/>
                <a:ext cx="1852945" cy="723900"/>
              </a:xfrm>
              <a:prstGeom prst="rect">
                <a:avLst/>
              </a:prstGeom>
            </p:spPr>
          </p:pic>
        </p:grpSp>
        <p:sp>
          <p:nvSpPr>
            <p:cNvPr id="23" name="Rectangle 22"/>
            <p:cNvSpPr>
              <a:spLocks noChangeAspect="1"/>
            </p:cNvSpPr>
            <p:nvPr/>
          </p:nvSpPr>
          <p:spPr>
            <a:xfrm>
              <a:off x="6538260" y="1539621"/>
              <a:ext cx="3073926" cy="548257"/>
            </a:xfrm>
            <a:prstGeom prst="rect">
              <a:avLst/>
            </a:prstGeom>
            <a:noFill/>
            <a:effectLst/>
          </p:spPr>
          <p:txBody>
            <a:bodyPr>
              <a:spAutoFit/>
            </a:bodyPr>
            <a:lstStyle/>
            <a:p>
              <a:pPr algn="ctr">
                <a:defRPr/>
              </a:pPr>
              <a:r>
                <a:rPr lang="es-ES_tradnl" sz="2000" b="1" dirty="0">
                  <a:ln w="12700">
                    <a:solidFill>
                      <a:srgbClr val="E5810A"/>
                    </a:solidFill>
                    <a:prstDash val="solid"/>
                  </a:ln>
                  <a:solidFill>
                    <a:srgbClr val="E5810A"/>
                  </a:solidFill>
                  <a:effectLst>
                    <a:outerShdw blurRad="41275" dist="20320" dir="1800000" algn="tl" rotWithShape="0">
                      <a:srgbClr val="000000">
                        <a:alpha val="40000"/>
                      </a:srgbClr>
                    </a:outerShdw>
                  </a:effectLst>
                  <a:latin typeface="Century Gothic" charset="0"/>
                  <a:ea typeface="Century Gothic" charset="0"/>
                  <a:cs typeface="Century Gothic" charset="0"/>
                </a:rPr>
                <a:t>663M resultados</a:t>
              </a:r>
            </a:p>
          </p:txBody>
        </p:sp>
        <p:sp>
          <p:nvSpPr>
            <p:cNvPr id="24" name="Rectangle 23"/>
            <p:cNvSpPr>
              <a:spLocks noChangeAspect="1"/>
            </p:cNvSpPr>
            <p:nvPr/>
          </p:nvSpPr>
          <p:spPr>
            <a:xfrm>
              <a:off x="6538260" y="2366666"/>
              <a:ext cx="3073926" cy="548257"/>
            </a:xfrm>
            <a:prstGeom prst="rect">
              <a:avLst/>
            </a:prstGeom>
            <a:noFill/>
            <a:effectLst/>
          </p:spPr>
          <p:txBody>
            <a:bodyPr>
              <a:spAutoFit/>
            </a:bodyPr>
            <a:lstStyle/>
            <a:p>
              <a:pPr algn="ctr">
                <a:defRPr/>
              </a:pPr>
              <a:r>
                <a:rPr lang="es-ES_tradnl" sz="2000" b="1" dirty="0">
                  <a:ln w="12700">
                    <a:solidFill>
                      <a:srgbClr val="E5810A"/>
                    </a:solidFill>
                    <a:prstDash val="solid"/>
                  </a:ln>
                  <a:solidFill>
                    <a:srgbClr val="E5810A"/>
                  </a:solidFill>
                  <a:effectLst>
                    <a:outerShdw blurRad="41275" dist="20320" dir="1800000" algn="tl" rotWithShape="0">
                      <a:srgbClr val="000000">
                        <a:alpha val="40000"/>
                      </a:srgbClr>
                    </a:outerShdw>
                  </a:effectLst>
                  <a:latin typeface="Century Gothic" charset="0"/>
                  <a:ea typeface="Century Gothic" charset="0"/>
                  <a:cs typeface="Century Gothic" charset="0"/>
                </a:rPr>
                <a:t>93M resultados </a:t>
              </a:r>
            </a:p>
          </p:txBody>
        </p:sp>
      </p:grpSp>
      <p:sp>
        <p:nvSpPr>
          <p:cNvPr id="7" name="Marcador de contenido 6"/>
          <p:cNvSpPr>
            <a:spLocks noGrp="1"/>
          </p:cNvSpPr>
          <p:nvPr>
            <p:ph sz="quarter" idx="10"/>
          </p:nvPr>
        </p:nvSpPr>
        <p:spPr/>
        <p:txBody>
          <a:bodyPr/>
          <a:lstStyle/>
          <a:p>
            <a:r>
              <a:rPr lang="es-ES_tradnl" dirty="0"/>
              <a:t>CÓMO Y DÓNDE empiezan la búsqueda...</a:t>
            </a:r>
          </a:p>
          <a:p>
            <a:endParaRPr lang="es-ES_tradnl" dirty="0"/>
          </a:p>
        </p:txBody>
      </p:sp>
      <p:sp>
        <p:nvSpPr>
          <p:cNvPr id="22"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304873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Content Placeholder 2"/>
          <p:cNvSpPr>
            <a:spLocks noGrp="1"/>
          </p:cNvSpPr>
          <p:nvPr>
            <p:ph idx="1"/>
          </p:nvPr>
        </p:nvSpPr>
        <p:spPr>
          <a:ln w="9525"/>
          <a:extLst>
            <a:ext uri="{91240B29-F687-4f45-9708-019B960494DF}">
              <a14:hiddenLine xmlns="" xmlns:a14="http://schemas.microsoft.com/office/drawing/2010/main" w="12700" cap="flat">
                <a:solidFill>
                  <a:srgbClr val="000000"/>
                </a:solidFill>
                <a:round/>
                <a:headEnd type="none" w="med" len="med"/>
                <a:tailEnd type="none" w="med" len="med"/>
              </a14:hiddenLine>
            </a:ext>
          </a:extLst>
        </p:spPr>
        <p:txBody>
          <a:bodyPr>
            <a:normAutofit/>
          </a:bodyPr>
          <a:lstStyle/>
          <a:p>
            <a:pPr marL="180975" indent="-180975">
              <a:lnSpc>
                <a:spcPct val="120000"/>
              </a:lnSpc>
              <a:spcBef>
                <a:spcPts val="1488"/>
              </a:spcBef>
              <a:buSzTx/>
              <a:buFont typeface="Arial" charset="0"/>
              <a:buChar char="•"/>
            </a:pPr>
            <a:r>
              <a:rPr lang="es-ES_tradnl" altLang="en-US" sz="1400" b="1" dirty="0">
                <a:solidFill>
                  <a:srgbClr val="E18C0F"/>
                </a:solidFill>
              </a:rPr>
              <a:t>La mayoría de los encuestados manifiestan usar </a:t>
            </a:r>
            <a:r>
              <a:rPr lang="es-ES_tradnl" altLang="en-US" sz="1500" b="1" dirty="0">
                <a:solidFill>
                  <a:srgbClr val="E18C0F"/>
                </a:solidFill>
              </a:rPr>
              <a:t>páginas web especializadas</a:t>
            </a:r>
            <a:r>
              <a:rPr lang="es-ES_tradnl" altLang="en-US" sz="1400" b="1" dirty="0">
                <a:solidFill>
                  <a:srgbClr val="E18C0F"/>
                </a:solidFill>
              </a:rPr>
              <a:t>.</a:t>
            </a:r>
            <a:br>
              <a:rPr lang="es-ES_tradnl" altLang="en-US" sz="1600" b="1" dirty="0">
                <a:solidFill>
                  <a:srgbClr val="E18C0F"/>
                </a:solidFill>
              </a:rPr>
            </a:br>
            <a:endParaRPr lang="en-US" altLang="en-US" sz="1400" b="1" dirty="0">
              <a:solidFill>
                <a:srgbClr val="E18C0F"/>
              </a:solidFill>
            </a:endParaRPr>
          </a:p>
        </p:txBody>
      </p:sp>
      <p:sp>
        <p:nvSpPr>
          <p:cNvPr id="2" name="Marcador de contenido 1"/>
          <p:cNvSpPr>
            <a:spLocks noGrp="1"/>
          </p:cNvSpPr>
          <p:nvPr>
            <p:ph sz="quarter" idx="10"/>
          </p:nvPr>
        </p:nvSpPr>
        <p:spPr/>
        <p:txBody>
          <a:bodyPr/>
          <a:lstStyle/>
          <a:p>
            <a:r>
              <a:rPr lang="es-ES_tradnl" dirty="0"/>
              <a:t>Formas de informarse sobre </a:t>
            </a:r>
            <a:r>
              <a:rPr lang="es-ES_tradnl" dirty="0">
                <a:solidFill>
                  <a:srgbClr val="E5810A"/>
                </a:solidFill>
              </a:rPr>
              <a:t>diabetes</a:t>
            </a:r>
            <a:r>
              <a:rPr lang="es-ES_tradnl" dirty="0"/>
              <a:t> a través de Internet (%)</a:t>
            </a:r>
          </a:p>
        </p:txBody>
      </p:sp>
      <p:sp>
        <p:nvSpPr>
          <p:cNvPr id="33794" name="TextBox 8"/>
          <p:cNvSpPr txBox="1">
            <a:spLocks noChangeArrowheads="1"/>
          </p:cNvSpPr>
          <p:nvPr/>
        </p:nvSpPr>
        <p:spPr bwMode="auto">
          <a:xfrm>
            <a:off x="496888" y="1679575"/>
            <a:ext cx="2184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pic>
        <p:nvPicPr>
          <p:cNvPr id="33795" name="Picture 2" descr="Captura de pantalla 2015-12-17 a la(s) 14.25.40.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61127" y="1821486"/>
            <a:ext cx="6076286" cy="2594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ight Arrow 2"/>
          <p:cNvSpPr/>
          <p:nvPr/>
        </p:nvSpPr>
        <p:spPr>
          <a:xfrm>
            <a:off x="823705" y="2108015"/>
            <a:ext cx="859472" cy="2540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ight Arrow 7"/>
          <p:cNvSpPr/>
          <p:nvPr/>
        </p:nvSpPr>
        <p:spPr>
          <a:xfrm>
            <a:off x="4169534" y="2101850"/>
            <a:ext cx="859472" cy="2540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16697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0"/>
          </p:nvPr>
        </p:nvSpPr>
        <p:spPr/>
        <p:txBody>
          <a:bodyPr/>
          <a:lstStyle/>
          <a:p>
            <a:r>
              <a:rPr lang="es-ES_tradnl" dirty="0"/>
              <a:t>CÓMO Y DÓNDE empiezan la búsqueda...</a:t>
            </a:r>
          </a:p>
        </p:txBody>
      </p:sp>
      <p:sp>
        <p:nvSpPr>
          <p:cNvPr id="13" name="Marcador de contenido 1"/>
          <p:cNvSpPr>
            <a:spLocks noGrp="1"/>
          </p:cNvSpPr>
          <p:nvPr>
            <p:ph idx="1"/>
          </p:nvPr>
        </p:nvSpPr>
        <p:spPr>
          <a:xfrm>
            <a:off x="280669" y="1430473"/>
            <a:ext cx="8638881" cy="2985018"/>
          </a:xfrm>
        </p:spPr>
        <p:txBody>
          <a:bodyPr/>
          <a:lstStyle/>
          <a:p>
            <a:endParaRPr lang="es-ES_tradnl" dirty="0">
              <a:solidFill>
                <a:srgbClr val="056F8E"/>
              </a:solidFill>
            </a:endParaRPr>
          </a:p>
          <a:p>
            <a:r>
              <a:rPr lang="es-ES_tradnl" dirty="0">
                <a:solidFill>
                  <a:srgbClr val="056F8E"/>
                </a:solidFill>
              </a:rPr>
              <a:t>La fuente principal a la que se recurre es…</a:t>
            </a:r>
          </a:p>
          <a:p>
            <a:pPr marL="285750" indent="-285750">
              <a:lnSpc>
                <a:spcPct val="80000"/>
              </a:lnSpc>
              <a:spcBef>
                <a:spcPts val="1488"/>
              </a:spcBef>
              <a:buFont typeface="Arial" charset="0"/>
              <a:buChar char="•"/>
            </a:pPr>
            <a:r>
              <a:rPr lang="es-ES_tradnl" altLang="en-US" dirty="0">
                <a:solidFill>
                  <a:srgbClr val="056F8E"/>
                </a:solidFill>
                <a:ea typeface="Arial" charset="0"/>
                <a:cs typeface="Arial" charset="0"/>
              </a:rPr>
              <a:t>Principal </a:t>
            </a:r>
            <a:r>
              <a:rPr lang="es-ES_tradnl" altLang="en-US" sz="1800" b="1" dirty="0">
                <a:solidFill>
                  <a:srgbClr val="E5810A"/>
                </a:solidFill>
                <a:ea typeface="Arial" charset="0"/>
                <a:cs typeface="Arial" charset="0"/>
              </a:rPr>
              <a:t>fuente de información sanitaria</a:t>
            </a:r>
          </a:p>
          <a:p>
            <a:pPr marL="285750" indent="-285750">
              <a:lnSpc>
                <a:spcPct val="80000"/>
              </a:lnSpc>
              <a:spcBef>
                <a:spcPts val="1488"/>
              </a:spcBef>
              <a:buFont typeface="Arial" charset="0"/>
              <a:buChar char="•"/>
            </a:pPr>
            <a:r>
              <a:rPr lang="es-ES_tradnl" altLang="en-US" dirty="0">
                <a:solidFill>
                  <a:srgbClr val="056F8E"/>
                </a:solidFill>
                <a:ea typeface="Arial" charset="0"/>
                <a:cs typeface="Arial" charset="0"/>
              </a:rPr>
              <a:t>Punto de inicio en la </a:t>
            </a:r>
            <a:r>
              <a:rPr lang="es-ES_tradnl" altLang="en-US" sz="1800" b="1" dirty="0">
                <a:solidFill>
                  <a:srgbClr val="E5810A"/>
                </a:solidFill>
                <a:ea typeface="Arial" charset="0"/>
                <a:cs typeface="Arial" charset="0"/>
              </a:rPr>
              <a:t>autoeducación online </a:t>
            </a:r>
            <a:endParaRPr lang="es-ES_tradnl" altLang="en-US" b="1" dirty="0">
              <a:solidFill>
                <a:srgbClr val="E5810A"/>
              </a:solidFill>
              <a:ea typeface="Arial" charset="0"/>
              <a:cs typeface="Arial" charset="0"/>
            </a:endParaRPr>
          </a:p>
          <a:p>
            <a:pPr marL="285750" indent="-285750">
              <a:lnSpc>
                <a:spcPct val="80000"/>
              </a:lnSpc>
              <a:spcBef>
                <a:spcPts val="1488"/>
              </a:spcBef>
              <a:buFont typeface="Arial" charset="0"/>
              <a:buChar char="•"/>
            </a:pPr>
            <a:r>
              <a:rPr lang="es-ES_tradnl" altLang="en-US" dirty="0">
                <a:solidFill>
                  <a:srgbClr val="056F8E"/>
                </a:solidFill>
                <a:ea typeface="Arial" charset="0"/>
                <a:cs typeface="Arial" charset="0"/>
              </a:rPr>
              <a:t>Los usuarios </a:t>
            </a:r>
            <a:r>
              <a:rPr lang="es-ES_tradnl" altLang="en-US" sz="1800" b="1" dirty="0">
                <a:solidFill>
                  <a:srgbClr val="E5810A"/>
                </a:solidFill>
                <a:ea typeface="Arial" charset="0"/>
                <a:cs typeface="Arial" charset="0"/>
              </a:rPr>
              <a:t>creen que es</a:t>
            </a:r>
            <a:r>
              <a:rPr lang="es-ES_tradnl" altLang="en-US" sz="1800" dirty="0">
                <a:solidFill>
                  <a:srgbClr val="E5810A"/>
                </a:solidFill>
                <a:ea typeface="Arial" charset="0"/>
                <a:cs typeface="Arial" charset="0"/>
              </a:rPr>
              <a:t> </a:t>
            </a:r>
            <a:r>
              <a:rPr lang="es-ES_tradnl" altLang="en-US" sz="1800" b="1" dirty="0">
                <a:solidFill>
                  <a:srgbClr val="E5810A"/>
                </a:solidFill>
                <a:ea typeface="Arial" charset="0"/>
                <a:cs typeface="Arial" charset="0"/>
              </a:rPr>
              <a:t>una buena fuente </a:t>
            </a:r>
            <a:r>
              <a:rPr lang="es-ES_tradnl" altLang="en-US" dirty="0">
                <a:solidFill>
                  <a:srgbClr val="056F8E"/>
                </a:solidFill>
                <a:ea typeface="Arial" charset="0"/>
                <a:cs typeface="Arial" charset="0"/>
              </a:rPr>
              <a:t>de información</a:t>
            </a:r>
          </a:p>
          <a:p>
            <a:pPr marL="285750" indent="-285750">
              <a:lnSpc>
                <a:spcPct val="80000"/>
              </a:lnSpc>
              <a:spcBef>
                <a:spcPts val="1488"/>
              </a:spcBef>
              <a:buFont typeface="Arial" charset="0"/>
              <a:buChar char="•"/>
            </a:pPr>
            <a:r>
              <a:rPr lang="es-ES_tradnl" altLang="en-US" b="1" dirty="0">
                <a:solidFill>
                  <a:srgbClr val="056F8E"/>
                </a:solidFill>
                <a:ea typeface="Arial" charset="0"/>
                <a:cs typeface="Arial" charset="0"/>
              </a:rPr>
              <a:t>Muchos artículos de Wikipedia </a:t>
            </a:r>
            <a:r>
              <a:rPr lang="es-ES_tradnl" altLang="en-US" sz="1800" b="1" dirty="0">
                <a:solidFill>
                  <a:srgbClr val="E5810A"/>
                </a:solidFill>
                <a:ea typeface="Arial" charset="0"/>
                <a:cs typeface="Arial" charset="0"/>
              </a:rPr>
              <a:t>contienen errores</a:t>
            </a:r>
            <a:r>
              <a:rPr lang="es-ES_tradnl" altLang="en-US" sz="1800" dirty="0">
                <a:solidFill>
                  <a:srgbClr val="E5810A"/>
                </a:solidFill>
                <a:ea typeface="Arial" charset="0"/>
                <a:cs typeface="Arial" charset="0"/>
              </a:rPr>
              <a:t> </a:t>
            </a:r>
            <a:r>
              <a:rPr lang="es-ES_tradnl" altLang="en-US" dirty="0">
                <a:solidFill>
                  <a:srgbClr val="056F8E"/>
                </a:solidFill>
                <a:ea typeface="Arial" charset="0"/>
                <a:cs typeface="Arial" charset="0"/>
              </a:rPr>
              <a:t>cuando se comparan con fuentes revisadas por expertos.</a:t>
            </a:r>
            <a:br>
              <a:rPr lang="es-ES_tradnl" altLang="en-US" dirty="0">
                <a:solidFill>
                  <a:srgbClr val="056F8E"/>
                </a:solidFill>
                <a:ea typeface="Arial" charset="0"/>
                <a:cs typeface="Arial" charset="0"/>
              </a:rPr>
            </a:br>
            <a:endParaRPr lang="en-US" altLang="en-US" dirty="0">
              <a:solidFill>
                <a:srgbClr val="056F8E"/>
              </a:solidFill>
              <a:ea typeface="Arial" charset="0"/>
              <a:cs typeface="Arial" charset="0"/>
            </a:endParaRPr>
          </a:p>
          <a:p>
            <a:endParaRPr lang="es-ES_tradnl" dirty="0"/>
          </a:p>
          <a:p>
            <a:endParaRPr lang="es-ES_tradnl" dirty="0"/>
          </a:p>
        </p:txBody>
      </p:sp>
      <p:pic>
        <p:nvPicPr>
          <p:cNvPr id="1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64349" y="999430"/>
            <a:ext cx="1655201" cy="183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682749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txBox="1">
            <a:spLocks/>
          </p:cNvSpPr>
          <p:nvPr/>
        </p:nvSpPr>
        <p:spPr bwMode="auto">
          <a:xfrm>
            <a:off x="7922882" y="-674687"/>
            <a:ext cx="5032430" cy="20034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80000"/>
              </a:lnSpc>
              <a:spcBef>
                <a:spcPts val="1488"/>
              </a:spcBef>
            </a:pPr>
            <a:endParaRPr lang="en-US" altLang="en-US" b="1" dirty="0">
              <a:solidFill>
                <a:srgbClr val="E18C0F"/>
              </a:solidFill>
              <a:ea typeface="Arial" charset="0"/>
              <a:cs typeface="Arial" charset="0"/>
            </a:endParaRPr>
          </a:p>
        </p:txBody>
      </p:sp>
      <p:sp>
        <p:nvSpPr>
          <p:cNvPr id="3" name="Marcador de contenido 2"/>
          <p:cNvSpPr>
            <a:spLocks noGrp="1"/>
          </p:cNvSpPr>
          <p:nvPr>
            <p:ph sz="quarter" idx="10"/>
          </p:nvPr>
        </p:nvSpPr>
        <p:spPr/>
        <p:txBody>
          <a:bodyPr/>
          <a:lstStyle/>
          <a:p>
            <a:r>
              <a:rPr lang="es-ES_tradnl" dirty="0"/>
              <a:t>CÓMO Y DÓNDE empiezan la búsqueda...</a:t>
            </a:r>
          </a:p>
        </p:txBody>
      </p:sp>
      <p:pic>
        <p:nvPicPr>
          <p:cNvPr id="10"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7125" y="2299696"/>
            <a:ext cx="1655201" cy="183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quot;No&quot; Symbol 10"/>
          <p:cNvSpPr/>
          <p:nvPr/>
        </p:nvSpPr>
        <p:spPr bwMode="auto">
          <a:xfrm>
            <a:off x="3707606" y="1885462"/>
            <a:ext cx="2154237" cy="2175851"/>
          </a:xfrm>
          <a:prstGeom prst="noSmoking">
            <a:avLst/>
          </a:prstGeom>
          <a:solidFill>
            <a:srgbClr val="FF0000">
              <a:alpha val="1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w="57150" cmpd="sng">
                <a:solidFill>
                  <a:schemeClr val="tx1"/>
                </a:solidFill>
              </a:ln>
              <a:solidFill>
                <a:schemeClr val="tx1"/>
              </a:solidFill>
              <a:latin typeface="Arial" charset="0"/>
              <a:ea typeface="Arial" charset="0"/>
              <a:cs typeface="Arial" charset="0"/>
            </a:endParaRPr>
          </a:p>
        </p:txBody>
      </p:sp>
      <p:sp>
        <p:nvSpPr>
          <p:cNvPr id="12" name="Marcador de contenido 1"/>
          <p:cNvSpPr>
            <a:spLocks noGrp="1"/>
          </p:cNvSpPr>
          <p:nvPr>
            <p:ph idx="1"/>
          </p:nvPr>
        </p:nvSpPr>
        <p:spPr>
          <a:xfrm>
            <a:off x="280669" y="1430473"/>
            <a:ext cx="8638881" cy="2985018"/>
          </a:xfrm>
        </p:spPr>
        <p:txBody>
          <a:bodyPr/>
          <a:lstStyle/>
          <a:p>
            <a:r>
              <a:rPr lang="es-ES_tradnl" altLang="en-US" b="1" dirty="0">
                <a:solidFill>
                  <a:srgbClr val="086589"/>
                </a:solidFill>
                <a:ea typeface="Arial" charset="0"/>
                <a:cs typeface="Arial" charset="0"/>
              </a:rPr>
              <a:t>Debemos </a:t>
            </a:r>
            <a:r>
              <a:rPr lang="es-ES" altLang="en-US" b="1" dirty="0">
                <a:solidFill>
                  <a:srgbClr val="086589"/>
                </a:solidFill>
                <a:ea typeface="Arial" charset="0"/>
                <a:cs typeface="Arial" charset="0"/>
              </a:rPr>
              <a:t>redirigir a los pacientes a </a:t>
            </a:r>
            <a:r>
              <a:rPr lang="es-ES" altLang="en-US" b="1" dirty="0">
                <a:solidFill>
                  <a:srgbClr val="E18C0F"/>
                </a:solidFill>
                <a:ea typeface="Arial" charset="0"/>
                <a:cs typeface="Arial" charset="0"/>
              </a:rPr>
              <a:t>páginas fiables y de calidad</a:t>
            </a:r>
            <a:endParaRPr lang="en-US" altLang="en-US" b="1" dirty="0">
              <a:solidFill>
                <a:srgbClr val="E18C0F"/>
              </a:solidFill>
              <a:ea typeface="Arial" charset="0"/>
              <a:cs typeface="Arial" charset="0"/>
            </a:endParaRPr>
          </a:p>
          <a:p>
            <a:endParaRPr lang="es-ES_tradnl" dirty="0"/>
          </a:p>
        </p:txBody>
      </p:sp>
      <p:sp>
        <p:nvSpPr>
          <p:cNvPr id="9"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97027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quarter" idx="10"/>
          </p:nvPr>
        </p:nvSpPr>
        <p:spPr/>
        <p:txBody>
          <a:bodyPr/>
          <a:lstStyle/>
          <a:p>
            <a:r>
              <a:rPr lang="es-ES_tradnl" dirty="0"/>
              <a:t>Ejemplos de páginas de calidad dudosa</a:t>
            </a:r>
          </a:p>
        </p:txBody>
      </p:sp>
      <p:sp>
        <p:nvSpPr>
          <p:cNvPr id="6" name="Título 8"/>
          <p:cNvSpPr>
            <a:spLocks noGrp="1"/>
          </p:cNvSpPr>
          <p:nvPr>
            <p:ph type="title"/>
          </p:nvPr>
        </p:nvSpPr>
        <p:spPr>
          <a:xfrm>
            <a:off x="1922977" y="58555"/>
            <a:ext cx="6996574" cy="839140"/>
          </a:xfrm>
        </p:spPr>
        <p:txBody>
          <a:bodyPr/>
          <a:lstStyle/>
          <a:p>
            <a:r>
              <a:rPr lang="es-ES_tradnl"/>
              <a:t>SALUD </a:t>
            </a:r>
            <a:r>
              <a:rPr lang="es-ES_tradnl" dirty="0"/>
              <a:t>E INTERNET</a:t>
            </a:r>
          </a:p>
        </p:txBody>
      </p:sp>
    </p:spTree>
    <p:extLst>
      <p:ext uri="{BB962C8B-B14F-4D97-AF65-F5344CB8AC3E}">
        <p14:creationId xmlns:p14="http://schemas.microsoft.com/office/powerpoint/2010/main" val="1430434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84725" y="1188025"/>
            <a:ext cx="3879480" cy="2950065"/>
          </a:xfrm>
          <a:prstGeom prst="rect">
            <a:avLst/>
          </a:prstGeom>
        </p:spPr>
      </p:pic>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245" y="1691553"/>
            <a:ext cx="3879480" cy="1943008"/>
          </a:xfrm>
          <a:prstGeom prst="rect">
            <a:avLst/>
          </a:prstGeom>
        </p:spPr>
      </p:pic>
      <p:sp>
        <p:nvSpPr>
          <p:cNvPr id="5" name="Título 8"/>
          <p:cNvSpPr>
            <a:spLocks noGrp="1"/>
          </p:cNvSpPr>
          <p:nvPr>
            <p:ph type="title"/>
          </p:nvPr>
        </p:nvSpPr>
        <p:spPr/>
        <p:txBody>
          <a:bodyPr/>
          <a:lstStyle/>
          <a:p>
            <a:r>
              <a:rPr lang="es-ES_tradnl"/>
              <a:t>SALUD </a:t>
            </a:r>
            <a:r>
              <a:rPr lang="es-ES_tradnl" dirty="0"/>
              <a:t>E INTERNET</a:t>
            </a:r>
          </a:p>
        </p:txBody>
      </p:sp>
    </p:spTree>
    <p:extLst>
      <p:ext uri="{BB962C8B-B14F-4D97-AF65-F5344CB8AC3E}">
        <p14:creationId xmlns:p14="http://schemas.microsoft.com/office/powerpoint/2010/main" val="1910235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4664" y="1033763"/>
            <a:ext cx="4080121" cy="3394350"/>
          </a:xfrm>
          <a:prstGeom prst="rect">
            <a:avLst/>
          </a:prstGeom>
        </p:spPr>
      </p:pic>
      <p:sp>
        <p:nvSpPr>
          <p:cNvPr id="4" name="Título 8"/>
          <p:cNvSpPr>
            <a:spLocks noGrp="1"/>
          </p:cNvSpPr>
          <p:nvPr>
            <p:ph type="title"/>
          </p:nvPr>
        </p:nvSpPr>
        <p:spPr/>
        <p:txBody>
          <a:bodyPr/>
          <a:lstStyle/>
          <a:p>
            <a:r>
              <a:rPr lang="es-ES_tradnl"/>
              <a:t>SALUD </a:t>
            </a:r>
            <a:r>
              <a:rPr lang="es-ES_tradnl" dirty="0"/>
              <a:t>E INTERNET</a:t>
            </a:r>
          </a:p>
        </p:txBody>
      </p:sp>
    </p:spTree>
    <p:extLst>
      <p:ext uri="{BB962C8B-B14F-4D97-AF65-F5344CB8AC3E}">
        <p14:creationId xmlns:p14="http://schemas.microsoft.com/office/powerpoint/2010/main" val="1657273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4093" y="1012722"/>
            <a:ext cx="3421263" cy="3396912"/>
          </a:xfrm>
          <a:prstGeom prst="rect">
            <a:avLst/>
          </a:prstGeom>
        </p:spPr>
      </p:pic>
      <p:sp>
        <p:nvSpPr>
          <p:cNvPr id="4" name="Título 8"/>
          <p:cNvSpPr>
            <a:spLocks noGrp="1"/>
          </p:cNvSpPr>
          <p:nvPr>
            <p:ph type="title"/>
          </p:nvPr>
        </p:nvSpPr>
        <p:spPr/>
        <p:txBody>
          <a:bodyPr/>
          <a:lstStyle/>
          <a:p>
            <a:r>
              <a:rPr lang="es-ES_tradnl"/>
              <a:t>SALUD </a:t>
            </a:r>
            <a:r>
              <a:rPr lang="es-ES_tradnl" dirty="0"/>
              <a:t>E INTERNET</a:t>
            </a:r>
          </a:p>
        </p:txBody>
      </p:sp>
    </p:spTree>
    <p:extLst>
      <p:ext uri="{BB962C8B-B14F-4D97-AF65-F5344CB8AC3E}">
        <p14:creationId xmlns:p14="http://schemas.microsoft.com/office/powerpoint/2010/main" val="23196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p:txBody>
          <a:bodyPr/>
          <a:lstStyle/>
          <a:p>
            <a:r>
              <a:rPr lang="es-ES_tradnl"/>
              <a:t>DIABETES EN CIFRAS</a:t>
            </a:r>
            <a:endParaRPr lang="es-ES_tradnl" dirty="0"/>
          </a:p>
        </p:txBody>
      </p:sp>
      <p:sp>
        <p:nvSpPr>
          <p:cNvPr id="8" name="CuadroTexto 6"/>
          <p:cNvSpPr txBox="1"/>
          <p:nvPr/>
        </p:nvSpPr>
        <p:spPr>
          <a:xfrm>
            <a:off x="530089" y="1419439"/>
            <a:ext cx="4028059" cy="1503626"/>
          </a:xfrm>
          <a:prstGeom prst="rect">
            <a:avLst/>
          </a:prstGeom>
          <a:noFill/>
          <a:ln w="9525" cmpd="sng">
            <a:solidFill>
              <a:srgbClr val="056F8E"/>
            </a:solidFill>
            <a:prstDash val="dot"/>
          </a:ln>
        </p:spPr>
        <p:txBody>
          <a:bodyPr wrap="square" rtlCol="0">
            <a:noAutofit/>
          </a:bodyPr>
          <a:lstStyle/>
          <a:p>
            <a:pPr algn="ctr"/>
            <a:br>
              <a:rPr lang="es-ES_tradnl" sz="1050" baseline="30000" dirty="0">
                <a:solidFill>
                  <a:schemeClr val="bg1"/>
                </a:solidFill>
              </a:rPr>
            </a:br>
            <a:endParaRPr lang="es-ES_tradnl" sz="1050" baseline="30000" dirty="0">
              <a:solidFill>
                <a:schemeClr val="bg1"/>
              </a:solidFill>
            </a:endParaRPr>
          </a:p>
        </p:txBody>
      </p:sp>
      <p:pic>
        <p:nvPicPr>
          <p:cNvPr id="9" name="Picture 1"/>
          <p:cNvPicPr>
            <a:picLocks noChangeAspect="1"/>
          </p:cNvPicPr>
          <p:nvPr/>
        </p:nvPicPr>
        <p:blipFill>
          <a:blip r:embed="rId2"/>
          <a:stretch>
            <a:fillRect/>
          </a:stretch>
        </p:blipFill>
        <p:spPr>
          <a:xfrm>
            <a:off x="972790" y="1935740"/>
            <a:ext cx="1026676" cy="388670"/>
          </a:xfrm>
          <a:prstGeom prst="rect">
            <a:avLst/>
          </a:prstGeom>
        </p:spPr>
      </p:pic>
      <p:grpSp>
        <p:nvGrpSpPr>
          <p:cNvPr id="11" name="Group 154"/>
          <p:cNvGrpSpPr/>
          <p:nvPr/>
        </p:nvGrpSpPr>
        <p:grpSpPr>
          <a:xfrm>
            <a:off x="2909577" y="1460908"/>
            <a:ext cx="2044501" cy="1273733"/>
            <a:chOff x="2368419" y="742868"/>
            <a:chExt cx="2044501" cy="1273733"/>
          </a:xfrm>
        </p:grpSpPr>
        <p:sp>
          <p:nvSpPr>
            <p:cNvPr id="12" name="CuadroTexto 6"/>
            <p:cNvSpPr txBox="1"/>
            <p:nvPr/>
          </p:nvSpPr>
          <p:spPr>
            <a:xfrm>
              <a:off x="2368419" y="742868"/>
              <a:ext cx="1648571" cy="500137"/>
            </a:xfrm>
            <a:prstGeom prst="rect">
              <a:avLst/>
            </a:prstGeom>
            <a:noFill/>
          </p:spPr>
          <p:txBody>
            <a:bodyPr wrap="square" rtlCol="0">
              <a:spAutoFit/>
            </a:bodyPr>
            <a:lstStyle/>
            <a:p>
              <a:pPr algn="ctr"/>
              <a:r>
                <a:rPr lang="es-ES_tradnl" sz="1600" b="1" dirty="0">
                  <a:solidFill>
                    <a:srgbClr val="7F7F7F"/>
                  </a:solidFill>
                  <a:latin typeface="Century Gothic" charset="0"/>
                  <a:ea typeface="Century Gothic" charset="0"/>
                  <a:cs typeface="Century Gothic" charset="0"/>
                </a:rPr>
                <a:t>2045</a:t>
              </a:r>
            </a:p>
            <a:p>
              <a:pPr algn="ctr"/>
              <a:r>
                <a:rPr lang="es-ES_tradnl" sz="1050" b="1" dirty="0">
                  <a:solidFill>
                    <a:srgbClr val="056F8E"/>
                  </a:solidFill>
                  <a:latin typeface="Century Gothic" charset="0"/>
                  <a:ea typeface="Century Gothic" charset="0"/>
                  <a:cs typeface="Century Gothic" charset="0"/>
                </a:rPr>
                <a:t>629 millones</a:t>
              </a:r>
              <a:endParaRPr lang="es-ES_tradnl" sz="1050" b="1" dirty="0">
                <a:solidFill>
                  <a:srgbClr val="056F8E"/>
                </a:solidFill>
              </a:endParaRPr>
            </a:p>
          </p:txBody>
        </p:sp>
        <p:grpSp>
          <p:nvGrpSpPr>
            <p:cNvPr id="13" name="Group 12"/>
            <p:cNvGrpSpPr/>
            <p:nvPr/>
          </p:nvGrpSpPr>
          <p:grpSpPr>
            <a:xfrm>
              <a:off x="2589786" y="1407286"/>
              <a:ext cx="1062920" cy="369332"/>
              <a:chOff x="3155500" y="1762280"/>
              <a:chExt cx="1062920" cy="369332"/>
            </a:xfrm>
          </p:grpSpPr>
          <p:sp>
            <p:nvSpPr>
              <p:cNvPr id="15" name="CuadroTexto 6"/>
              <p:cNvSpPr txBox="1"/>
              <p:nvPr/>
            </p:nvSpPr>
            <p:spPr>
              <a:xfrm>
                <a:off x="3155500" y="1762280"/>
                <a:ext cx="1062920" cy="369332"/>
              </a:xfrm>
              <a:prstGeom prst="rect">
                <a:avLst/>
              </a:prstGeom>
              <a:solidFill>
                <a:srgbClr val="FF9300">
                  <a:alpha val="80000"/>
                </a:srgbClr>
              </a:solidFill>
            </p:spPr>
            <p:txBody>
              <a:bodyPr wrap="square" rtlCol="0">
                <a:spAutoFit/>
              </a:bodyPr>
              <a:lstStyle/>
              <a:p>
                <a:pPr algn="ctr"/>
                <a:r>
                  <a:rPr lang="is-IS" b="1" dirty="0">
                    <a:solidFill>
                      <a:schemeClr val="bg1"/>
                    </a:solidFill>
                    <a:latin typeface="Century Gothic" charset="0"/>
                    <a:ea typeface="Century Gothic" charset="0"/>
                    <a:cs typeface="Century Gothic" charset="0"/>
                  </a:rPr>
                  <a:t>   48%</a:t>
                </a:r>
                <a:endParaRPr lang="is-IS" sz="1050" baseline="30000" dirty="0">
                  <a:solidFill>
                    <a:schemeClr val="bg1"/>
                  </a:solidFill>
                  <a:latin typeface="Century Gothic" charset="0"/>
                  <a:ea typeface="Century Gothic" charset="0"/>
                  <a:cs typeface="Century Gothic" charset="0"/>
                </a:endParaRPr>
              </a:p>
            </p:txBody>
          </p:sp>
          <p:pic>
            <p:nvPicPr>
              <p:cNvPr id="16"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8062" y="1908227"/>
                <a:ext cx="162350" cy="104526"/>
              </a:xfrm>
              <a:prstGeom prst="rect">
                <a:avLst/>
              </a:prstGeom>
            </p:spPr>
          </p:pic>
        </p:grpSp>
        <p:pic>
          <p:nvPicPr>
            <p:cNvPr id="14" name="Picture 60"/>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58452" y="1167302"/>
              <a:ext cx="854468" cy="849299"/>
            </a:xfrm>
            <a:prstGeom prst="rect">
              <a:avLst/>
            </a:prstGeom>
          </p:spPr>
        </p:pic>
      </p:grpSp>
      <p:grpSp>
        <p:nvGrpSpPr>
          <p:cNvPr id="17" name="Group 153"/>
          <p:cNvGrpSpPr/>
          <p:nvPr/>
        </p:nvGrpSpPr>
        <p:grpSpPr>
          <a:xfrm>
            <a:off x="1163444" y="3229858"/>
            <a:ext cx="2786540" cy="1116703"/>
            <a:chOff x="5923023" y="881806"/>
            <a:chExt cx="2786540" cy="1116703"/>
          </a:xfrm>
        </p:grpSpPr>
        <p:sp>
          <p:nvSpPr>
            <p:cNvPr id="18" name="CuadroTexto 6"/>
            <p:cNvSpPr txBox="1"/>
            <p:nvPr/>
          </p:nvSpPr>
          <p:spPr>
            <a:xfrm>
              <a:off x="5923023" y="1019228"/>
              <a:ext cx="2694708" cy="979281"/>
            </a:xfrm>
            <a:prstGeom prst="rect">
              <a:avLst/>
            </a:prstGeom>
            <a:noFill/>
            <a:ln w="9525" cmpd="sng">
              <a:solidFill>
                <a:srgbClr val="056F8E"/>
              </a:solidFill>
              <a:prstDash val="dot"/>
            </a:ln>
          </p:spPr>
          <p:txBody>
            <a:bodyPr wrap="square" rtlCol="0">
              <a:noAutofit/>
            </a:bodyPr>
            <a:lstStyle/>
            <a:p>
              <a:pPr algn="ctr"/>
              <a:endParaRPr lang="es-ES_tradnl" sz="1050" baseline="30000" dirty="0">
                <a:solidFill>
                  <a:schemeClr val="bg1"/>
                </a:solidFill>
              </a:endParaRPr>
            </a:p>
          </p:txBody>
        </p:sp>
        <p:pic>
          <p:nvPicPr>
            <p:cNvPr id="23"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1404" y="881806"/>
              <a:ext cx="328159" cy="325513"/>
            </a:xfrm>
            <a:prstGeom prst="rect">
              <a:avLst/>
            </a:prstGeom>
          </p:spPr>
        </p:pic>
        <p:sp>
          <p:nvSpPr>
            <p:cNvPr id="20" name="CuadroTexto 6"/>
            <p:cNvSpPr txBox="1"/>
            <p:nvPr/>
          </p:nvSpPr>
          <p:spPr>
            <a:xfrm>
              <a:off x="5969385" y="1201649"/>
              <a:ext cx="2694710" cy="630942"/>
            </a:xfrm>
            <a:prstGeom prst="rect">
              <a:avLst/>
            </a:prstGeom>
            <a:noFill/>
          </p:spPr>
          <p:txBody>
            <a:bodyPr wrap="square" rtlCol="0">
              <a:spAutoFit/>
            </a:bodyPr>
            <a:lstStyle/>
            <a:p>
              <a:r>
                <a:rPr lang="es-ES_tradnl" sz="1400" b="1" dirty="0">
                  <a:latin typeface="Century Gothic" charset="0"/>
                  <a:ea typeface="Century Gothic" charset="0"/>
                  <a:cs typeface="Century Gothic" charset="0"/>
                </a:rPr>
                <a:t>1 de cada 2 </a:t>
              </a:r>
              <a:r>
                <a:rPr lang="es-ES_tradnl" sz="1050" dirty="0">
                  <a:latin typeface="Century Gothic" charset="0"/>
                  <a:ea typeface="Century Gothic" charset="0"/>
                  <a:cs typeface="Century Gothic" charset="0"/>
                </a:rPr>
                <a:t>adultos </a:t>
              </a:r>
              <a:br>
                <a:rPr lang="es-ES_tradnl" sz="1050" dirty="0">
                  <a:latin typeface="Century Gothic" charset="0"/>
                  <a:ea typeface="Century Gothic" charset="0"/>
                  <a:cs typeface="Century Gothic" charset="0"/>
                </a:rPr>
              </a:br>
              <a:r>
                <a:rPr lang="es-ES_tradnl" sz="1050" b="1" dirty="0">
                  <a:latin typeface="Century Gothic" charset="0"/>
                  <a:ea typeface="Century Gothic" charset="0"/>
                  <a:cs typeface="Century Gothic" charset="0"/>
                </a:rPr>
                <a:t>no es consciente</a:t>
              </a:r>
              <a:r>
                <a:rPr lang="es-ES_tradnl" sz="1050" dirty="0">
                  <a:latin typeface="Century Gothic" charset="0"/>
                  <a:ea typeface="Century Gothic" charset="0"/>
                  <a:cs typeface="Century Gothic" charset="0"/>
                </a:rPr>
                <a:t> de tener diabetes </a:t>
              </a:r>
            </a:p>
            <a:p>
              <a:r>
                <a:rPr lang="es-ES_tradnl" sz="1050" dirty="0">
                  <a:solidFill>
                    <a:srgbClr val="056F8E"/>
                  </a:solidFill>
                  <a:latin typeface="Century Gothic" charset="0"/>
                  <a:ea typeface="Century Gothic" charset="0"/>
                  <a:cs typeface="Century Gothic" charset="0"/>
                </a:rPr>
                <a:t>(</a:t>
              </a:r>
              <a:r>
                <a:rPr lang="es-ES_tradnl" sz="1050" b="1" dirty="0">
                  <a:solidFill>
                    <a:srgbClr val="056F8E"/>
                  </a:solidFill>
                  <a:latin typeface="Century Gothic" charset="0"/>
                  <a:ea typeface="Century Gothic" charset="0"/>
                  <a:cs typeface="Century Gothic" charset="0"/>
                </a:rPr>
                <a:t>212 millones</a:t>
              </a:r>
              <a:r>
                <a:rPr lang="es-ES_tradnl" sz="1050" dirty="0">
                  <a:solidFill>
                    <a:srgbClr val="056F8E"/>
                  </a:solidFill>
                  <a:latin typeface="Century Gothic" charset="0"/>
                  <a:ea typeface="Century Gothic" charset="0"/>
                  <a:cs typeface="Century Gothic" charset="0"/>
                </a:rPr>
                <a:t>)</a:t>
              </a:r>
              <a:endParaRPr lang="es-ES_tradnl" sz="1050" dirty="0">
                <a:solidFill>
                  <a:srgbClr val="056F8E"/>
                </a:solidFill>
              </a:endParaRPr>
            </a:p>
          </p:txBody>
        </p:sp>
      </p:grpSp>
      <p:grpSp>
        <p:nvGrpSpPr>
          <p:cNvPr id="25" name="Group 189"/>
          <p:cNvGrpSpPr/>
          <p:nvPr/>
        </p:nvGrpSpPr>
        <p:grpSpPr>
          <a:xfrm>
            <a:off x="5554820" y="1441001"/>
            <a:ext cx="3593224" cy="1993570"/>
            <a:chOff x="0" y="2327676"/>
            <a:chExt cx="3593224" cy="1993570"/>
          </a:xfrm>
        </p:grpSpPr>
        <p:sp>
          <p:nvSpPr>
            <p:cNvPr id="26" name="CuadroTexto 6"/>
            <p:cNvSpPr txBox="1"/>
            <p:nvPr/>
          </p:nvSpPr>
          <p:spPr>
            <a:xfrm>
              <a:off x="1" y="2327678"/>
              <a:ext cx="3589179" cy="1993568"/>
            </a:xfrm>
            <a:prstGeom prst="rect">
              <a:avLst/>
            </a:prstGeom>
            <a:solidFill>
              <a:srgbClr val="E5810A">
                <a:alpha val="14000"/>
              </a:srgbClr>
            </a:solidFill>
          </p:spPr>
          <p:txBody>
            <a:bodyPr wrap="square" rtlCol="0">
              <a:noAutofit/>
            </a:bodyPr>
            <a:lstStyle/>
            <a:p>
              <a:pPr algn="ctr"/>
              <a:endParaRPr lang="es-ES_tradnl" sz="1050" baseline="30000" dirty="0">
                <a:solidFill>
                  <a:schemeClr val="bg1"/>
                </a:solidFill>
              </a:endParaRPr>
            </a:p>
          </p:txBody>
        </p:sp>
        <p:sp>
          <p:nvSpPr>
            <p:cNvPr id="27" name="CuadroTexto 6"/>
            <p:cNvSpPr txBox="1"/>
            <p:nvPr/>
          </p:nvSpPr>
          <p:spPr>
            <a:xfrm>
              <a:off x="0" y="2327677"/>
              <a:ext cx="1062920" cy="253916"/>
            </a:xfrm>
            <a:prstGeom prst="rect">
              <a:avLst/>
            </a:prstGeom>
            <a:solidFill>
              <a:srgbClr val="FF9300"/>
            </a:solidFill>
          </p:spPr>
          <p:txBody>
            <a:bodyPr wrap="square" rtlCol="0">
              <a:spAutoFit/>
            </a:bodyPr>
            <a:lstStyle/>
            <a:p>
              <a:pPr algn="ctr"/>
              <a:r>
                <a:rPr lang="es-ES_tradnl" sz="1050" dirty="0">
                  <a:solidFill>
                    <a:schemeClr val="bg1"/>
                  </a:solidFill>
                  <a:latin typeface="Century Gothic" charset="0"/>
                  <a:ea typeface="Century Gothic" charset="0"/>
                  <a:cs typeface="Century Gothic" charset="0"/>
                </a:rPr>
                <a:t>ESPAÑA </a:t>
              </a:r>
              <a:endParaRPr lang="es-ES_tradnl" sz="1050" baseline="30000" dirty="0">
                <a:solidFill>
                  <a:schemeClr val="bg1"/>
                </a:solidFill>
              </a:endParaRPr>
            </a:p>
          </p:txBody>
        </p:sp>
        <p:pic>
          <p:nvPicPr>
            <p:cNvPr id="28" name="Picture 160"/>
            <p:cNvPicPr>
              <a:picLocks noChangeAspect="1"/>
            </p:cNvPicPr>
            <p:nvPr/>
          </p:nvPicPr>
          <p:blipFill rotWithShape="1">
            <a:blip r:embed="rId6" cstate="screen">
              <a:extLst>
                <a:ext uri="{28A0092B-C50C-407E-A947-70E740481C1C}">
                  <a14:useLocalDpi xmlns:a14="http://schemas.microsoft.com/office/drawing/2010/main"/>
                </a:ext>
              </a:extLst>
            </a:blip>
            <a:srcRect t="21019" r="14991" b="-1397"/>
            <a:stretch/>
          </p:blipFill>
          <p:spPr>
            <a:xfrm>
              <a:off x="2325137" y="2327676"/>
              <a:ext cx="1268087" cy="1189628"/>
            </a:xfrm>
            <a:prstGeom prst="rect">
              <a:avLst/>
            </a:prstGeom>
          </p:spPr>
        </p:pic>
        <p:sp>
          <p:nvSpPr>
            <p:cNvPr id="29" name="CuadroTexto 6"/>
            <p:cNvSpPr txBox="1"/>
            <p:nvPr/>
          </p:nvSpPr>
          <p:spPr>
            <a:xfrm>
              <a:off x="1138098" y="3384951"/>
              <a:ext cx="2242306" cy="630942"/>
            </a:xfrm>
            <a:prstGeom prst="rect">
              <a:avLst/>
            </a:prstGeom>
            <a:noFill/>
          </p:spPr>
          <p:txBody>
            <a:bodyPr wrap="square" rtlCol="0">
              <a:spAutoFit/>
            </a:bodyPr>
            <a:lstStyle/>
            <a:p>
              <a:r>
                <a:rPr lang="es-ES_tradnl" sz="1050" dirty="0">
                  <a:solidFill>
                    <a:srgbClr val="056F8E"/>
                  </a:solidFill>
                  <a:latin typeface="Century Gothic" charset="0"/>
                  <a:ea typeface="Century Gothic" charset="0"/>
                  <a:cs typeface="Century Gothic" charset="0"/>
                </a:rPr>
                <a:t>La </a:t>
              </a:r>
              <a:r>
                <a:rPr lang="es-ES_tradnl" sz="1050" b="1" dirty="0">
                  <a:solidFill>
                    <a:srgbClr val="056F8E"/>
                  </a:solidFill>
                  <a:latin typeface="Century Gothic" charset="0"/>
                  <a:ea typeface="Century Gothic" charset="0"/>
                  <a:cs typeface="Century Gothic" charset="0"/>
                </a:rPr>
                <a:t>prevalencia</a:t>
              </a:r>
              <a:r>
                <a:rPr lang="es-ES_tradnl" sz="1050" dirty="0">
                  <a:solidFill>
                    <a:srgbClr val="056F8E"/>
                  </a:solidFill>
                  <a:latin typeface="Century Gothic" charset="0"/>
                  <a:ea typeface="Century Gothic" charset="0"/>
                  <a:cs typeface="Century Gothic" charset="0"/>
                </a:rPr>
                <a:t> de la diabetes en España es del </a:t>
              </a:r>
              <a:r>
                <a:rPr lang="es-ES_tradnl" sz="1400" b="1" dirty="0">
                  <a:solidFill>
                    <a:srgbClr val="056F8E"/>
                  </a:solidFill>
                  <a:latin typeface="Century Gothic" charset="0"/>
                  <a:ea typeface="Century Gothic" charset="0"/>
                  <a:cs typeface="Century Gothic" charset="0"/>
                </a:rPr>
                <a:t>11,23%</a:t>
              </a:r>
              <a:r>
                <a:rPr lang="es-ES_tradnl" sz="1400" dirty="0">
                  <a:solidFill>
                    <a:srgbClr val="056F8E"/>
                  </a:solidFill>
                  <a:latin typeface="Century Gothic" charset="0"/>
                  <a:ea typeface="Century Gothic" charset="0"/>
                  <a:cs typeface="Century Gothic" charset="0"/>
                </a:rPr>
                <a:t> </a:t>
              </a:r>
              <a:r>
                <a:rPr lang="es-ES_tradnl" sz="1050" dirty="0">
                  <a:solidFill>
                    <a:srgbClr val="056F8E"/>
                  </a:solidFill>
                  <a:latin typeface="Century Gothic" charset="0"/>
                  <a:ea typeface="Century Gothic" charset="0"/>
                  <a:cs typeface="Century Gothic" charset="0"/>
                </a:rPr>
                <a:t>(8,54-15,95%)</a:t>
              </a:r>
              <a:endParaRPr lang="es-ES_tradnl" sz="1050" baseline="30000" dirty="0">
                <a:solidFill>
                  <a:srgbClr val="056F8E"/>
                </a:solidFill>
                <a:latin typeface="Century Gothic" charset="0"/>
                <a:ea typeface="Century Gothic" charset="0"/>
                <a:cs typeface="Century Gothic" charset="0"/>
              </a:endParaRPr>
            </a:p>
          </p:txBody>
        </p:sp>
        <p:sp>
          <p:nvSpPr>
            <p:cNvPr id="31" name="CuadroTexto 6"/>
            <p:cNvSpPr txBox="1"/>
            <p:nvPr/>
          </p:nvSpPr>
          <p:spPr>
            <a:xfrm>
              <a:off x="261785" y="2738244"/>
              <a:ext cx="2418699" cy="523220"/>
            </a:xfrm>
            <a:prstGeom prst="rect">
              <a:avLst/>
            </a:prstGeom>
            <a:noFill/>
          </p:spPr>
          <p:txBody>
            <a:bodyPr wrap="square" rtlCol="0">
              <a:spAutoFit/>
            </a:bodyPr>
            <a:lstStyle/>
            <a:p>
              <a:r>
                <a:rPr lang="es-ES_tradnl" sz="1600" b="1" dirty="0">
                  <a:solidFill>
                    <a:srgbClr val="056F8E"/>
                  </a:solidFill>
                  <a:latin typeface="Century Gothic" charset="0"/>
                  <a:ea typeface="Century Gothic" charset="0"/>
                  <a:cs typeface="Century Gothic" charset="0"/>
                </a:rPr>
                <a:t>4,3 millones</a:t>
              </a:r>
              <a:r>
                <a:rPr lang="es-ES_tradnl" sz="1600" dirty="0">
                  <a:solidFill>
                    <a:srgbClr val="056F8E"/>
                  </a:solidFill>
                  <a:latin typeface="Century Gothic" charset="0"/>
                  <a:ea typeface="Century Gothic" charset="0"/>
                  <a:cs typeface="Century Gothic" charset="0"/>
                </a:rPr>
                <a:t> </a:t>
              </a:r>
              <a:r>
                <a:rPr lang="es-ES_tradnl" sz="1200" dirty="0">
                  <a:solidFill>
                    <a:srgbClr val="056F8E"/>
                  </a:solidFill>
                  <a:latin typeface="Century Gothic" charset="0"/>
                  <a:ea typeface="Century Gothic" charset="0"/>
                  <a:cs typeface="Century Gothic" charset="0"/>
                </a:rPr>
                <a:t>de personas </a:t>
              </a:r>
              <a:br>
                <a:rPr lang="es-ES_tradnl" sz="1200" dirty="0">
                  <a:solidFill>
                    <a:srgbClr val="056F8E"/>
                  </a:solidFill>
                  <a:latin typeface="Century Gothic" charset="0"/>
                  <a:ea typeface="Century Gothic" charset="0"/>
                  <a:cs typeface="Century Gothic" charset="0"/>
                </a:rPr>
              </a:br>
              <a:r>
                <a:rPr lang="es-ES_tradnl" sz="1200" dirty="0">
                  <a:solidFill>
                    <a:srgbClr val="056F8E"/>
                  </a:solidFill>
                  <a:latin typeface="Century Gothic" charset="0"/>
                  <a:ea typeface="Century Gothic" charset="0"/>
                  <a:cs typeface="Century Gothic" charset="0"/>
                </a:rPr>
                <a:t>tiene diabetes en España</a:t>
              </a:r>
              <a:endParaRPr lang="es-ES_tradnl" sz="1200" baseline="30000" dirty="0">
                <a:solidFill>
                  <a:srgbClr val="056F8E"/>
                </a:solidFill>
              </a:endParaRPr>
            </a:p>
          </p:txBody>
        </p:sp>
      </p:grpSp>
      <p:pic>
        <p:nvPicPr>
          <p:cNvPr id="33" name="Picture 165"/>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863" y="1350067"/>
            <a:ext cx="485792" cy="482852"/>
          </a:xfrm>
          <a:prstGeom prst="rect">
            <a:avLst/>
          </a:prstGeom>
        </p:spPr>
      </p:pic>
      <p:sp>
        <p:nvSpPr>
          <p:cNvPr id="35" name="CuadroTexto 34"/>
          <p:cNvSpPr txBox="1"/>
          <p:nvPr/>
        </p:nvSpPr>
        <p:spPr>
          <a:xfrm>
            <a:off x="145171" y="2309992"/>
            <a:ext cx="2715768" cy="469359"/>
          </a:xfrm>
          <a:prstGeom prst="rect">
            <a:avLst/>
          </a:prstGeom>
          <a:noFill/>
        </p:spPr>
        <p:txBody>
          <a:bodyPr wrap="square" rtlCol="0">
            <a:spAutoFit/>
          </a:bodyPr>
          <a:lstStyle/>
          <a:p>
            <a:pPr algn="ctr"/>
            <a:r>
              <a:rPr lang="es-ES_tradnl" sz="1400" b="1" dirty="0">
                <a:latin typeface="Century Gothic" charset="0"/>
                <a:ea typeface="Century Gothic" charset="0"/>
                <a:cs typeface="Century Gothic" charset="0"/>
              </a:rPr>
              <a:t>1 de cada 11 </a:t>
            </a:r>
            <a:br>
              <a:rPr lang="es-ES_tradnl" sz="1400" b="1" dirty="0">
                <a:latin typeface="Century Gothic" charset="0"/>
                <a:ea typeface="Century Gothic" charset="0"/>
                <a:cs typeface="Century Gothic" charset="0"/>
              </a:rPr>
            </a:br>
            <a:r>
              <a:rPr lang="es-ES_tradnl" sz="1050" dirty="0">
                <a:latin typeface="Century Gothic" charset="0"/>
                <a:ea typeface="Century Gothic" charset="0"/>
                <a:cs typeface="Century Gothic" charset="0"/>
              </a:rPr>
              <a:t>adultos tiene diabetes</a:t>
            </a:r>
            <a:endParaRPr lang="es-ES_tradnl" sz="1050" dirty="0"/>
          </a:p>
        </p:txBody>
      </p:sp>
      <p:sp>
        <p:nvSpPr>
          <p:cNvPr id="39" name="CuadroTexto 6"/>
          <p:cNvSpPr txBox="1"/>
          <p:nvPr/>
        </p:nvSpPr>
        <p:spPr>
          <a:xfrm>
            <a:off x="145171" y="1460908"/>
            <a:ext cx="2715768" cy="500137"/>
          </a:xfrm>
          <a:prstGeom prst="rect">
            <a:avLst/>
          </a:prstGeom>
          <a:noFill/>
        </p:spPr>
        <p:txBody>
          <a:bodyPr wrap="square" rtlCol="0">
            <a:spAutoFit/>
          </a:bodyPr>
          <a:lstStyle/>
          <a:p>
            <a:pPr algn="ctr"/>
            <a:r>
              <a:rPr lang="es-ES_tradnl" sz="1600" b="1" dirty="0">
                <a:solidFill>
                  <a:schemeClr val="tx1">
                    <a:lumMod val="50000"/>
                    <a:lumOff val="50000"/>
                  </a:schemeClr>
                </a:solidFill>
                <a:latin typeface="Century Gothic" charset="0"/>
                <a:ea typeface="Century Gothic" charset="0"/>
                <a:cs typeface="Century Gothic" charset="0"/>
              </a:rPr>
              <a:t>2017</a:t>
            </a:r>
          </a:p>
          <a:p>
            <a:pPr algn="ctr"/>
            <a:r>
              <a:rPr lang="es-ES_tradnl" sz="1050" b="1" dirty="0">
                <a:solidFill>
                  <a:srgbClr val="056F8E"/>
                </a:solidFill>
                <a:latin typeface="Century Gothic" charset="0"/>
                <a:ea typeface="Century Gothic" charset="0"/>
                <a:cs typeface="Century Gothic" charset="0"/>
              </a:rPr>
              <a:t>425 millones</a:t>
            </a:r>
            <a:endParaRPr lang="es-ES_tradnl" sz="1050" b="1" dirty="0">
              <a:solidFill>
                <a:srgbClr val="056F8E"/>
              </a:solidFill>
            </a:endParaRPr>
          </a:p>
        </p:txBody>
      </p:sp>
      <p:pic>
        <p:nvPicPr>
          <p:cNvPr id="46" name="Picture 164"/>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5400000">
            <a:off x="2386346" y="1607626"/>
            <a:ext cx="196315" cy="328088"/>
          </a:xfrm>
          <a:prstGeom prst="rect">
            <a:avLst/>
          </a:prstGeom>
        </p:spPr>
      </p:pic>
      <p:pic>
        <p:nvPicPr>
          <p:cNvPr id="47" name="Picture 2"/>
          <p:cNvPicPr>
            <a:picLocks noChangeAspect="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2394742" y="3066361"/>
            <a:ext cx="232111" cy="149443"/>
          </a:xfrm>
          <a:prstGeom prst="rect">
            <a:avLst/>
          </a:prstGeom>
        </p:spPr>
      </p:pic>
      <p:sp>
        <p:nvSpPr>
          <p:cNvPr id="52" name="Marcador de contenido 6"/>
          <p:cNvSpPr>
            <a:spLocks noGrp="1"/>
          </p:cNvSpPr>
          <p:nvPr>
            <p:ph sz="quarter" idx="10"/>
          </p:nvPr>
        </p:nvSpPr>
        <p:spPr>
          <a:xfrm>
            <a:off x="280988" y="969963"/>
            <a:ext cx="8639175" cy="358775"/>
          </a:xfrm>
        </p:spPr>
        <p:txBody>
          <a:bodyPr/>
          <a:lstStyle/>
          <a:p>
            <a:r>
              <a:rPr lang="es-ES_tradnl" dirty="0">
                <a:solidFill>
                  <a:srgbClr val="056F8E"/>
                </a:solidFill>
              </a:rPr>
              <a:t>Cada año </a:t>
            </a:r>
            <a:r>
              <a:rPr lang="es-ES_tradnl" b="1" dirty="0">
                <a:solidFill>
                  <a:srgbClr val="056F8E"/>
                </a:solidFill>
              </a:rPr>
              <a:t>aumenta el </a:t>
            </a:r>
            <a:r>
              <a:rPr lang="es-ES" b="1" dirty="0">
                <a:solidFill>
                  <a:srgbClr val="056F8E"/>
                </a:solidFill>
              </a:rPr>
              <a:t>número </a:t>
            </a:r>
            <a:r>
              <a:rPr lang="es-ES" dirty="0">
                <a:solidFill>
                  <a:srgbClr val="056F8E"/>
                </a:solidFill>
              </a:rPr>
              <a:t>de personas que padecen diabetes</a:t>
            </a:r>
            <a:r>
              <a:rPr lang="mr-IN" dirty="0">
                <a:solidFill>
                  <a:srgbClr val="056F8E"/>
                </a:solidFill>
              </a:rPr>
              <a:t>…</a:t>
            </a:r>
            <a:endParaRPr lang="en-US" dirty="0"/>
          </a:p>
          <a:p>
            <a:endParaRPr lang="es-ES_tradnl" dirty="0"/>
          </a:p>
        </p:txBody>
      </p:sp>
      <p:pic>
        <p:nvPicPr>
          <p:cNvPr id="53" name="Picture 145"/>
          <p:cNvPicPr>
            <a:picLocks noChangeAspect="1"/>
          </p:cNvPicPr>
          <p:nvPr/>
        </p:nvPicPr>
        <p:blipFill>
          <a:blip r:embed="rId9" cstate="screen">
            <a:alphaModFix amt="17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00560" y="3097980"/>
            <a:ext cx="462964" cy="459228"/>
          </a:xfrm>
          <a:prstGeom prst="rect">
            <a:avLst/>
          </a:prstGeom>
        </p:spPr>
      </p:pic>
      <p:pic>
        <p:nvPicPr>
          <p:cNvPr id="54" name="Picture 19"/>
          <p:cNvPicPr>
            <a:picLocks noChangeAspect="1"/>
          </p:cNvPicPr>
          <p:nvPr/>
        </p:nvPicPr>
        <p:blipFill>
          <a:blip r:embed="rId10">
            <a:duotone>
              <a:prstClr val="black"/>
              <a:schemeClr val="accent5">
                <a:tint val="45000"/>
                <a:satMod val="400000"/>
              </a:schemeClr>
            </a:duotone>
          </a:blip>
          <a:stretch>
            <a:fillRect/>
          </a:stretch>
        </p:blipFill>
        <p:spPr>
          <a:xfrm>
            <a:off x="3752819" y="3168878"/>
            <a:ext cx="114300" cy="317500"/>
          </a:xfrm>
          <a:prstGeom prst="rect">
            <a:avLst/>
          </a:prstGeom>
        </p:spPr>
      </p:pic>
      <p:sp>
        <p:nvSpPr>
          <p:cNvPr id="45" name="CuadroTexto 44"/>
          <p:cNvSpPr txBox="1"/>
          <p:nvPr/>
        </p:nvSpPr>
        <p:spPr>
          <a:xfrm>
            <a:off x="1537612" y="1899004"/>
            <a:ext cx="206127" cy="226322"/>
          </a:xfrm>
          <a:prstGeom prst="rect">
            <a:avLst/>
          </a:prstGeom>
          <a:solidFill>
            <a:schemeClr val="bg1"/>
          </a:solidFill>
        </p:spPr>
        <p:txBody>
          <a:bodyPr wrap="square" rtlCol="0">
            <a:spAutoFit/>
          </a:bodyPr>
          <a:lstStyle/>
          <a:p>
            <a:endParaRPr lang="es-ES_tradnl"/>
          </a:p>
        </p:txBody>
      </p:sp>
      <p:pic>
        <p:nvPicPr>
          <p:cNvPr id="55" name="Picture 1"/>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l="75435" t="-31684" r="543" b="49262"/>
          <a:stretch/>
        </p:blipFill>
        <p:spPr>
          <a:xfrm>
            <a:off x="1566036" y="1811505"/>
            <a:ext cx="246630" cy="320346"/>
          </a:xfrm>
          <a:prstGeom prst="rect">
            <a:avLst/>
          </a:prstGeom>
        </p:spPr>
      </p:pic>
      <p:grpSp>
        <p:nvGrpSpPr>
          <p:cNvPr id="50" name="Agrupar 49"/>
          <p:cNvGrpSpPr/>
          <p:nvPr/>
        </p:nvGrpSpPr>
        <p:grpSpPr>
          <a:xfrm>
            <a:off x="2985263" y="3229858"/>
            <a:ext cx="698637" cy="557394"/>
            <a:chOff x="2985263" y="3229858"/>
            <a:chExt cx="698637" cy="557394"/>
          </a:xfrm>
        </p:grpSpPr>
        <p:pic>
          <p:nvPicPr>
            <p:cNvPr id="49" name="Picture 63"/>
            <p:cNvPicPr>
              <a:picLocks noChangeAspect="1"/>
            </p:cNvPicPr>
            <p:nvPr/>
          </p:nvPicPr>
          <p:blipFill rotWithShape="1">
            <a:blip r:embed="rId11" cstate="screen">
              <a:extLst>
                <a:ext uri="{28A0092B-C50C-407E-A947-70E740481C1C}">
                  <a14:useLocalDpi xmlns:a14="http://schemas.microsoft.com/office/drawing/2010/main"/>
                </a:ext>
              </a:extLst>
            </a:blip>
            <a:srcRect r="54543"/>
            <a:stretch/>
          </p:blipFill>
          <p:spPr>
            <a:xfrm>
              <a:off x="2985263" y="3447021"/>
              <a:ext cx="248241" cy="317500"/>
            </a:xfrm>
            <a:prstGeom prst="rect">
              <a:avLst/>
            </a:prstGeom>
          </p:spPr>
        </p:pic>
        <p:pic>
          <p:nvPicPr>
            <p:cNvPr id="57" name="Picture 1"/>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l="75435" t="-31684" r="543" b="49262"/>
            <a:stretch/>
          </p:blipFill>
          <p:spPr>
            <a:xfrm>
              <a:off x="3254769" y="3229858"/>
              <a:ext cx="429131" cy="557394"/>
            </a:xfrm>
            <a:prstGeom prst="rect">
              <a:avLst/>
            </a:prstGeom>
          </p:spPr>
        </p:pic>
      </p:grpSp>
      <p:pic>
        <p:nvPicPr>
          <p:cNvPr id="63" name="Imagen 6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281231">
            <a:off x="6043402" y="2483592"/>
            <a:ext cx="611093" cy="660308"/>
          </a:xfrm>
          <a:prstGeom prst="rect">
            <a:avLst/>
          </a:prstGeom>
        </p:spPr>
      </p:pic>
    </p:spTree>
    <p:extLst>
      <p:ext uri="{BB962C8B-B14F-4D97-AF65-F5344CB8AC3E}">
        <p14:creationId xmlns:p14="http://schemas.microsoft.com/office/powerpoint/2010/main" val="1459890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6588" y="1002890"/>
            <a:ext cx="3316274" cy="3346422"/>
          </a:xfrm>
          <a:prstGeom prst="rect">
            <a:avLst/>
          </a:prstGeom>
        </p:spPr>
      </p:pic>
      <p:sp>
        <p:nvSpPr>
          <p:cNvPr id="4" name="Título 8"/>
          <p:cNvSpPr>
            <a:spLocks noGrp="1"/>
          </p:cNvSpPr>
          <p:nvPr>
            <p:ph type="title"/>
          </p:nvPr>
        </p:nvSpPr>
        <p:spPr/>
        <p:txBody>
          <a:bodyPr/>
          <a:lstStyle/>
          <a:p>
            <a:r>
              <a:rPr lang="es-ES_tradnl"/>
              <a:t>SALUD </a:t>
            </a:r>
            <a:r>
              <a:rPr lang="es-ES_tradnl" dirty="0"/>
              <a:t>E INTERNET</a:t>
            </a:r>
          </a:p>
        </p:txBody>
      </p:sp>
    </p:spTree>
    <p:extLst>
      <p:ext uri="{BB962C8B-B14F-4D97-AF65-F5344CB8AC3E}">
        <p14:creationId xmlns:p14="http://schemas.microsoft.com/office/powerpoint/2010/main" val="176558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3210" y="1023046"/>
            <a:ext cx="3783029" cy="3366658"/>
          </a:xfrm>
          <a:prstGeom prst="rect">
            <a:avLst/>
          </a:prstGeom>
        </p:spPr>
      </p:pic>
      <p:sp>
        <p:nvSpPr>
          <p:cNvPr id="7" name="Título 8"/>
          <p:cNvSpPr txBox="1">
            <a:spLocks/>
          </p:cNvSpPr>
          <p:nvPr/>
        </p:nvSpPr>
        <p:spPr bwMode="auto">
          <a:xfrm>
            <a:off x="1922977" y="58555"/>
            <a:ext cx="6996574" cy="83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0"/>
              </a:spcBef>
              <a:spcAft>
                <a:spcPct val="0"/>
              </a:spcAft>
              <a:buFont typeface="+mj-lt"/>
              <a:buNone/>
              <a:defRPr sz="2000" b="0" i="0" kern="1200" baseline="0">
                <a:solidFill>
                  <a:srgbClr val="135379"/>
                </a:solidFill>
                <a:latin typeface="Century Gothic" charset="0"/>
                <a:ea typeface="Century Gothic" charset="0"/>
                <a:cs typeface="Century Gothic"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r>
              <a:rPr lang="es-ES_tradnl" dirty="0"/>
              <a:t>SALUD E INTERNET</a:t>
            </a:r>
          </a:p>
        </p:txBody>
      </p:sp>
    </p:spTree>
    <p:extLst>
      <p:ext uri="{BB962C8B-B14F-4D97-AF65-F5344CB8AC3E}">
        <p14:creationId xmlns:p14="http://schemas.microsoft.com/office/powerpoint/2010/main" val="305178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txBox="1">
            <a:spLocks/>
          </p:cNvSpPr>
          <p:nvPr/>
        </p:nvSpPr>
        <p:spPr bwMode="auto">
          <a:xfrm>
            <a:off x="296510" y="1496888"/>
            <a:ext cx="5032430" cy="20034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80000"/>
              </a:lnSpc>
              <a:spcBef>
                <a:spcPts val="1488"/>
              </a:spcBef>
            </a:pPr>
            <a:r>
              <a:rPr lang="es-ES_tradnl" altLang="en-US" sz="1800" b="1" dirty="0">
                <a:solidFill>
                  <a:srgbClr val="086589"/>
                </a:solidFill>
                <a:latin typeface="Century Gothic" charset="0"/>
                <a:ea typeface="Century Gothic" charset="0"/>
                <a:cs typeface="Century Gothic" charset="0"/>
              </a:rPr>
              <a:t>Debemos </a:t>
            </a:r>
            <a:r>
              <a:rPr lang="es-ES" altLang="en-US" sz="1800" b="1" dirty="0">
                <a:solidFill>
                  <a:srgbClr val="086589"/>
                </a:solidFill>
                <a:latin typeface="Century Gothic" charset="0"/>
                <a:ea typeface="Century Gothic" charset="0"/>
                <a:cs typeface="Century Gothic" charset="0"/>
              </a:rPr>
              <a:t>redirigir a los pacientes a </a:t>
            </a:r>
            <a:r>
              <a:rPr lang="es-ES" altLang="en-US" sz="2000" b="1" dirty="0">
                <a:solidFill>
                  <a:srgbClr val="E18C0F"/>
                </a:solidFill>
                <a:latin typeface="Century Gothic" charset="0"/>
                <a:ea typeface="Century Gothic" charset="0"/>
                <a:cs typeface="Century Gothic" charset="0"/>
              </a:rPr>
              <a:t>páginas fiables y de calidad</a:t>
            </a:r>
            <a:endParaRPr lang="en-US" altLang="en-US" sz="2000" b="1" dirty="0">
              <a:solidFill>
                <a:srgbClr val="E18C0F"/>
              </a:solidFill>
              <a:latin typeface="Century Gothic" charset="0"/>
              <a:ea typeface="Century Gothic" charset="0"/>
              <a:cs typeface="Century Gothic" charset="0"/>
            </a:endParaRPr>
          </a:p>
        </p:txBody>
      </p:sp>
      <p:sp>
        <p:nvSpPr>
          <p:cNvPr id="8" name="Marcador de contenido 7"/>
          <p:cNvSpPr>
            <a:spLocks noGrp="1"/>
          </p:cNvSpPr>
          <p:nvPr>
            <p:ph sz="quarter" idx="10"/>
          </p:nvPr>
        </p:nvSpPr>
        <p:spPr/>
        <p:txBody>
          <a:bodyPr/>
          <a:lstStyle/>
          <a:p>
            <a:r>
              <a:rPr lang="es-ES_tradnl" dirty="0"/>
              <a:t>CÓMO Y DÓNDE empiezan la búsqueda...</a:t>
            </a:r>
          </a:p>
        </p:txBody>
      </p:sp>
      <p:pic>
        <p:nvPicPr>
          <p:cNvPr id="6" name="Imagen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94893" y="4301158"/>
            <a:ext cx="1726275" cy="488290"/>
          </a:xfrm>
          <a:prstGeom prst="rect">
            <a:avLst/>
          </a:prstGeom>
        </p:spPr>
      </p:pic>
      <p:pic>
        <p:nvPicPr>
          <p:cNvPr id="15" name="Imagen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99848" l="0" r="100000">
                        <a14:foregroundMark x1="9967" y1="12348" x2="9967" y2="12348"/>
                        <a14:foregroundMark x1="21242" y1="10823" x2="32026" y2="11433"/>
                        <a14:foregroundMark x1="817" y1="2439" x2="1144" y2="55488"/>
                        <a14:foregroundMark x1="2941" y1="59299" x2="12255" y2="58537"/>
                        <a14:foregroundMark x1="13725" y1="57927" x2="13562" y2="35366"/>
                        <a14:foregroundMark x1="13562" y1="35518" x2="13889" y2="11433"/>
                        <a14:foregroundMark x1="14379" y1="12043" x2="21569" y2="11890"/>
                        <a14:foregroundMark x1="2124" y1="1524" x2="32516" y2="762"/>
                        <a14:foregroundMark x1="13889" y1="26220" x2="29739" y2="25762"/>
                        <a14:foregroundMark x1="1144" y1="70884" x2="1144" y2="70884"/>
                        <a14:foregroundMark x1="1471" y1="80183" x2="1471" y2="80183"/>
                        <a14:foregroundMark x1="7680" y1="77287" x2="7680" y2="77287"/>
                        <a14:foregroundMark x1="13235" y1="78506" x2="13235" y2="78506"/>
                        <a14:foregroundMark x1="16667" y1="76677" x2="16667" y2="76677"/>
                        <a14:foregroundMark x1="19118" y1="75000" x2="19118" y2="75000"/>
                        <a14:foregroundMark x1="21569" y1="75762" x2="21569" y2="75762"/>
                        <a14:foregroundMark x1="22712" y1="80183" x2="22712" y2="80183"/>
                        <a14:foregroundMark x1="25163" y1="76982" x2="25163" y2="76982"/>
                        <a14:foregroundMark x1="30882" y1="70427" x2="30882" y2="79878"/>
                        <a14:foregroundMark x1="37908" y1="74543" x2="39379" y2="79573"/>
                        <a14:foregroundMark x1="35131" y1="78811" x2="35131" y2="78811"/>
                        <a14:foregroundMark x1="42157" y1="76677" x2="42157" y2="76677"/>
                        <a14:foregroundMark x1="50980" y1="77134" x2="50980" y2="77134"/>
                        <a14:foregroundMark x1="53922" y1="77134" x2="53922" y2="77134"/>
                        <a14:foregroundMark x1="63235" y1="78354" x2="63235" y2="78354"/>
                        <a14:foregroundMark x1="56536" y1="70732" x2="56536" y2="70732"/>
                        <a14:foregroundMark x1="50654" y1="70579" x2="50654" y2="70579"/>
                        <a14:foregroundMark x1="42974" y1="85518" x2="42974" y2="85518"/>
                        <a14:foregroundMark x1="51471" y1="91159" x2="51471" y2="91159"/>
                        <a14:foregroundMark x1="60294" y1="92226" x2="60294" y2="92226"/>
                        <a14:foregroundMark x1="63889" y1="90244" x2="63889" y2="90244"/>
                        <a14:foregroundMark x1="72386" y1="92683" x2="72386" y2="92683"/>
                        <a14:foregroundMark x1="80392" y1="92530" x2="80392" y2="92530"/>
                        <a14:foregroundMark x1="85784" y1="92683" x2="85784" y2="92683"/>
                        <a14:foregroundMark x1="96078" y1="92988" x2="96078" y2="92988"/>
                        <a14:foregroundMark x1="94444" y1="91463" x2="94444" y2="91463"/>
                        <a14:foregroundMark x1="35784" y1="91768" x2="35784" y2="91768"/>
                        <a14:foregroundMark x1="29412" y1="91616" x2="29412" y2="91616"/>
                        <a14:foregroundMark x1="23203" y1="93902" x2="23203" y2="93902"/>
                        <a14:foregroundMark x1="14869" y1="91768" x2="14869" y2="91768"/>
                        <a14:foregroundMark x1="12255" y1="92988" x2="12255" y2="92988"/>
                        <a14:foregroundMark x1="1471" y1="91463" x2="1471" y2="91463"/>
                        <a14:foregroundMark x1="51144" y1="86128" x2="51144" y2="86128"/>
                        <a14:foregroundMark x1="58246" y1="16667" x2="58246" y2="16667"/>
                        <a14:backgroundMark x1="36765" y1="78963" x2="36765" y2="78963"/>
                        <a14:backgroundMark x1="33497" y1="94817" x2="33497" y2="94817"/>
                        <a14:backgroundMark x1="20752" y1="95122" x2="20752" y2="95122"/>
                        <a14:backgroundMark x1="10621" y1="94512" x2="10621" y2="94512"/>
                        <a14:backgroundMark x1="58333" y1="94207" x2="58333" y2="94207"/>
                        <a14:backgroundMark x1="74183" y1="91463" x2="74183" y2="91463"/>
                        <a14:backgroundMark x1="89216" y1="90854" x2="89216" y2="90854"/>
                      </a14:backgroundRemoval>
                    </a14:imgEffect>
                  </a14:imgLayer>
                </a14:imgProps>
              </a:ext>
              <a:ext uri="{28A0092B-C50C-407E-A947-70E740481C1C}">
                <a14:useLocalDpi xmlns:a14="http://schemas.microsoft.com/office/drawing/2010/main"/>
              </a:ext>
            </a:extLst>
          </a:blip>
          <a:stretch>
            <a:fillRect/>
          </a:stretch>
        </p:blipFill>
        <p:spPr>
          <a:xfrm>
            <a:off x="7717256" y="1581419"/>
            <a:ext cx="889844" cy="953819"/>
          </a:xfrm>
          <a:prstGeom prst="rect">
            <a:avLst/>
          </a:prstGeom>
        </p:spPr>
      </p:pic>
      <p:pic>
        <p:nvPicPr>
          <p:cNvPr id="2" name="Picture 1"/>
          <p:cNvPicPr>
            <a:picLocks noChangeAspect="1"/>
          </p:cNvPicPr>
          <p:nvPr/>
        </p:nvPicPr>
        <p:blipFill>
          <a:blip r:embed="rId5"/>
          <a:stretch>
            <a:fillRect/>
          </a:stretch>
        </p:blipFill>
        <p:spPr>
          <a:xfrm>
            <a:off x="4594893" y="1522650"/>
            <a:ext cx="2089867" cy="1161037"/>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4083" y="2675405"/>
            <a:ext cx="1688231" cy="1067895"/>
          </a:xfrm>
          <a:prstGeom prst="rect">
            <a:avLst/>
          </a:prstGeom>
        </p:spPr>
      </p:pic>
      <p:pic>
        <p:nvPicPr>
          <p:cNvPr id="4" name="Imagen 3"/>
          <p:cNvPicPr>
            <a:picLocks noChangeAspect="1"/>
          </p:cNvPicPr>
          <p:nvPr/>
        </p:nvPicPr>
        <p:blipFill>
          <a:blip r:embed="rId7"/>
          <a:stretch>
            <a:fillRect/>
          </a:stretch>
        </p:blipFill>
        <p:spPr>
          <a:xfrm>
            <a:off x="6321168" y="2877599"/>
            <a:ext cx="1322943" cy="1378354"/>
          </a:xfrm>
          <a:prstGeom prst="rect">
            <a:avLst/>
          </a:prstGeom>
        </p:spPr>
      </p:pic>
      <p:pic>
        <p:nvPicPr>
          <p:cNvPr id="5" name="Imagen 4"/>
          <p:cNvPicPr>
            <a:picLocks noChangeAspect="1"/>
          </p:cNvPicPr>
          <p:nvPr/>
        </p:nvPicPr>
        <p:blipFill>
          <a:blip r:embed="rId8"/>
          <a:stretch>
            <a:fillRect/>
          </a:stretch>
        </p:blipFill>
        <p:spPr>
          <a:xfrm>
            <a:off x="586421" y="2701380"/>
            <a:ext cx="1930149" cy="854108"/>
          </a:xfrm>
          <a:prstGeom prst="rect">
            <a:avLst/>
          </a:prstGeom>
        </p:spPr>
      </p:pic>
      <p:sp>
        <p:nvSpPr>
          <p:cNvPr id="12" name="Título 8"/>
          <p:cNvSpPr txBox="1">
            <a:spLocks/>
          </p:cNvSpPr>
          <p:nvPr/>
        </p:nvSpPr>
        <p:spPr bwMode="auto">
          <a:xfrm>
            <a:off x="1922977" y="58555"/>
            <a:ext cx="6996574" cy="83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0"/>
              </a:spcBef>
              <a:spcAft>
                <a:spcPct val="0"/>
              </a:spcAft>
              <a:buFont typeface="+mj-lt"/>
              <a:buNone/>
              <a:defRPr sz="2000" b="0" i="0" kern="1200" baseline="0">
                <a:solidFill>
                  <a:srgbClr val="135379"/>
                </a:solidFill>
                <a:latin typeface="Century Gothic" charset="0"/>
                <a:ea typeface="Century Gothic" charset="0"/>
                <a:cs typeface="Century Gothic"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r>
              <a:rPr lang="es-ES_tradnl" dirty="0"/>
              <a:t>SALUD E INTERNET</a:t>
            </a:r>
          </a:p>
        </p:txBody>
      </p:sp>
    </p:spTree>
    <p:extLst>
      <p:ext uri="{BB962C8B-B14F-4D97-AF65-F5344CB8AC3E}">
        <p14:creationId xmlns:p14="http://schemas.microsoft.com/office/powerpoint/2010/main" val="1573232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9350" y="1268532"/>
            <a:ext cx="2855489" cy="2988510"/>
          </a:xfrm>
          <a:prstGeom prst="rect">
            <a:avLst/>
          </a:prstGeom>
        </p:spPr>
      </p:pic>
      <p:pic>
        <p:nvPicPr>
          <p:cNvPr id="1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455" y="839170"/>
            <a:ext cx="1447165" cy="1622579"/>
          </a:xfrm>
          <a:prstGeom prst="rect">
            <a:avLst/>
          </a:prstGeom>
        </p:spPr>
      </p:pic>
      <p:sp>
        <p:nvSpPr>
          <p:cNvPr id="3" name="Marcador de contenido 2"/>
          <p:cNvSpPr>
            <a:spLocks noGrp="1"/>
          </p:cNvSpPr>
          <p:nvPr>
            <p:ph idx="1"/>
          </p:nvPr>
        </p:nvSpPr>
        <p:spPr>
          <a:xfrm>
            <a:off x="4119717" y="1272024"/>
            <a:ext cx="4799834" cy="2985018"/>
          </a:xfrm>
        </p:spPr>
        <p:txBody>
          <a:bodyPr>
            <a:normAutofit fontScale="92500" lnSpcReduction="10000"/>
          </a:bodyPr>
          <a:lstStyle/>
          <a:p>
            <a:pPr marL="285750" indent="-285750" eaLnBrk="1" hangingPunct="1">
              <a:lnSpc>
                <a:spcPct val="120000"/>
              </a:lnSpc>
              <a:spcBef>
                <a:spcPts val="1488"/>
              </a:spcBef>
              <a:buFont typeface="Arial" charset="0"/>
              <a:buChar char="•"/>
            </a:pPr>
            <a:r>
              <a:rPr lang="es-ES_tradnl" altLang="en-US" sz="1800" b="1" dirty="0">
                <a:solidFill>
                  <a:srgbClr val="E18C0F"/>
                </a:solidFill>
                <a:ea typeface="Arial" charset="0"/>
                <a:cs typeface="Arial" charset="0"/>
              </a:rPr>
              <a:t>Internet </a:t>
            </a:r>
            <a:r>
              <a:rPr lang="es-ES_tradnl" altLang="en-US" sz="1400" dirty="0">
                <a:solidFill>
                  <a:srgbClr val="056F8E"/>
                </a:solidFill>
                <a:ea typeface="Arial" charset="0"/>
                <a:cs typeface="Arial" charset="0"/>
              </a:rPr>
              <a:t>ha causado una </a:t>
            </a:r>
            <a:r>
              <a:rPr lang="es-ES_tradnl" altLang="en-US" sz="1800" b="1" dirty="0">
                <a:solidFill>
                  <a:srgbClr val="E18C0F"/>
                </a:solidFill>
                <a:ea typeface="Arial" charset="0"/>
                <a:cs typeface="Arial" charset="0"/>
              </a:rPr>
              <a:t>gran revolución </a:t>
            </a:r>
            <a:r>
              <a:rPr lang="es-ES_tradnl" altLang="en-US" sz="1400" dirty="0">
                <a:solidFill>
                  <a:srgbClr val="056F8E"/>
                </a:solidFill>
                <a:ea typeface="Arial" charset="0"/>
                <a:cs typeface="Arial" charset="0"/>
              </a:rPr>
              <a:t>por la </a:t>
            </a:r>
            <a:r>
              <a:rPr lang="es-ES_tradnl" altLang="en-US" sz="1400" b="1" dirty="0">
                <a:solidFill>
                  <a:srgbClr val="056F8E"/>
                </a:solidFill>
                <a:ea typeface="Arial" charset="0"/>
                <a:cs typeface="Arial" charset="0"/>
              </a:rPr>
              <a:t>facilidad </a:t>
            </a:r>
            <a:r>
              <a:rPr lang="es-ES_tradnl" altLang="en-US" sz="1400" dirty="0">
                <a:solidFill>
                  <a:srgbClr val="056F8E"/>
                </a:solidFill>
                <a:ea typeface="Arial" charset="0"/>
                <a:cs typeface="Arial" charset="0"/>
              </a:rPr>
              <a:t>y la </a:t>
            </a:r>
            <a:r>
              <a:rPr lang="es-ES_tradnl" altLang="en-US" sz="1400" b="1" dirty="0">
                <a:solidFill>
                  <a:srgbClr val="056F8E"/>
                </a:solidFill>
                <a:ea typeface="Arial" charset="0"/>
                <a:cs typeface="Arial" charset="0"/>
              </a:rPr>
              <a:t>rapidez </a:t>
            </a:r>
            <a:r>
              <a:rPr lang="es-ES_tradnl" altLang="en-US" sz="1400" dirty="0">
                <a:solidFill>
                  <a:srgbClr val="056F8E"/>
                </a:solidFill>
                <a:ea typeface="Arial" charset="0"/>
                <a:cs typeface="Arial" charset="0"/>
              </a:rPr>
              <a:t>de acceso a la información sobre salud. </a:t>
            </a:r>
          </a:p>
          <a:p>
            <a:pPr marL="285750" indent="-285750" eaLnBrk="1" hangingPunct="1">
              <a:lnSpc>
                <a:spcPct val="120000"/>
              </a:lnSpc>
              <a:spcBef>
                <a:spcPts val="1488"/>
              </a:spcBef>
              <a:buFont typeface="Arial" charset="0"/>
              <a:buChar char="•"/>
            </a:pPr>
            <a:r>
              <a:rPr lang="es-ES_tradnl" altLang="en-US" dirty="0">
                <a:solidFill>
                  <a:srgbClr val="056F8E"/>
                </a:solidFill>
                <a:ea typeface="Arial" charset="0"/>
                <a:cs typeface="Arial" charset="0"/>
              </a:rPr>
              <a:t>Internet se ha convertido en </a:t>
            </a:r>
            <a:r>
              <a:rPr lang="es-ES_tradnl" altLang="en-US" sz="1800" b="1" dirty="0">
                <a:solidFill>
                  <a:srgbClr val="E18C0F"/>
                </a:solidFill>
                <a:ea typeface="Arial" charset="0"/>
                <a:cs typeface="Arial" charset="0"/>
              </a:rPr>
              <a:t>el primer recurso </a:t>
            </a:r>
            <a:r>
              <a:rPr lang="es-ES_tradnl" altLang="en-US" dirty="0">
                <a:solidFill>
                  <a:srgbClr val="056F8E"/>
                </a:solidFill>
                <a:ea typeface="Arial" charset="0"/>
                <a:cs typeface="Arial" charset="0"/>
              </a:rPr>
              <a:t>al que asisten las personas</a:t>
            </a:r>
            <a:r>
              <a:rPr lang="es-ES_tradnl" altLang="en-US" b="1" dirty="0">
                <a:solidFill>
                  <a:srgbClr val="056F8E"/>
                </a:solidFill>
                <a:ea typeface="Arial" charset="0"/>
                <a:cs typeface="Arial" charset="0"/>
              </a:rPr>
              <a:t> </a:t>
            </a:r>
            <a:r>
              <a:rPr lang="es-ES_tradnl" altLang="en-US" sz="1800" b="1" dirty="0">
                <a:solidFill>
                  <a:srgbClr val="056F8E"/>
                </a:solidFill>
                <a:ea typeface="Arial" charset="0"/>
                <a:cs typeface="Arial" charset="0"/>
              </a:rPr>
              <a:t>cuando aparecen síntomas </a:t>
            </a:r>
            <a:r>
              <a:rPr lang="es-ES_tradnl" altLang="en-US" dirty="0">
                <a:solidFill>
                  <a:srgbClr val="056F8E"/>
                </a:solidFill>
                <a:ea typeface="Arial" charset="0"/>
                <a:cs typeface="Arial" charset="0"/>
              </a:rPr>
              <a:t>de una enfermedad.</a:t>
            </a:r>
          </a:p>
          <a:p>
            <a:pPr marL="285750" indent="-285750" eaLnBrk="1" hangingPunct="1">
              <a:lnSpc>
                <a:spcPct val="120000"/>
              </a:lnSpc>
              <a:spcBef>
                <a:spcPts val="1488"/>
              </a:spcBef>
              <a:buFont typeface="Arial" charset="0"/>
              <a:buChar char="•"/>
            </a:pPr>
            <a:r>
              <a:rPr lang="en-US" altLang="en-US" dirty="0">
                <a:solidFill>
                  <a:srgbClr val="056F8E"/>
                </a:solidFill>
                <a:ea typeface="Arial" charset="0"/>
                <a:cs typeface="Arial" charset="0"/>
              </a:rPr>
              <a:t>Los </a:t>
            </a:r>
            <a:r>
              <a:rPr lang="en-US" altLang="en-US" dirty="0" err="1">
                <a:solidFill>
                  <a:srgbClr val="056F8E"/>
                </a:solidFill>
                <a:ea typeface="Arial" charset="0"/>
                <a:cs typeface="Arial" charset="0"/>
              </a:rPr>
              <a:t>pacientes</a:t>
            </a:r>
            <a:r>
              <a:rPr lang="en-US" altLang="en-US" dirty="0">
                <a:solidFill>
                  <a:srgbClr val="056F8E"/>
                </a:solidFill>
                <a:ea typeface="Arial" charset="0"/>
                <a:cs typeface="Arial" charset="0"/>
              </a:rPr>
              <a:t> </a:t>
            </a:r>
            <a:r>
              <a:rPr lang="es-ES_tradnl" altLang="en-US" sz="1800" b="1" dirty="0">
                <a:solidFill>
                  <a:srgbClr val="056F8E"/>
                </a:solidFill>
                <a:ea typeface="Arial" charset="0"/>
                <a:cs typeface="Arial" charset="0"/>
              </a:rPr>
              <a:t>buscan primero en Google </a:t>
            </a:r>
            <a:r>
              <a:rPr lang="es-ES_tradnl" altLang="en-US" sz="1800" b="1" dirty="0">
                <a:solidFill>
                  <a:srgbClr val="E18C0F"/>
                </a:solidFill>
                <a:ea typeface="Arial" charset="0"/>
                <a:cs typeface="Arial" charset="0"/>
              </a:rPr>
              <a:t>antes </a:t>
            </a:r>
            <a:r>
              <a:rPr lang="es-ES_tradnl" altLang="en-US" b="1" dirty="0">
                <a:solidFill>
                  <a:srgbClr val="E18C0F"/>
                </a:solidFill>
                <a:ea typeface="Arial" charset="0"/>
                <a:cs typeface="Arial" charset="0"/>
              </a:rPr>
              <a:t>de consultar la pareja, </a:t>
            </a:r>
            <a:r>
              <a:rPr lang="es-ES_tradnl" altLang="en-US" dirty="0">
                <a:solidFill>
                  <a:srgbClr val="056F8E"/>
                </a:solidFill>
                <a:ea typeface="Arial" charset="0"/>
                <a:cs typeface="Arial" charset="0"/>
              </a:rPr>
              <a:t>familia o amigos</a:t>
            </a:r>
            <a:r>
              <a:rPr lang="es-ES_tradnl" altLang="en-US" b="1" dirty="0">
                <a:solidFill>
                  <a:srgbClr val="056F8E"/>
                </a:solidFill>
                <a:ea typeface="Arial" charset="0"/>
                <a:cs typeface="Arial" charset="0"/>
              </a:rPr>
              <a:t>,  </a:t>
            </a:r>
            <a:r>
              <a:rPr lang="es-ES_tradnl" altLang="en-US" b="1" dirty="0">
                <a:solidFill>
                  <a:srgbClr val="E18C0F"/>
                </a:solidFill>
                <a:ea typeface="Arial" charset="0"/>
                <a:cs typeface="Arial" charset="0"/>
              </a:rPr>
              <a:t>e incluso, </a:t>
            </a:r>
            <a:r>
              <a:rPr lang="es-ES_tradnl" altLang="en-US" sz="1800" b="1" dirty="0">
                <a:solidFill>
                  <a:srgbClr val="E18C0F"/>
                </a:solidFill>
                <a:ea typeface="Arial" charset="0"/>
                <a:cs typeface="Arial" charset="0"/>
              </a:rPr>
              <a:t>el profesional sanitario.</a:t>
            </a:r>
          </a:p>
          <a:p>
            <a:endParaRPr lang="es-ES_tradnl" dirty="0"/>
          </a:p>
        </p:txBody>
      </p:sp>
      <p:sp>
        <p:nvSpPr>
          <p:cNvPr id="8" name="Título 8"/>
          <p:cNvSpPr txBox="1">
            <a:spLocks/>
          </p:cNvSpPr>
          <p:nvPr/>
        </p:nvSpPr>
        <p:spPr bwMode="auto">
          <a:xfrm>
            <a:off x="1922977" y="58555"/>
            <a:ext cx="6996574" cy="83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0"/>
              </a:spcBef>
              <a:spcAft>
                <a:spcPct val="0"/>
              </a:spcAft>
              <a:buFont typeface="+mj-lt"/>
              <a:buNone/>
              <a:defRPr sz="2000" b="0" i="0" kern="1200" baseline="0">
                <a:solidFill>
                  <a:srgbClr val="135379"/>
                </a:solidFill>
                <a:latin typeface="Century Gothic" charset="0"/>
                <a:ea typeface="Century Gothic" charset="0"/>
                <a:cs typeface="Century Gothic"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r>
              <a:rPr lang="es-ES_tradnl" dirty="0"/>
              <a:t>SALUD E INTERNET</a:t>
            </a:r>
          </a:p>
        </p:txBody>
      </p:sp>
    </p:spTree>
    <p:extLst>
      <p:ext uri="{BB962C8B-B14F-4D97-AF65-F5344CB8AC3E}">
        <p14:creationId xmlns:p14="http://schemas.microsoft.com/office/powerpoint/2010/main" val="168068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p>
        </p:txBody>
      </p:sp>
      <p:sp>
        <p:nvSpPr>
          <p:cNvPr id="5"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Diabetes en cifras</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Salud e </a:t>
            </a:r>
            <a:r>
              <a:rPr lang="es-ES_tradnl" altLang="en-US" sz="2000" dirty="0">
                <a:solidFill>
                  <a:srgbClr val="BFBFBF"/>
                </a:solidFill>
              </a:rPr>
              <a:t>I</a:t>
            </a:r>
            <a:r>
              <a:rPr lang="es-ES_tradnl" altLang="en-US" sz="2000" dirty="0">
                <a:solidFill>
                  <a:srgbClr val="BFBFBF"/>
                </a:solidFill>
                <a:latin typeface="Century Gothic" charset="0"/>
                <a:ea typeface="Century Gothic" charset="0"/>
                <a:cs typeface="Century Gothic" charset="0"/>
              </a:rPr>
              <a:t>nternet</a:t>
            </a:r>
          </a:p>
          <a:p>
            <a:pPr marL="342900" indent="-342900">
              <a:lnSpc>
                <a:spcPct val="150000"/>
              </a:lnSpc>
              <a:buBlip>
                <a:blip r:embed="rId2"/>
              </a:buBlip>
            </a:pPr>
            <a:r>
              <a:rPr lang="es-ES_tradnl" altLang="en-US" sz="2000" b="1" dirty="0">
                <a:solidFill>
                  <a:srgbClr val="056F8E"/>
                </a:solidFill>
                <a:latin typeface="Century Gothic" charset="0"/>
                <a:ea typeface="Century Gothic" charset="0"/>
                <a:cs typeface="Century Gothic" charset="0"/>
              </a:rPr>
              <a:t>Internet y el profesional sanitario</a:t>
            </a:r>
          </a:p>
          <a:p>
            <a:pPr marL="342900" indent="-342900">
              <a:lnSpc>
                <a:spcPct val="150000"/>
              </a:lnSpc>
              <a:buBlip>
                <a:blip r:embed="rId2"/>
              </a:buBlip>
            </a:pPr>
            <a:r>
              <a:rPr lang="es-ES_tradnl" altLang="en-US" sz="2000" dirty="0" err="1">
                <a:solidFill>
                  <a:srgbClr val="BFBFBF"/>
                </a:solidFill>
                <a:latin typeface="Century Gothic" charset="0"/>
                <a:ea typeface="Century Gothic" charset="0"/>
                <a:cs typeface="Century Gothic" charset="0"/>
              </a:rPr>
              <a:t>Diabeweb</a:t>
            </a:r>
            <a:endParaRPr lang="es-ES_tradnl" altLang="en-US" sz="2000" dirty="0">
              <a:solidFill>
                <a:srgbClr val="BFBFBF"/>
              </a:solidFill>
              <a:latin typeface="Century Gothic" charset="0"/>
              <a:ea typeface="Century Gothic" charset="0"/>
              <a:cs typeface="Century Gothic" charset="0"/>
            </a:endParaRP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Lo mejor de Diabetes en la red</a:t>
            </a:r>
            <a:endParaRPr lang="es-ES_tradnl" sz="2000" dirty="0">
              <a:solidFill>
                <a:srgbClr val="BFBFBF"/>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624333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5257" y="1328738"/>
            <a:ext cx="6093001" cy="3086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ounded Rectangle 4"/>
          <p:cNvSpPr/>
          <p:nvPr/>
        </p:nvSpPr>
        <p:spPr>
          <a:xfrm>
            <a:off x="5240593" y="2379405"/>
            <a:ext cx="747251" cy="806245"/>
          </a:xfrm>
          <a:prstGeom prst="roundRect">
            <a:avLst/>
          </a:prstGeom>
          <a:noFill/>
          <a:ln w="28575" cmpd="sng">
            <a:solidFill>
              <a:srgbClr val="FF9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noFill/>
            </a:endParaRPr>
          </a:p>
        </p:txBody>
      </p:sp>
      <p:sp>
        <p:nvSpPr>
          <p:cNvPr id="2" name="Título 1"/>
          <p:cNvSpPr>
            <a:spLocks noGrp="1"/>
          </p:cNvSpPr>
          <p:nvPr>
            <p:ph type="title"/>
          </p:nvPr>
        </p:nvSpPr>
        <p:spPr/>
        <p:txBody>
          <a:bodyPr/>
          <a:lstStyle/>
          <a:p>
            <a:r>
              <a:rPr lang="es-ES_tradnl" dirty="0"/>
              <a:t>INTERNET Y EL PROFESIONAL SANITARIO</a:t>
            </a:r>
          </a:p>
        </p:txBody>
      </p:sp>
      <p:sp>
        <p:nvSpPr>
          <p:cNvPr id="9" name="Marcador de contenido 7"/>
          <p:cNvSpPr>
            <a:spLocks noGrp="1"/>
          </p:cNvSpPr>
          <p:nvPr>
            <p:ph sz="quarter" idx="10"/>
          </p:nvPr>
        </p:nvSpPr>
        <p:spPr>
          <a:xfrm>
            <a:off x="280988" y="969963"/>
            <a:ext cx="8639175" cy="358775"/>
          </a:xfrm>
        </p:spPr>
        <p:txBody>
          <a:bodyPr/>
          <a:lstStyle/>
          <a:p>
            <a:pPr eaLnBrk="1" hangingPunct="1"/>
            <a:r>
              <a:rPr lang="es-ES_tradnl" altLang="es-ES_tradnl" dirty="0">
                <a:solidFill>
                  <a:srgbClr val="056F8E"/>
                </a:solidFill>
                <a:ea typeface="Arial" charset="0"/>
                <a:cs typeface="Arial" charset="0"/>
              </a:rPr>
              <a:t>Fuente: Encuesta de Accenture al colectivo médico</a:t>
            </a:r>
          </a:p>
        </p:txBody>
      </p:sp>
    </p:spTree>
    <p:extLst>
      <p:ext uri="{BB962C8B-B14F-4D97-AF65-F5344CB8AC3E}">
        <p14:creationId xmlns:p14="http://schemas.microsoft.com/office/powerpoint/2010/main" val="199789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4723" y="993058"/>
            <a:ext cx="4660004" cy="3340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ítulo 1"/>
          <p:cNvSpPr>
            <a:spLocks noGrp="1"/>
          </p:cNvSpPr>
          <p:nvPr>
            <p:ph type="title"/>
          </p:nvPr>
        </p:nvSpPr>
        <p:spPr/>
        <p:txBody>
          <a:bodyPr/>
          <a:lstStyle/>
          <a:p>
            <a:r>
              <a:rPr lang="es-ES_tradnl" dirty="0"/>
              <a:t>INTERNET Y EL PROFESIONAL SANITARIO</a:t>
            </a:r>
          </a:p>
        </p:txBody>
      </p:sp>
    </p:spTree>
    <p:extLst>
      <p:ext uri="{BB962C8B-B14F-4D97-AF65-F5344CB8AC3E}">
        <p14:creationId xmlns:p14="http://schemas.microsoft.com/office/powerpoint/2010/main" val="1351219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2453640" y="2349877"/>
            <a:ext cx="43180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just" eaLnBrk="1" hangingPunct="1"/>
            <a:r>
              <a:rPr lang="es-ES_tradnl" altLang="en-US" sz="1400">
                <a:solidFill>
                  <a:srgbClr val="056F8E"/>
                </a:solidFill>
                <a:latin typeface="Century Gothic" charset="0"/>
                <a:ea typeface="Century Gothic" charset="0"/>
                <a:cs typeface="Century Gothic" charset="0"/>
              </a:rPr>
              <a:t>A </a:t>
            </a:r>
            <a:r>
              <a:rPr lang="es-ES_tradnl" altLang="en-US" sz="1400" dirty="0">
                <a:solidFill>
                  <a:srgbClr val="056F8E"/>
                </a:solidFill>
                <a:latin typeface="Century Gothic" charset="0"/>
                <a:ea typeface="Century Gothic" charset="0"/>
                <a:cs typeface="Century Gothic" charset="0"/>
              </a:rPr>
              <a:t>la hora de tomar decisiones clínicas los médicos invierten el </a:t>
            </a:r>
            <a:r>
              <a:rPr lang="es-ES_tradnl" altLang="en-US" sz="1800" b="1" dirty="0">
                <a:solidFill>
                  <a:srgbClr val="E18C0F"/>
                </a:solidFill>
                <a:latin typeface="Century Gothic" charset="0"/>
                <a:ea typeface="Century Gothic" charset="0"/>
                <a:cs typeface="Century Gothic" charset="0"/>
              </a:rPr>
              <a:t>doble de tiempo en el uso de fuentes online</a:t>
            </a:r>
            <a:r>
              <a:rPr lang="es-ES_tradnl" altLang="en-US" sz="1400" b="1" dirty="0">
                <a:solidFill>
                  <a:srgbClr val="056F8E"/>
                </a:solidFill>
                <a:latin typeface="Century Gothic" charset="0"/>
                <a:ea typeface="Century Gothic" charset="0"/>
                <a:cs typeface="Century Gothic" charset="0"/>
              </a:rPr>
              <a:t> </a:t>
            </a:r>
            <a:r>
              <a:rPr lang="es-ES_tradnl" altLang="en-US" sz="1400" dirty="0">
                <a:solidFill>
                  <a:srgbClr val="056F8E"/>
                </a:solidFill>
                <a:latin typeface="Century Gothic" charset="0"/>
                <a:ea typeface="Century Gothic" charset="0"/>
                <a:cs typeface="Century Gothic" charset="0"/>
              </a:rPr>
              <a:t>en comparación a las fuentes impresas o offline.</a:t>
            </a:r>
          </a:p>
          <a:p>
            <a:pPr algn="just" eaLnBrk="1" hangingPunct="1"/>
            <a:endParaRPr lang="es-ES_tradnl" altLang="en-US" sz="1400" dirty="0">
              <a:solidFill>
                <a:srgbClr val="056F8E"/>
              </a:solidFill>
              <a:latin typeface="Century Gothic" charset="0"/>
              <a:ea typeface="Century Gothic" charset="0"/>
              <a:cs typeface="Century Gothic" charset="0"/>
            </a:endParaRPr>
          </a:p>
          <a:p>
            <a:pPr algn="just" eaLnBrk="1" hangingPunct="1"/>
            <a:r>
              <a:rPr lang="es-ES_tradnl" altLang="en-US" sz="1400" dirty="0">
                <a:solidFill>
                  <a:srgbClr val="056F8E"/>
                </a:solidFill>
                <a:latin typeface="Century Gothic" charset="0"/>
                <a:ea typeface="Century Gothic" charset="0"/>
                <a:cs typeface="Century Gothic" charset="0"/>
              </a:rPr>
              <a:t>Cada año se publican más de </a:t>
            </a:r>
            <a:r>
              <a:rPr lang="es-ES_tradnl" altLang="en-US" sz="1800" b="1" dirty="0">
                <a:solidFill>
                  <a:srgbClr val="E18C0F"/>
                </a:solidFill>
                <a:latin typeface="Century Gothic" charset="0"/>
                <a:ea typeface="Century Gothic" charset="0"/>
                <a:cs typeface="Century Gothic" charset="0"/>
              </a:rPr>
              <a:t>2 millones de artículos en revistas científicas</a:t>
            </a:r>
            <a:r>
              <a:rPr lang="es-ES_tradnl" altLang="en-US" sz="1400" dirty="0">
                <a:solidFill>
                  <a:srgbClr val="056F8E"/>
                </a:solidFill>
                <a:latin typeface="Century Gothic" charset="0"/>
                <a:ea typeface="Century Gothic" charset="0"/>
                <a:cs typeface="Century Gothic" charset="0"/>
              </a:rPr>
              <a:t> y la mayoría ya esta disponible en Internet.</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225" y="965200"/>
            <a:ext cx="2023415" cy="344678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1640" y="965200"/>
            <a:ext cx="1889825" cy="3446780"/>
          </a:xfrm>
          <a:prstGeom prst="rect">
            <a:avLst/>
          </a:prstGeom>
        </p:spPr>
      </p:pic>
      <p:sp>
        <p:nvSpPr>
          <p:cNvPr id="4" name="Rectangle 3"/>
          <p:cNvSpPr/>
          <p:nvPr/>
        </p:nvSpPr>
        <p:spPr>
          <a:xfrm>
            <a:off x="2005781" y="1024470"/>
            <a:ext cx="5043948" cy="923330"/>
          </a:xfrm>
          <a:prstGeom prst="rect">
            <a:avLst/>
          </a:prstGeom>
        </p:spPr>
        <p:txBody>
          <a:bodyPr wrap="square">
            <a:spAutoFit/>
          </a:bodyPr>
          <a:lstStyle/>
          <a:p>
            <a:pPr algn="ctr" eaLnBrk="1" hangingPunct="1"/>
            <a:r>
              <a:rPr lang="es-ES_tradnl" altLang="en-US" b="1" dirty="0">
                <a:solidFill>
                  <a:srgbClr val="056F8E"/>
                </a:solidFill>
                <a:latin typeface="Century Gothic" charset="0"/>
                <a:ea typeface="Century Gothic" charset="0"/>
                <a:cs typeface="Century Gothic" charset="0"/>
              </a:rPr>
              <a:t>Internet se ha impuesto como una fuente habitual de información para los profesionales sanitarios.</a:t>
            </a:r>
          </a:p>
        </p:txBody>
      </p:sp>
      <p:sp>
        <p:nvSpPr>
          <p:cNvPr id="9" name="Título 1"/>
          <p:cNvSpPr>
            <a:spLocks noGrp="1"/>
          </p:cNvSpPr>
          <p:nvPr>
            <p:ph type="title"/>
          </p:nvPr>
        </p:nvSpPr>
        <p:spPr/>
        <p:txBody>
          <a:bodyPr/>
          <a:lstStyle/>
          <a:p>
            <a:r>
              <a:rPr lang="es-ES_tradnl" dirty="0"/>
              <a:t>INTERNET Y EL PROFESIONAL SANITARIO</a:t>
            </a:r>
          </a:p>
        </p:txBody>
      </p:sp>
    </p:spTree>
    <p:extLst>
      <p:ext uri="{BB962C8B-B14F-4D97-AF65-F5344CB8AC3E}">
        <p14:creationId xmlns:p14="http://schemas.microsoft.com/office/powerpoint/2010/main" val="2108452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contenido 13"/>
          <p:cNvSpPr>
            <a:spLocks noGrp="1"/>
          </p:cNvSpPr>
          <p:nvPr>
            <p:ph sz="quarter" idx="10"/>
          </p:nvPr>
        </p:nvSpPr>
        <p:spPr/>
        <p:txBody>
          <a:bodyPr/>
          <a:lstStyle/>
          <a:p>
            <a:r>
              <a:rPr lang="es-ES" dirty="0">
                <a:solidFill>
                  <a:srgbClr val="086589"/>
                </a:solidFill>
                <a:ea typeface="Arial" charset="0"/>
                <a:cs typeface="Arial" charset="0"/>
              </a:rPr>
              <a:t>En España un </a:t>
            </a:r>
            <a:r>
              <a:rPr lang="es-ES" b="1" dirty="0">
                <a:solidFill>
                  <a:srgbClr val="E5810A"/>
                </a:solidFill>
                <a:ea typeface="Arial" charset="0"/>
                <a:cs typeface="Arial" charset="0"/>
              </a:rPr>
              <a:t>97%</a:t>
            </a:r>
            <a:r>
              <a:rPr lang="es-ES" dirty="0">
                <a:solidFill>
                  <a:srgbClr val="086589"/>
                </a:solidFill>
                <a:ea typeface="Arial" charset="0"/>
                <a:cs typeface="Arial" charset="0"/>
              </a:rPr>
              <a:t> de los profesionales de la salud Accede a</a:t>
            </a:r>
            <a:r>
              <a:rPr lang="es-ES" b="1" dirty="0">
                <a:solidFill>
                  <a:srgbClr val="086589"/>
                </a:solidFill>
                <a:ea typeface="Arial" charset="0"/>
                <a:cs typeface="Arial" charset="0"/>
              </a:rPr>
              <a:t> información médica a través de internet</a:t>
            </a:r>
          </a:p>
          <a:p>
            <a:endParaRPr lang="es-ES_tradnl" dirty="0"/>
          </a:p>
        </p:txBody>
      </p:sp>
      <p:sp>
        <p:nvSpPr>
          <p:cNvPr id="16" name="Marcador de contenido 1"/>
          <p:cNvSpPr>
            <a:spLocks noGrp="1"/>
          </p:cNvSpPr>
          <p:nvPr>
            <p:ph idx="1"/>
          </p:nvPr>
        </p:nvSpPr>
        <p:spPr>
          <a:xfrm>
            <a:off x="280669" y="1430473"/>
            <a:ext cx="8638881" cy="2985018"/>
          </a:xfrm>
        </p:spPr>
        <p:txBody>
          <a:bodyPr>
            <a:normAutofit fontScale="92500" lnSpcReduction="10000"/>
          </a:bodyPr>
          <a:lstStyle/>
          <a:p>
            <a:endParaRPr lang="es-ES_tradnl" dirty="0">
              <a:solidFill>
                <a:srgbClr val="056F8E"/>
              </a:solidFill>
            </a:endParaRPr>
          </a:p>
          <a:p>
            <a:pPr marL="285750" indent="-285750">
              <a:buFont typeface="Arial" charset="0"/>
              <a:buChar char="•"/>
            </a:pPr>
            <a:r>
              <a:rPr lang="es-ES_tradnl" altLang="en-US" sz="1800" dirty="0">
                <a:solidFill>
                  <a:srgbClr val="E5810A"/>
                </a:solidFill>
                <a:ea typeface="Arial" charset="0"/>
                <a:cs typeface="Arial" charset="0"/>
              </a:rPr>
              <a:t>94% </a:t>
            </a:r>
            <a:r>
              <a:rPr lang="es-ES_tradnl" altLang="en-US" dirty="0">
                <a:solidFill>
                  <a:srgbClr val="056F8E"/>
                </a:solidFill>
                <a:ea typeface="Arial" charset="0"/>
                <a:cs typeface="Arial" charset="0"/>
              </a:rPr>
              <a:t>	Hace habitualmente uso de Internet para su </a:t>
            </a:r>
            <a:r>
              <a:rPr lang="es-ES_tradnl" altLang="en-US" b="1" dirty="0">
                <a:solidFill>
                  <a:srgbClr val="056F8E"/>
                </a:solidFill>
                <a:ea typeface="Arial" charset="0"/>
                <a:cs typeface="Arial" charset="0"/>
              </a:rPr>
              <a:t>formación</a:t>
            </a:r>
            <a:r>
              <a:rPr lang="es-ES_tradnl" altLang="en-US" dirty="0">
                <a:solidFill>
                  <a:srgbClr val="056F8E"/>
                </a:solidFill>
                <a:ea typeface="Arial" charset="0"/>
                <a:cs typeface="Arial" charset="0"/>
              </a:rPr>
              <a:t>, por el enfoque 				práctico y la actualización de conocimientos que presentan los cursos.</a:t>
            </a:r>
          </a:p>
          <a:p>
            <a:pPr marL="285750" indent="-285750">
              <a:buFont typeface="Arial" charset="0"/>
              <a:buChar char="•"/>
            </a:pPr>
            <a:endParaRPr lang="es-ES_tradnl" altLang="en-US" sz="700" dirty="0">
              <a:solidFill>
                <a:srgbClr val="056F8E"/>
              </a:solidFill>
              <a:ea typeface="Arial" charset="0"/>
              <a:cs typeface="Arial" charset="0"/>
            </a:endParaRPr>
          </a:p>
          <a:p>
            <a:pPr marL="285750" indent="-285750">
              <a:buFont typeface="Arial" charset="0"/>
              <a:buChar char="•"/>
            </a:pPr>
            <a:r>
              <a:rPr lang="es-ES_tradnl" altLang="en-US" sz="1800" dirty="0">
                <a:solidFill>
                  <a:srgbClr val="E5810A"/>
                </a:solidFill>
                <a:ea typeface="Arial" charset="0"/>
                <a:cs typeface="Arial" charset="0"/>
              </a:rPr>
              <a:t>93% </a:t>
            </a:r>
            <a:r>
              <a:rPr lang="es-ES_tradnl" altLang="en-US" dirty="0">
                <a:solidFill>
                  <a:srgbClr val="056F8E"/>
                </a:solidFill>
                <a:ea typeface="Arial" charset="0"/>
                <a:cs typeface="Arial" charset="0"/>
              </a:rPr>
              <a:t>	</a:t>
            </a:r>
            <a:r>
              <a:rPr lang="es-ES" b="1" dirty="0">
                <a:solidFill>
                  <a:srgbClr val="086589"/>
                </a:solidFill>
              </a:rPr>
              <a:t>Lee habitualmente </a:t>
            </a:r>
            <a:r>
              <a:rPr lang="es-ES" dirty="0">
                <a:solidFill>
                  <a:srgbClr val="086589"/>
                </a:solidFill>
              </a:rPr>
              <a:t>publicaciones sanitarias en Internet. </a:t>
            </a:r>
          </a:p>
          <a:p>
            <a:pPr marL="285750" indent="-285750">
              <a:buFont typeface="Arial" charset="0"/>
              <a:buChar char="•"/>
            </a:pPr>
            <a:endParaRPr lang="es-ES" sz="700" dirty="0">
              <a:solidFill>
                <a:srgbClr val="086589"/>
              </a:solidFill>
            </a:endParaRPr>
          </a:p>
          <a:p>
            <a:pPr marL="285750" indent="-285750">
              <a:buFont typeface="Arial" charset="0"/>
              <a:buChar char="•"/>
            </a:pPr>
            <a:r>
              <a:rPr lang="es-ES_tradnl" altLang="en-US" sz="1800" dirty="0">
                <a:solidFill>
                  <a:srgbClr val="E5810A"/>
                </a:solidFill>
                <a:ea typeface="Arial" charset="0"/>
                <a:cs typeface="Arial" charset="0"/>
              </a:rPr>
              <a:t>87% </a:t>
            </a:r>
            <a:r>
              <a:rPr lang="es-ES_tradnl" altLang="en-US" dirty="0">
                <a:solidFill>
                  <a:srgbClr val="056F8E"/>
                </a:solidFill>
                <a:ea typeface="Arial" charset="0"/>
                <a:cs typeface="Arial" charset="0"/>
              </a:rPr>
              <a:t>	Visita páginas de </a:t>
            </a:r>
            <a:r>
              <a:rPr lang="es-ES_tradnl" altLang="en-US" b="1" dirty="0">
                <a:solidFill>
                  <a:srgbClr val="056F8E"/>
                </a:solidFill>
                <a:ea typeface="Arial" charset="0"/>
                <a:cs typeface="Arial" charset="0"/>
              </a:rPr>
              <a:t>formación</a:t>
            </a:r>
          </a:p>
          <a:p>
            <a:pPr marL="285750" indent="-285750">
              <a:buFont typeface="Arial" charset="0"/>
              <a:buChar char="•"/>
            </a:pPr>
            <a:endParaRPr lang="es-ES_tradnl" altLang="en-US" sz="700" b="1" dirty="0">
              <a:solidFill>
                <a:srgbClr val="056F8E"/>
              </a:solidFill>
              <a:ea typeface="Arial" charset="0"/>
              <a:cs typeface="Arial" charset="0"/>
            </a:endParaRPr>
          </a:p>
          <a:p>
            <a:pPr marL="285750" indent="-285750">
              <a:buFont typeface="Arial" charset="0"/>
              <a:buChar char="•"/>
            </a:pPr>
            <a:r>
              <a:rPr lang="es-ES_tradnl" altLang="en-US" sz="1800" dirty="0">
                <a:solidFill>
                  <a:srgbClr val="E5810A"/>
                </a:solidFill>
                <a:ea typeface="Arial" charset="0"/>
                <a:cs typeface="Arial" charset="0"/>
              </a:rPr>
              <a:t>79% </a:t>
            </a:r>
            <a:r>
              <a:rPr lang="es-ES_tradnl" altLang="en-US" dirty="0">
                <a:solidFill>
                  <a:srgbClr val="056F8E"/>
                </a:solidFill>
                <a:ea typeface="Arial" charset="0"/>
                <a:cs typeface="Arial" charset="0"/>
              </a:rPr>
              <a:t>	</a:t>
            </a:r>
            <a:r>
              <a:rPr lang="es-ES" dirty="0">
                <a:solidFill>
                  <a:srgbClr val="086589"/>
                </a:solidFill>
              </a:rPr>
              <a:t>Considera que los </a:t>
            </a:r>
            <a:r>
              <a:rPr lang="es-ES" b="1" dirty="0">
                <a:solidFill>
                  <a:srgbClr val="086589"/>
                </a:solidFill>
              </a:rPr>
              <a:t>cursos </a:t>
            </a:r>
            <a:r>
              <a:rPr lang="es-ES" b="1" i="1" dirty="0">
                <a:solidFill>
                  <a:srgbClr val="086589"/>
                </a:solidFill>
              </a:rPr>
              <a:t>online</a:t>
            </a:r>
            <a:r>
              <a:rPr lang="es-ES" b="1" dirty="0">
                <a:solidFill>
                  <a:srgbClr val="086589"/>
                </a:solidFill>
              </a:rPr>
              <a:t> </a:t>
            </a:r>
            <a:r>
              <a:rPr lang="es-ES" dirty="0">
                <a:solidFill>
                  <a:srgbClr val="086589"/>
                </a:solidFill>
              </a:rPr>
              <a:t>son los que más se adaptan a sus 					necesidades</a:t>
            </a:r>
          </a:p>
          <a:p>
            <a:pPr marL="285750" indent="-285750">
              <a:buFont typeface="Arial" charset="0"/>
              <a:buChar char="•"/>
            </a:pPr>
            <a:endParaRPr lang="es-ES" sz="800" dirty="0">
              <a:solidFill>
                <a:srgbClr val="086589"/>
              </a:solidFill>
            </a:endParaRPr>
          </a:p>
          <a:p>
            <a:pPr marL="285750" indent="-285750">
              <a:buFont typeface="Arial" charset="0"/>
              <a:buChar char="•"/>
            </a:pPr>
            <a:r>
              <a:rPr lang="es-ES" sz="1800" dirty="0">
                <a:solidFill>
                  <a:srgbClr val="E5810A"/>
                </a:solidFill>
              </a:rPr>
              <a:t>58% </a:t>
            </a:r>
            <a:r>
              <a:rPr lang="es-ES" dirty="0">
                <a:solidFill>
                  <a:srgbClr val="086589"/>
                </a:solidFill>
              </a:rPr>
              <a:t>	Participa en </a:t>
            </a:r>
            <a:r>
              <a:rPr lang="es-ES" b="1" dirty="0">
                <a:solidFill>
                  <a:srgbClr val="086589"/>
                </a:solidFill>
              </a:rPr>
              <a:t>acciones realizadas por la industria farmacéutica</a:t>
            </a:r>
            <a:r>
              <a:rPr lang="es-ES" dirty="0">
                <a:solidFill>
                  <a:srgbClr val="086589"/>
                </a:solidFill>
              </a:rPr>
              <a:t>, siendo las				formativas las más habituales, con un 44% de participación</a:t>
            </a:r>
          </a:p>
          <a:p>
            <a:endParaRPr lang="es-ES" dirty="0">
              <a:solidFill>
                <a:srgbClr val="086589"/>
              </a:solidFill>
            </a:endParaRPr>
          </a:p>
          <a:p>
            <a:endParaRPr lang="es-ES_tradnl" dirty="0"/>
          </a:p>
        </p:txBody>
      </p:sp>
      <p:sp>
        <p:nvSpPr>
          <p:cNvPr id="18"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1129726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quarter" idx="10"/>
          </p:nvPr>
        </p:nvSpPr>
        <p:spPr/>
        <p:txBody>
          <a:bodyPr/>
          <a:lstStyle/>
          <a:p>
            <a:r>
              <a:rPr lang="es-ES_tradnl" altLang="en-US" dirty="0">
                <a:solidFill>
                  <a:srgbClr val="E5810A"/>
                </a:solidFill>
              </a:rPr>
              <a:t>Canales para informarse sobre avances en la diabetes (%)</a:t>
            </a:r>
          </a:p>
          <a:p>
            <a:endParaRPr lang="es-ES_tradnl" dirty="0"/>
          </a:p>
        </p:txBody>
      </p:sp>
      <p:sp>
        <p:nvSpPr>
          <p:cNvPr id="48130" name="TextBox 8"/>
          <p:cNvSpPr txBox="1">
            <a:spLocks noChangeArrowheads="1"/>
          </p:cNvSpPr>
          <p:nvPr/>
        </p:nvSpPr>
        <p:spPr bwMode="auto">
          <a:xfrm>
            <a:off x="496888" y="1679575"/>
            <a:ext cx="2184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pic>
        <p:nvPicPr>
          <p:cNvPr id="48131" name="Picture 1" descr="Captura de pantalla 2015-12-17 a la(s) 14.25.2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4208" y="1398689"/>
            <a:ext cx="5801033" cy="2454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p:cNvSpPr txBox="1"/>
          <p:nvPr/>
        </p:nvSpPr>
        <p:spPr>
          <a:xfrm>
            <a:off x="589935" y="3923071"/>
            <a:ext cx="8170607" cy="1023357"/>
          </a:xfrm>
          <a:prstGeom prst="rect">
            <a:avLst/>
          </a:prstGeom>
          <a:noFill/>
        </p:spPr>
        <p:txBody>
          <a:bodyPr wrap="square" rtlCol="0">
            <a:spAutoFit/>
          </a:bodyPr>
          <a:lstStyle/>
          <a:p>
            <a:pPr algn="ctr"/>
            <a:r>
              <a:rPr lang="es-ES_tradnl" altLang="en-US" sz="1600" dirty="0">
                <a:solidFill>
                  <a:srgbClr val="056F8E"/>
                </a:solidFill>
                <a:latin typeface="Century Gothic" charset="0"/>
                <a:ea typeface="Century Gothic" charset="0"/>
                <a:cs typeface="Century Gothic" charset="0"/>
              </a:rPr>
              <a:t>Para ambos grupos el principal canal de información son </a:t>
            </a:r>
            <a:r>
              <a:rPr lang="es-ES_tradnl" altLang="en-US" sz="1600" b="1" dirty="0">
                <a:solidFill>
                  <a:srgbClr val="056F8E"/>
                </a:solidFill>
                <a:latin typeface="Century Gothic" charset="0"/>
                <a:ea typeface="Century Gothic" charset="0"/>
                <a:cs typeface="Century Gothic" charset="0"/>
              </a:rPr>
              <a:t>los profesionales sanitarios y, en segundo lugar, Internet.</a:t>
            </a:r>
            <a:br>
              <a:rPr lang="es-ES_tradnl" altLang="en-US" sz="1600" b="1" dirty="0">
                <a:ea typeface="Arial" charset="0"/>
                <a:cs typeface="Arial" charset="0"/>
              </a:rPr>
            </a:br>
            <a:endParaRPr lang="en-US" altLang="en-US" sz="1050" b="1" dirty="0">
              <a:ea typeface="Arial" charset="0"/>
              <a:cs typeface="Arial" charset="0"/>
            </a:endParaRPr>
          </a:p>
          <a:p>
            <a:endParaRPr lang="es-ES_tradnl" dirty="0"/>
          </a:p>
        </p:txBody>
      </p:sp>
      <p:sp>
        <p:nvSpPr>
          <p:cNvPr id="9"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141503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p:txBody>
          <a:bodyPr/>
          <a:lstStyle/>
          <a:p>
            <a:r>
              <a:rPr lang="es-ES_tradnl"/>
              <a:t>DIABETES EN CIFRAS</a:t>
            </a:r>
            <a:endParaRPr lang="es-ES_tradnl" dirty="0"/>
          </a:p>
        </p:txBody>
      </p:sp>
      <p:sp>
        <p:nvSpPr>
          <p:cNvPr id="36" name="CuadroTexto 6"/>
          <p:cNvSpPr txBox="1"/>
          <p:nvPr/>
        </p:nvSpPr>
        <p:spPr>
          <a:xfrm>
            <a:off x="4381488" y="1235075"/>
            <a:ext cx="3177737" cy="1111181"/>
          </a:xfrm>
          <a:prstGeom prst="rect">
            <a:avLst/>
          </a:prstGeom>
          <a:noFill/>
          <a:ln w="9525" cmpd="sng">
            <a:solidFill>
              <a:srgbClr val="056F8E"/>
            </a:solidFill>
            <a:prstDash val="dot"/>
          </a:ln>
        </p:spPr>
        <p:txBody>
          <a:bodyPr wrap="square" rtlCol="0">
            <a:noAutofit/>
          </a:bodyPr>
          <a:lstStyle/>
          <a:p>
            <a:pPr algn="ctr"/>
            <a:endParaRPr lang="es-ES_tradnl" sz="1050" baseline="30000" dirty="0">
              <a:solidFill>
                <a:schemeClr val="bg1"/>
              </a:solidFill>
            </a:endParaRPr>
          </a:p>
        </p:txBody>
      </p:sp>
      <p:sp>
        <p:nvSpPr>
          <p:cNvPr id="38" name="CuadroTexto 6"/>
          <p:cNvSpPr txBox="1"/>
          <p:nvPr/>
        </p:nvSpPr>
        <p:spPr>
          <a:xfrm>
            <a:off x="6321872" y="3208015"/>
            <a:ext cx="2585746" cy="1051225"/>
          </a:xfrm>
          <a:prstGeom prst="rect">
            <a:avLst/>
          </a:prstGeom>
          <a:noFill/>
          <a:ln w="9525" cmpd="sng">
            <a:solidFill>
              <a:srgbClr val="056F8E"/>
            </a:solidFill>
            <a:prstDash val="dot"/>
          </a:ln>
        </p:spPr>
        <p:txBody>
          <a:bodyPr wrap="square" rtlCol="0">
            <a:noAutofit/>
          </a:bodyPr>
          <a:lstStyle/>
          <a:p>
            <a:endParaRPr lang="es-ES_tradnl" sz="1050" baseline="30000" dirty="0">
              <a:solidFill>
                <a:schemeClr val="bg1"/>
              </a:solidFill>
            </a:endParaRPr>
          </a:p>
        </p:txBody>
      </p:sp>
      <p:sp>
        <p:nvSpPr>
          <p:cNvPr id="41" name="CuadroTexto 6"/>
          <p:cNvSpPr txBox="1"/>
          <p:nvPr/>
        </p:nvSpPr>
        <p:spPr>
          <a:xfrm>
            <a:off x="3020370" y="3197597"/>
            <a:ext cx="2967480" cy="1257534"/>
          </a:xfrm>
          <a:prstGeom prst="rect">
            <a:avLst/>
          </a:prstGeom>
          <a:noFill/>
          <a:ln w="9525" cmpd="sng">
            <a:solidFill>
              <a:srgbClr val="056F8E"/>
            </a:solidFill>
            <a:prstDash val="dot"/>
          </a:ln>
        </p:spPr>
        <p:txBody>
          <a:bodyPr wrap="square" rtlCol="0">
            <a:noAutofit/>
          </a:bodyPr>
          <a:lstStyle/>
          <a:p>
            <a:endParaRPr lang="es-ES_tradnl" sz="1050" baseline="30000" dirty="0">
              <a:solidFill>
                <a:schemeClr val="bg1"/>
              </a:solidFill>
            </a:endParaRPr>
          </a:p>
        </p:txBody>
      </p:sp>
      <p:sp>
        <p:nvSpPr>
          <p:cNvPr id="42" name="CuadroTexto 6"/>
          <p:cNvSpPr txBox="1"/>
          <p:nvPr/>
        </p:nvSpPr>
        <p:spPr>
          <a:xfrm>
            <a:off x="6531008" y="3640193"/>
            <a:ext cx="2214462" cy="577081"/>
          </a:xfrm>
          <a:prstGeom prst="rect">
            <a:avLst/>
          </a:prstGeom>
          <a:noFill/>
        </p:spPr>
        <p:txBody>
          <a:bodyPr wrap="square" rtlCol="0">
            <a:spAutoFit/>
          </a:bodyPr>
          <a:lstStyle/>
          <a:p>
            <a:pPr algn="ctr"/>
            <a:r>
              <a:rPr lang="es-ES_tradnl" sz="1050" dirty="0">
                <a:latin typeface="Century Gothic" charset="0"/>
                <a:ea typeface="Century Gothic" charset="0"/>
                <a:cs typeface="Century Gothic" charset="0"/>
              </a:rPr>
              <a:t>El gasto relacionado con diabetes por persona en 2017 en </a:t>
            </a:r>
            <a:r>
              <a:rPr lang="es-ES_tradnl" sz="1050" b="1" dirty="0">
                <a:latin typeface="Century Gothic" charset="0"/>
                <a:ea typeface="Century Gothic" charset="0"/>
                <a:cs typeface="Century Gothic" charset="0"/>
              </a:rPr>
              <a:t>España</a:t>
            </a:r>
            <a:r>
              <a:rPr lang="es-ES_tradnl" sz="1050" dirty="0">
                <a:latin typeface="Century Gothic" charset="0"/>
                <a:ea typeface="Century Gothic" charset="0"/>
                <a:cs typeface="Century Gothic" charset="0"/>
              </a:rPr>
              <a:t> es de </a:t>
            </a:r>
            <a:r>
              <a:rPr lang="es-ES_tradnl" sz="1050" b="1" dirty="0">
                <a:solidFill>
                  <a:srgbClr val="056F8E"/>
                </a:solidFill>
                <a:latin typeface="Century Gothic" charset="0"/>
                <a:ea typeface="Century Gothic" charset="0"/>
                <a:cs typeface="Century Gothic" charset="0"/>
              </a:rPr>
              <a:t>3.223 USD</a:t>
            </a:r>
            <a:endParaRPr lang="es-ES_tradnl" sz="1050" baseline="30000" dirty="0">
              <a:solidFill>
                <a:srgbClr val="056F8E"/>
              </a:solidFill>
              <a:latin typeface="Century Gothic" charset="0"/>
              <a:ea typeface="Century Gothic" charset="0"/>
              <a:cs typeface="Century Gothic" charset="0"/>
            </a:endParaRPr>
          </a:p>
        </p:txBody>
      </p:sp>
      <p:sp>
        <p:nvSpPr>
          <p:cNvPr id="43" name="CuadroTexto 6"/>
          <p:cNvSpPr txBox="1"/>
          <p:nvPr/>
        </p:nvSpPr>
        <p:spPr>
          <a:xfrm>
            <a:off x="3017789" y="3783359"/>
            <a:ext cx="2970061" cy="600164"/>
          </a:xfrm>
          <a:prstGeom prst="rect">
            <a:avLst/>
          </a:prstGeom>
          <a:noFill/>
        </p:spPr>
        <p:txBody>
          <a:bodyPr wrap="square" rtlCol="0">
            <a:spAutoFit/>
          </a:bodyPr>
          <a:lstStyle/>
          <a:p>
            <a:pPr algn="ctr"/>
            <a:r>
              <a:rPr lang="es-ES_tradnl" sz="1050" dirty="0">
                <a:latin typeface="Century Gothic" charset="0"/>
                <a:ea typeface="Century Gothic" charset="0"/>
                <a:cs typeface="Century Gothic" charset="0"/>
              </a:rPr>
              <a:t>El </a:t>
            </a:r>
            <a:r>
              <a:rPr lang="es-ES_tradnl" sz="1050" b="1" dirty="0">
                <a:solidFill>
                  <a:srgbClr val="056F8E"/>
                </a:solidFill>
                <a:latin typeface="Century Gothic" charset="0"/>
                <a:ea typeface="Century Gothic" charset="0"/>
                <a:cs typeface="Century Gothic" charset="0"/>
              </a:rPr>
              <a:t>gasto sanitario total </a:t>
            </a:r>
            <a:r>
              <a:rPr lang="es-ES_tradnl" sz="1050" dirty="0">
                <a:latin typeface="Century Gothic" charset="0"/>
                <a:ea typeface="Century Gothic" charset="0"/>
                <a:cs typeface="Century Gothic" charset="0"/>
              </a:rPr>
              <a:t>en diabetes </a:t>
            </a:r>
            <a:br>
              <a:rPr lang="es-ES_tradnl" sz="1050" dirty="0">
                <a:latin typeface="Century Gothic" charset="0"/>
                <a:ea typeface="Century Gothic" charset="0"/>
                <a:cs typeface="Century Gothic" charset="0"/>
              </a:rPr>
            </a:br>
            <a:r>
              <a:rPr lang="es-ES_tradnl" sz="1200" b="1" dirty="0">
                <a:latin typeface="Century Gothic" charset="0"/>
                <a:ea typeface="Century Gothic" charset="0"/>
                <a:cs typeface="Century Gothic" charset="0"/>
              </a:rPr>
              <a:t>ha aumentado un 8% </a:t>
            </a:r>
            <a:br>
              <a:rPr lang="es-ES_tradnl" sz="1050" b="1" dirty="0">
                <a:latin typeface="Century Gothic" charset="0"/>
                <a:ea typeface="Century Gothic" charset="0"/>
                <a:cs typeface="Century Gothic" charset="0"/>
              </a:rPr>
            </a:br>
            <a:r>
              <a:rPr lang="es-ES_tradnl" sz="1050" dirty="0">
                <a:latin typeface="Century Gothic" charset="0"/>
                <a:ea typeface="Century Gothic" charset="0"/>
                <a:cs typeface="Century Gothic" charset="0"/>
              </a:rPr>
              <a:t>en comparación con los cálculos de 2015</a:t>
            </a:r>
            <a:endParaRPr lang="es-ES_tradnl" sz="1050" baseline="30000" dirty="0">
              <a:latin typeface="Century Gothic" charset="0"/>
              <a:ea typeface="Century Gothic" charset="0"/>
              <a:cs typeface="Century Gothic" charset="0"/>
            </a:endParaRPr>
          </a:p>
        </p:txBody>
      </p:sp>
      <p:sp>
        <p:nvSpPr>
          <p:cNvPr id="44" name="CuadroTexto 43"/>
          <p:cNvSpPr txBox="1"/>
          <p:nvPr/>
        </p:nvSpPr>
        <p:spPr>
          <a:xfrm>
            <a:off x="1294206" y="1235075"/>
            <a:ext cx="2732129" cy="1111181"/>
          </a:xfrm>
          <a:prstGeom prst="rect">
            <a:avLst/>
          </a:prstGeom>
          <a:noFill/>
          <a:ln w="9525" cmpd="sng">
            <a:solidFill>
              <a:srgbClr val="056F8E"/>
            </a:solidFill>
            <a:prstDash val="dot"/>
          </a:ln>
        </p:spPr>
        <p:txBody>
          <a:bodyPr wrap="square" rtlCol="0">
            <a:noAutofit/>
          </a:bodyPr>
          <a:lstStyle/>
          <a:p>
            <a:pPr algn="ctr"/>
            <a:endParaRPr lang="es-ES_tradnl" sz="1050" baseline="30000" dirty="0">
              <a:solidFill>
                <a:schemeClr val="bg1"/>
              </a:solidFill>
            </a:endParaRPr>
          </a:p>
        </p:txBody>
      </p:sp>
      <p:sp>
        <p:nvSpPr>
          <p:cNvPr id="45" name="CuadroTexto 6"/>
          <p:cNvSpPr txBox="1"/>
          <p:nvPr/>
        </p:nvSpPr>
        <p:spPr>
          <a:xfrm>
            <a:off x="2137242" y="1492347"/>
            <a:ext cx="2383505" cy="630942"/>
          </a:xfrm>
          <a:prstGeom prst="rect">
            <a:avLst/>
          </a:prstGeom>
          <a:noFill/>
        </p:spPr>
        <p:txBody>
          <a:bodyPr wrap="square" rtlCol="0">
            <a:spAutoFit/>
          </a:bodyPr>
          <a:lstStyle/>
          <a:p>
            <a:r>
              <a:rPr lang="es-ES_tradnl" sz="1050" dirty="0">
                <a:latin typeface="Century Gothic" charset="0"/>
                <a:ea typeface="Century Gothic" charset="0"/>
                <a:cs typeface="Century Gothic" charset="0"/>
              </a:rPr>
              <a:t>Cada</a:t>
            </a:r>
            <a:r>
              <a:rPr lang="es-ES_tradnl" sz="1050" b="1" dirty="0">
                <a:latin typeface="Century Gothic" charset="0"/>
                <a:ea typeface="Century Gothic" charset="0"/>
                <a:cs typeface="Century Gothic" charset="0"/>
              </a:rPr>
              <a:t> </a:t>
            </a:r>
            <a:r>
              <a:rPr lang="es-ES_tradnl" sz="1400" b="1" dirty="0">
                <a:latin typeface="Century Gothic" charset="0"/>
                <a:ea typeface="Century Gothic" charset="0"/>
                <a:cs typeface="Century Gothic" charset="0"/>
              </a:rPr>
              <a:t>8 segundos </a:t>
            </a:r>
            <a:br>
              <a:rPr lang="es-ES_tradnl" sz="1050" b="1" dirty="0">
                <a:latin typeface="Century Gothic" charset="0"/>
                <a:ea typeface="Century Gothic" charset="0"/>
                <a:cs typeface="Century Gothic" charset="0"/>
              </a:rPr>
            </a:br>
            <a:r>
              <a:rPr lang="es-ES_tradnl" sz="1050" b="1" dirty="0">
                <a:latin typeface="Century Gothic" charset="0"/>
                <a:ea typeface="Century Gothic" charset="0"/>
                <a:cs typeface="Century Gothic" charset="0"/>
              </a:rPr>
              <a:t>muere</a:t>
            </a:r>
            <a:r>
              <a:rPr lang="es-ES_tradnl" sz="1050" dirty="0">
                <a:latin typeface="Century Gothic" charset="0"/>
                <a:ea typeface="Century Gothic" charset="0"/>
                <a:cs typeface="Century Gothic" charset="0"/>
              </a:rPr>
              <a:t> una persona </a:t>
            </a:r>
            <a:br>
              <a:rPr lang="es-ES_tradnl" sz="1050" dirty="0">
                <a:latin typeface="Century Gothic" charset="0"/>
                <a:ea typeface="Century Gothic" charset="0"/>
                <a:cs typeface="Century Gothic" charset="0"/>
              </a:rPr>
            </a:br>
            <a:r>
              <a:rPr lang="es-ES_tradnl" sz="1050" dirty="0">
                <a:latin typeface="Century Gothic" charset="0"/>
                <a:ea typeface="Century Gothic" charset="0"/>
                <a:cs typeface="Century Gothic" charset="0"/>
              </a:rPr>
              <a:t>por diabetes</a:t>
            </a:r>
            <a:r>
              <a:rPr lang="es-ES_tradnl" sz="1050" baseline="30000" dirty="0">
                <a:latin typeface="Century Gothic" charset="0"/>
                <a:ea typeface="Century Gothic" charset="0"/>
                <a:cs typeface="Century Gothic" charset="0"/>
              </a:rPr>
              <a:t> </a:t>
            </a:r>
          </a:p>
        </p:txBody>
      </p:sp>
      <p:pic>
        <p:nvPicPr>
          <p:cNvPr id="46" name="Picture 77"/>
          <p:cNvPicPr>
            <a:picLocks noChangeAspect="1"/>
          </p:cNvPicPr>
          <p:nvPr/>
        </p:nvPicPr>
        <p:blipFill>
          <a:blip r:embed="rId2"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369867" y="1365913"/>
            <a:ext cx="708794" cy="704014"/>
          </a:xfrm>
          <a:prstGeom prst="rect">
            <a:avLst/>
          </a:prstGeom>
        </p:spPr>
      </p:pic>
      <p:grpSp>
        <p:nvGrpSpPr>
          <p:cNvPr id="52" name="Group 152"/>
          <p:cNvGrpSpPr/>
          <p:nvPr/>
        </p:nvGrpSpPr>
        <p:grpSpPr>
          <a:xfrm>
            <a:off x="4969234" y="1411073"/>
            <a:ext cx="2856199" cy="1211469"/>
            <a:chOff x="5463803" y="3271884"/>
            <a:chExt cx="2856199" cy="1211469"/>
          </a:xfrm>
        </p:grpSpPr>
        <p:sp>
          <p:nvSpPr>
            <p:cNvPr id="53" name="CuadroTexto 6"/>
            <p:cNvSpPr txBox="1"/>
            <p:nvPr/>
          </p:nvSpPr>
          <p:spPr>
            <a:xfrm>
              <a:off x="5650723" y="3271884"/>
              <a:ext cx="2669279" cy="630942"/>
            </a:xfrm>
            <a:prstGeom prst="rect">
              <a:avLst/>
            </a:prstGeom>
            <a:noFill/>
          </p:spPr>
          <p:txBody>
            <a:bodyPr wrap="square" rtlCol="0">
              <a:spAutoFit/>
            </a:bodyPr>
            <a:lstStyle/>
            <a:p>
              <a:r>
                <a:rPr lang="es-ES_tradnl" sz="1050" dirty="0">
                  <a:latin typeface="Century Gothic" charset="0"/>
                  <a:ea typeface="Century Gothic" charset="0"/>
                  <a:cs typeface="Century Gothic" charset="0"/>
                </a:rPr>
                <a:t>Las </a:t>
              </a:r>
              <a:r>
                <a:rPr lang="es-ES_tradnl" sz="1400" b="1" dirty="0">
                  <a:latin typeface="Century Gothic" charset="0"/>
                  <a:ea typeface="Century Gothic" charset="0"/>
                  <a:cs typeface="Century Gothic" charset="0"/>
                </a:rPr>
                <a:t>muertes por diabetes </a:t>
              </a:r>
              <a:r>
                <a:rPr lang="es-ES_tradnl" sz="1050" dirty="0">
                  <a:latin typeface="Century Gothic" charset="0"/>
                  <a:ea typeface="Century Gothic" charset="0"/>
                  <a:cs typeface="Century Gothic" charset="0"/>
                </a:rPr>
                <a:t>representan el </a:t>
              </a:r>
              <a:r>
                <a:rPr lang="es-ES_tradnl" sz="1050" b="1" dirty="0">
                  <a:solidFill>
                    <a:srgbClr val="056F8E"/>
                  </a:solidFill>
                  <a:latin typeface="Century Gothic" charset="0"/>
                  <a:ea typeface="Century Gothic" charset="0"/>
                  <a:cs typeface="Century Gothic" charset="0"/>
                </a:rPr>
                <a:t>10,7% </a:t>
              </a:r>
              <a:br>
                <a:rPr lang="es-ES_tradnl" sz="1050" b="1" dirty="0">
                  <a:latin typeface="Century Gothic" charset="0"/>
                  <a:ea typeface="Century Gothic" charset="0"/>
                  <a:cs typeface="Century Gothic" charset="0"/>
                </a:rPr>
              </a:br>
              <a:r>
                <a:rPr lang="es-ES_tradnl" sz="1050" dirty="0">
                  <a:latin typeface="Century Gothic" charset="0"/>
                  <a:ea typeface="Century Gothic" charset="0"/>
                  <a:cs typeface="Century Gothic" charset="0"/>
                </a:rPr>
                <a:t>de todas las muertes</a:t>
              </a:r>
              <a:endParaRPr lang="es-ES_tradnl" sz="1050" baseline="30000" dirty="0">
                <a:latin typeface="Century Gothic" charset="0"/>
                <a:ea typeface="Century Gothic" charset="0"/>
                <a:cs typeface="Century Gothic" charset="0"/>
              </a:endParaRPr>
            </a:p>
          </p:txBody>
        </p:sp>
        <p:cxnSp>
          <p:nvCxnSpPr>
            <p:cNvPr id="54" name="Elbow Connector 105"/>
            <p:cNvCxnSpPr/>
            <p:nvPr/>
          </p:nvCxnSpPr>
          <p:spPr>
            <a:xfrm>
              <a:off x="5463803" y="3840573"/>
              <a:ext cx="2001970" cy="264919"/>
            </a:xfrm>
            <a:prstGeom prst="bentConnector3">
              <a:avLst>
                <a:gd name="adj1" fmla="val 412"/>
              </a:avLst>
            </a:prstGeom>
            <a:ln w="9525" cmpd="sng">
              <a:solidFill>
                <a:srgbClr val="056F8E"/>
              </a:solidFill>
            </a:ln>
            <a:effectLst/>
          </p:spPr>
          <p:style>
            <a:lnRef idx="2">
              <a:schemeClr val="accent1"/>
            </a:lnRef>
            <a:fillRef idx="0">
              <a:schemeClr val="accent1"/>
            </a:fillRef>
            <a:effectRef idx="1">
              <a:schemeClr val="accent1"/>
            </a:effectRef>
            <a:fontRef idx="minor">
              <a:schemeClr val="tx1"/>
            </a:fontRef>
          </p:style>
        </p:cxnSp>
        <p:grpSp>
          <p:nvGrpSpPr>
            <p:cNvPr id="56" name="Group 149"/>
            <p:cNvGrpSpPr/>
            <p:nvPr/>
          </p:nvGrpSpPr>
          <p:grpSpPr>
            <a:xfrm>
              <a:off x="7443658" y="3752484"/>
              <a:ext cx="784109" cy="730869"/>
              <a:chOff x="7399914" y="3766361"/>
              <a:chExt cx="784109" cy="730869"/>
            </a:xfrm>
          </p:grpSpPr>
          <p:grpSp>
            <p:nvGrpSpPr>
              <p:cNvPr id="57" name="Group 142"/>
              <p:cNvGrpSpPr/>
              <p:nvPr/>
            </p:nvGrpSpPr>
            <p:grpSpPr>
              <a:xfrm>
                <a:off x="7422029" y="3766361"/>
                <a:ext cx="736814" cy="730869"/>
                <a:chOff x="8380299" y="912772"/>
                <a:chExt cx="439633" cy="436088"/>
              </a:xfrm>
            </p:grpSpPr>
            <p:pic>
              <p:nvPicPr>
                <p:cNvPr id="59" name="Picture 1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0299" y="912772"/>
                  <a:ext cx="439633" cy="436088"/>
                </a:xfrm>
                <a:prstGeom prst="rect">
                  <a:avLst/>
                </a:prstGeom>
              </p:spPr>
            </p:pic>
            <p:pic>
              <p:nvPicPr>
                <p:cNvPr id="60" name="Picture 145"/>
                <p:cNvPicPr>
                  <a:picLocks noChangeAspect="1"/>
                </p:cNvPicPr>
                <p:nvPr/>
              </p:nvPicPr>
              <p:blipFill>
                <a:blip r:embed="rId4" cstate="screen">
                  <a:alphaModFix amt="17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80299" y="912772"/>
                  <a:ext cx="424684" cy="421259"/>
                </a:xfrm>
                <a:prstGeom prst="rect">
                  <a:avLst/>
                </a:prstGeom>
              </p:spPr>
            </p:pic>
          </p:grpSp>
          <p:sp>
            <p:nvSpPr>
              <p:cNvPr id="58" name="Rectangle 148"/>
              <p:cNvSpPr/>
              <p:nvPr/>
            </p:nvSpPr>
            <p:spPr>
              <a:xfrm>
                <a:off x="7399914" y="3961326"/>
                <a:ext cx="784109" cy="338554"/>
              </a:xfrm>
              <a:prstGeom prst="rect">
                <a:avLst/>
              </a:prstGeom>
            </p:spPr>
            <p:txBody>
              <a:bodyPr wrap="square">
                <a:spAutoFit/>
              </a:bodyPr>
              <a:lstStyle/>
              <a:p>
                <a:r>
                  <a:rPr lang="es-ES_tradnl" sz="1600" b="1" dirty="0">
                    <a:solidFill>
                      <a:srgbClr val="056F8E"/>
                    </a:solidFill>
                    <a:latin typeface="Century Gothic" charset="0"/>
                    <a:ea typeface="Century Gothic" charset="0"/>
                    <a:cs typeface="Century Gothic" charset="0"/>
                  </a:rPr>
                  <a:t>10,7%</a:t>
                </a:r>
                <a:endParaRPr lang="en-US" sz="1600" dirty="0">
                  <a:solidFill>
                    <a:srgbClr val="056F8E"/>
                  </a:solidFill>
                </a:endParaRPr>
              </a:p>
            </p:txBody>
          </p:sp>
        </p:grpSp>
      </p:grpSp>
      <p:sp>
        <p:nvSpPr>
          <p:cNvPr id="61" name="CuadroTexto 6"/>
          <p:cNvSpPr txBox="1"/>
          <p:nvPr/>
        </p:nvSpPr>
        <p:spPr>
          <a:xfrm>
            <a:off x="465013" y="3197597"/>
            <a:ext cx="2273160" cy="757828"/>
          </a:xfrm>
          <a:prstGeom prst="rect">
            <a:avLst/>
          </a:prstGeom>
          <a:noFill/>
          <a:ln w="9525" cmpd="sng">
            <a:solidFill>
              <a:srgbClr val="056F8E"/>
            </a:solidFill>
            <a:prstDash val="dot"/>
          </a:ln>
        </p:spPr>
        <p:txBody>
          <a:bodyPr wrap="square" rtlCol="0">
            <a:noAutofit/>
          </a:bodyPr>
          <a:lstStyle/>
          <a:p>
            <a:endParaRPr lang="es-ES_tradnl" sz="1050" baseline="30000" dirty="0">
              <a:solidFill>
                <a:schemeClr val="bg1"/>
              </a:solidFill>
            </a:endParaRPr>
          </a:p>
        </p:txBody>
      </p:sp>
      <p:sp>
        <p:nvSpPr>
          <p:cNvPr id="62" name="CuadroTexto 6"/>
          <p:cNvSpPr txBox="1"/>
          <p:nvPr/>
        </p:nvSpPr>
        <p:spPr>
          <a:xfrm>
            <a:off x="881195" y="3378344"/>
            <a:ext cx="1856978" cy="415498"/>
          </a:xfrm>
          <a:prstGeom prst="rect">
            <a:avLst/>
          </a:prstGeom>
          <a:noFill/>
        </p:spPr>
        <p:txBody>
          <a:bodyPr wrap="square" rtlCol="0">
            <a:spAutoFit/>
          </a:bodyPr>
          <a:lstStyle/>
          <a:p>
            <a:r>
              <a:rPr lang="es-ES_tradnl" sz="1050" dirty="0">
                <a:latin typeface="Century Gothic" charset="0"/>
                <a:ea typeface="Century Gothic" charset="0"/>
                <a:cs typeface="Century Gothic" charset="0"/>
              </a:rPr>
              <a:t>El </a:t>
            </a:r>
            <a:r>
              <a:rPr lang="es-ES_tradnl" sz="1050" b="1" dirty="0">
                <a:latin typeface="Century Gothic" charset="0"/>
                <a:ea typeface="Century Gothic" charset="0"/>
                <a:cs typeface="Century Gothic" charset="0"/>
              </a:rPr>
              <a:t>12% </a:t>
            </a:r>
            <a:r>
              <a:rPr lang="es-ES_tradnl" sz="1050" dirty="0">
                <a:latin typeface="Century Gothic" charset="0"/>
                <a:ea typeface="Century Gothic" charset="0"/>
                <a:cs typeface="Century Gothic" charset="0"/>
              </a:rPr>
              <a:t>del gasto sanitario se destina a la diabetes</a:t>
            </a:r>
          </a:p>
        </p:txBody>
      </p:sp>
      <p:cxnSp>
        <p:nvCxnSpPr>
          <p:cNvPr id="68" name="Straight Connector 185"/>
          <p:cNvCxnSpPr/>
          <p:nvPr/>
        </p:nvCxnSpPr>
        <p:spPr>
          <a:xfrm flipV="1">
            <a:off x="705841" y="3149296"/>
            <a:ext cx="283490" cy="165239"/>
          </a:xfrm>
          <a:prstGeom prst="line">
            <a:avLst/>
          </a:prstGeom>
          <a:ln w="9525" cmpd="sng">
            <a:solidFill>
              <a:srgbClr val="056F8E"/>
            </a:solidFill>
          </a:ln>
          <a:effectLst/>
        </p:spPr>
        <p:style>
          <a:lnRef idx="2">
            <a:schemeClr val="accent1"/>
          </a:lnRef>
          <a:fillRef idx="0">
            <a:schemeClr val="accent1"/>
          </a:fillRef>
          <a:effectRef idx="1">
            <a:schemeClr val="accent1"/>
          </a:effectRef>
          <a:fontRef idx="minor">
            <a:schemeClr val="tx1"/>
          </a:fontRef>
        </p:style>
      </p:cxnSp>
      <p:sp>
        <p:nvSpPr>
          <p:cNvPr id="70" name="Rectangle 191"/>
          <p:cNvSpPr/>
          <p:nvPr/>
        </p:nvSpPr>
        <p:spPr>
          <a:xfrm>
            <a:off x="4829723" y="3294907"/>
            <a:ext cx="704039" cy="369332"/>
          </a:xfrm>
          <a:prstGeom prst="rect">
            <a:avLst/>
          </a:prstGeom>
        </p:spPr>
        <p:txBody>
          <a:bodyPr wrap="none">
            <a:spAutoFit/>
          </a:bodyPr>
          <a:lstStyle/>
          <a:p>
            <a:r>
              <a:rPr lang="es-ES_tradnl" b="1" dirty="0">
                <a:solidFill>
                  <a:schemeClr val="tx1">
                    <a:lumMod val="50000"/>
                    <a:lumOff val="50000"/>
                  </a:schemeClr>
                </a:solidFill>
                <a:latin typeface="Century Gothic" charset="0"/>
                <a:ea typeface="Century Gothic" charset="0"/>
                <a:cs typeface="Century Gothic" charset="0"/>
              </a:rPr>
              <a:t>2017</a:t>
            </a:r>
            <a:endParaRPr lang="en-US" dirty="0"/>
          </a:p>
        </p:txBody>
      </p:sp>
      <p:sp>
        <p:nvSpPr>
          <p:cNvPr id="71" name="Rectangle 192"/>
          <p:cNvSpPr/>
          <p:nvPr/>
        </p:nvSpPr>
        <p:spPr>
          <a:xfrm>
            <a:off x="3535581" y="3294907"/>
            <a:ext cx="701785" cy="369332"/>
          </a:xfrm>
          <a:prstGeom prst="rect">
            <a:avLst/>
          </a:prstGeom>
        </p:spPr>
        <p:txBody>
          <a:bodyPr wrap="none">
            <a:spAutoFit/>
          </a:bodyPr>
          <a:lstStyle/>
          <a:p>
            <a:r>
              <a:rPr lang="es-ES_tradnl" b="1" dirty="0">
                <a:solidFill>
                  <a:schemeClr val="tx1">
                    <a:lumMod val="50000"/>
                    <a:lumOff val="50000"/>
                  </a:schemeClr>
                </a:solidFill>
                <a:latin typeface="Century Gothic" charset="0"/>
                <a:ea typeface="Century Gothic" charset="0"/>
                <a:cs typeface="Century Gothic" charset="0"/>
              </a:rPr>
              <a:t>2015</a:t>
            </a:r>
            <a:endParaRPr lang="en-US" dirty="0"/>
          </a:p>
        </p:txBody>
      </p:sp>
      <p:pic>
        <p:nvPicPr>
          <p:cNvPr id="77" name="Picture 219"/>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4295662" y="3348175"/>
            <a:ext cx="420400" cy="381920"/>
          </a:xfrm>
          <a:prstGeom prst="rect">
            <a:avLst/>
          </a:prstGeom>
        </p:spPr>
      </p:pic>
      <p:pic>
        <p:nvPicPr>
          <p:cNvPr id="78" name="Picture 222"/>
          <p:cNvPicPr>
            <a:picLocks noChangeAspect="1"/>
          </p:cNvPicPr>
          <p:nvPr/>
        </p:nvPicPr>
        <p:blipFill>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7322753" y="2988877"/>
            <a:ext cx="554461" cy="651316"/>
          </a:xfrm>
          <a:prstGeom prst="rect">
            <a:avLst/>
          </a:prstGeom>
        </p:spPr>
      </p:pic>
      <p:grpSp>
        <p:nvGrpSpPr>
          <p:cNvPr id="32" name="Agrupar 31"/>
          <p:cNvGrpSpPr/>
          <p:nvPr/>
        </p:nvGrpSpPr>
        <p:grpSpPr>
          <a:xfrm>
            <a:off x="936166" y="2683636"/>
            <a:ext cx="669587" cy="499474"/>
            <a:chOff x="848997" y="2477094"/>
            <a:chExt cx="834028" cy="706016"/>
          </a:xfrm>
        </p:grpSpPr>
        <p:pic>
          <p:nvPicPr>
            <p:cNvPr id="85" name="Picture 145"/>
            <p:cNvPicPr>
              <a:picLocks noChangeAspect="1"/>
            </p:cNvPicPr>
            <p:nvPr/>
          </p:nvPicPr>
          <p:blipFill>
            <a:blip r:embed="rId4" cstate="screen">
              <a:alphaModFix amt="17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8997" y="2477094"/>
              <a:ext cx="711760" cy="706016"/>
            </a:xfrm>
            <a:prstGeom prst="rect">
              <a:avLst/>
            </a:prstGeom>
          </p:spPr>
        </p:pic>
        <p:sp>
          <p:nvSpPr>
            <p:cNvPr id="86" name="Rectangle 148"/>
            <p:cNvSpPr/>
            <p:nvPr/>
          </p:nvSpPr>
          <p:spPr>
            <a:xfrm>
              <a:off x="848997" y="2590826"/>
              <a:ext cx="834028" cy="478553"/>
            </a:xfrm>
            <a:prstGeom prst="rect">
              <a:avLst/>
            </a:prstGeom>
          </p:spPr>
          <p:txBody>
            <a:bodyPr wrap="square">
              <a:spAutoFit/>
            </a:bodyPr>
            <a:lstStyle/>
            <a:p>
              <a:r>
                <a:rPr lang="es-ES_tradnl" sz="1600" b="1">
                  <a:solidFill>
                    <a:srgbClr val="056F8E"/>
                  </a:solidFill>
                  <a:latin typeface="Century Gothic" charset="0"/>
                  <a:ea typeface="Century Gothic" charset="0"/>
                  <a:cs typeface="Century Gothic" charset="0"/>
                </a:rPr>
                <a:t>12%</a:t>
              </a:r>
              <a:endParaRPr lang="en-US" sz="1600" dirty="0">
                <a:solidFill>
                  <a:srgbClr val="056F8E"/>
                </a:solidFill>
              </a:endParaRPr>
            </a:p>
          </p:txBody>
        </p:sp>
      </p:grpSp>
      <p:pic>
        <p:nvPicPr>
          <p:cNvPr id="88" name="Imagen 8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140050">
            <a:off x="4503708" y="1332223"/>
            <a:ext cx="611093" cy="660308"/>
          </a:xfrm>
          <a:prstGeom prst="rect">
            <a:avLst/>
          </a:prstGeom>
        </p:spPr>
      </p:pic>
      <p:pic>
        <p:nvPicPr>
          <p:cNvPr id="90" name="Imagen 8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28723">
            <a:off x="262025" y="3342367"/>
            <a:ext cx="611093" cy="660308"/>
          </a:xfrm>
          <a:prstGeom prst="rect">
            <a:avLst/>
          </a:prstGeom>
        </p:spPr>
      </p:pic>
      <p:sp>
        <p:nvSpPr>
          <p:cNvPr id="3" name="Elipse 2">
            <a:extLst>
              <a:ext uri="{FF2B5EF4-FFF2-40B4-BE49-F238E27FC236}">
                <a16:creationId xmlns:a16="http://schemas.microsoft.com/office/drawing/2014/main" id="{B6A2F885-DCD5-1742-903C-279CE9981A75}"/>
              </a:ext>
            </a:extLst>
          </p:cNvPr>
          <p:cNvSpPr/>
          <p:nvPr/>
        </p:nvSpPr>
        <p:spPr>
          <a:xfrm>
            <a:off x="1140178" y="987778"/>
            <a:ext cx="346284" cy="34623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55" name="Agrupar 29">
            <a:extLst>
              <a:ext uri="{FF2B5EF4-FFF2-40B4-BE49-F238E27FC236}">
                <a16:creationId xmlns:a16="http://schemas.microsoft.com/office/drawing/2014/main" id="{AD9CD725-4CC1-184F-A269-C251F682111E}"/>
              </a:ext>
            </a:extLst>
          </p:cNvPr>
          <p:cNvGrpSpPr/>
          <p:nvPr/>
        </p:nvGrpSpPr>
        <p:grpSpPr>
          <a:xfrm>
            <a:off x="1077474" y="928794"/>
            <a:ext cx="424338" cy="401161"/>
            <a:chOff x="330494" y="1081426"/>
            <a:chExt cx="424338" cy="401161"/>
          </a:xfrm>
        </p:grpSpPr>
        <p:pic>
          <p:nvPicPr>
            <p:cNvPr id="63" name="Picture 145">
              <a:extLst>
                <a:ext uri="{FF2B5EF4-FFF2-40B4-BE49-F238E27FC236}">
                  <a16:creationId xmlns:a16="http://schemas.microsoft.com/office/drawing/2014/main" id="{00CA7EA6-74E1-B84A-8D44-44985D2C492E}"/>
                </a:ext>
              </a:extLst>
            </p:cNvPr>
            <p:cNvPicPr>
              <a:picLocks noChangeAspect="1"/>
            </p:cNvPicPr>
            <p:nvPr/>
          </p:nvPicPr>
          <p:blipFill>
            <a:blip r:embed="rId4" cstate="screen">
              <a:alphaModFix amt="17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0494" y="1081426"/>
              <a:ext cx="404425" cy="401161"/>
            </a:xfrm>
            <a:prstGeom prst="rect">
              <a:avLst/>
            </a:prstGeom>
          </p:spPr>
        </p:pic>
        <p:sp>
          <p:nvSpPr>
            <p:cNvPr id="64" name="Rectangle 148">
              <a:extLst>
                <a:ext uri="{FF2B5EF4-FFF2-40B4-BE49-F238E27FC236}">
                  <a16:creationId xmlns:a16="http://schemas.microsoft.com/office/drawing/2014/main" id="{B47BFD04-45C9-774E-94F4-E0FBD7C15FF7}"/>
                </a:ext>
              </a:extLst>
            </p:cNvPr>
            <p:cNvSpPr/>
            <p:nvPr/>
          </p:nvSpPr>
          <p:spPr>
            <a:xfrm>
              <a:off x="338924" y="1081426"/>
              <a:ext cx="415908" cy="338554"/>
            </a:xfrm>
            <a:prstGeom prst="rect">
              <a:avLst/>
            </a:prstGeom>
          </p:spPr>
          <p:txBody>
            <a:bodyPr wrap="square">
              <a:spAutoFit/>
            </a:bodyPr>
            <a:lstStyle/>
            <a:p>
              <a:r>
                <a:rPr lang="es-ES_tradnl" sz="1600" b="1" dirty="0">
                  <a:solidFill>
                    <a:srgbClr val="056F8E"/>
                  </a:solidFill>
                  <a:latin typeface="Century Gothic" charset="0"/>
                  <a:ea typeface="Century Gothic" charset="0"/>
                  <a:cs typeface="Century Gothic" charset="0"/>
                </a:rPr>
                <a:t>8s</a:t>
              </a:r>
              <a:endParaRPr lang="en-US" sz="1600" dirty="0">
                <a:solidFill>
                  <a:srgbClr val="056F8E"/>
                </a:solidFill>
              </a:endParaRPr>
            </a:p>
          </p:txBody>
        </p:sp>
      </p:grpSp>
      <p:sp>
        <p:nvSpPr>
          <p:cNvPr id="65" name="Elipse 64">
            <a:extLst>
              <a:ext uri="{FF2B5EF4-FFF2-40B4-BE49-F238E27FC236}">
                <a16:creationId xmlns:a16="http://schemas.microsoft.com/office/drawing/2014/main" id="{F96FCB56-7743-7A4F-9BCC-F1025DD65481}"/>
              </a:ext>
            </a:extLst>
          </p:cNvPr>
          <p:cNvSpPr/>
          <p:nvPr/>
        </p:nvSpPr>
        <p:spPr>
          <a:xfrm>
            <a:off x="4369778" y="2888099"/>
            <a:ext cx="468821" cy="4239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66" name="Agrupar 21">
            <a:extLst>
              <a:ext uri="{FF2B5EF4-FFF2-40B4-BE49-F238E27FC236}">
                <a16:creationId xmlns:a16="http://schemas.microsoft.com/office/drawing/2014/main" id="{6C8FEC7A-6FA5-DB49-9483-28770735C77F}"/>
              </a:ext>
            </a:extLst>
          </p:cNvPr>
          <p:cNvGrpSpPr/>
          <p:nvPr/>
        </p:nvGrpSpPr>
        <p:grpSpPr>
          <a:xfrm>
            <a:off x="4375635" y="2855307"/>
            <a:ext cx="462964" cy="459228"/>
            <a:chOff x="4368669" y="2738369"/>
            <a:chExt cx="462964" cy="459228"/>
          </a:xfrm>
        </p:grpSpPr>
        <p:sp>
          <p:nvSpPr>
            <p:cNvPr id="67" name="Rectangle 216">
              <a:extLst>
                <a:ext uri="{FF2B5EF4-FFF2-40B4-BE49-F238E27FC236}">
                  <a16:creationId xmlns:a16="http://schemas.microsoft.com/office/drawing/2014/main" id="{06156190-1E84-4443-9351-5913382FA12E}"/>
                </a:ext>
              </a:extLst>
            </p:cNvPr>
            <p:cNvSpPr/>
            <p:nvPr/>
          </p:nvSpPr>
          <p:spPr>
            <a:xfrm>
              <a:off x="4398012" y="2844616"/>
              <a:ext cx="404278" cy="276999"/>
            </a:xfrm>
            <a:prstGeom prst="rect">
              <a:avLst/>
            </a:prstGeom>
          </p:spPr>
          <p:txBody>
            <a:bodyPr wrap="none">
              <a:spAutoFit/>
            </a:bodyPr>
            <a:lstStyle/>
            <a:p>
              <a:r>
                <a:rPr lang="es-ES_tradnl" sz="1200" b="1" dirty="0">
                  <a:solidFill>
                    <a:srgbClr val="056F8E"/>
                  </a:solidFill>
                  <a:latin typeface="Century Gothic" charset="0"/>
                  <a:ea typeface="Century Gothic" charset="0"/>
                  <a:cs typeface="Century Gothic" charset="0"/>
                </a:rPr>
                <a:t>8%</a:t>
              </a:r>
              <a:endParaRPr lang="en-US" sz="1050" dirty="0">
                <a:solidFill>
                  <a:srgbClr val="056F8E"/>
                </a:solidFill>
              </a:endParaRPr>
            </a:p>
          </p:txBody>
        </p:sp>
        <p:pic>
          <p:nvPicPr>
            <p:cNvPr id="69" name="Picture 145">
              <a:extLst>
                <a:ext uri="{FF2B5EF4-FFF2-40B4-BE49-F238E27FC236}">
                  <a16:creationId xmlns:a16="http://schemas.microsoft.com/office/drawing/2014/main" id="{C24FEE15-6E59-1245-BD7B-9FB883F0E130}"/>
                </a:ext>
              </a:extLst>
            </p:cNvPr>
            <p:cNvPicPr>
              <a:picLocks noChangeAspect="1"/>
            </p:cNvPicPr>
            <p:nvPr/>
          </p:nvPicPr>
          <p:blipFill>
            <a:blip r:embed="rId4" cstate="screen">
              <a:alphaModFix amt="17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368669" y="2738369"/>
              <a:ext cx="462964" cy="459228"/>
            </a:xfrm>
            <a:prstGeom prst="rect">
              <a:avLst/>
            </a:prstGeom>
          </p:spPr>
        </p:pic>
      </p:grpSp>
    </p:spTree>
    <p:extLst>
      <p:ext uri="{BB962C8B-B14F-4D97-AF65-F5344CB8AC3E}">
        <p14:creationId xmlns:p14="http://schemas.microsoft.com/office/powerpoint/2010/main" val="1112570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6407" y="1547018"/>
            <a:ext cx="184785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 name="Picture 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38938" y="1683543"/>
            <a:ext cx="19065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6407" y="3292142"/>
            <a:ext cx="24003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5"/>
          <p:cNvPicPr>
            <a:picLocks noChangeAspect="1"/>
          </p:cNvPicPr>
          <p:nvPr/>
        </p:nvPicPr>
        <p:blipFill>
          <a:blip r:embed="rId6">
            <a:clrChange>
              <a:clrFrom>
                <a:srgbClr val="484848"/>
              </a:clrFrom>
              <a:clrTo>
                <a:srgbClr val="484848">
                  <a:alpha val="0"/>
                </a:srgbClr>
              </a:clrTo>
            </a:clrChange>
            <a:extLst>
              <a:ext uri="{28A0092B-C50C-407E-A947-70E740481C1C}">
                <a14:useLocalDpi xmlns:a14="http://schemas.microsoft.com/office/drawing/2010/main"/>
              </a:ext>
            </a:extLst>
          </a:blip>
          <a:srcRect/>
          <a:stretch>
            <a:fillRect/>
          </a:stretch>
        </p:blipFill>
        <p:spPr bwMode="auto">
          <a:xfrm>
            <a:off x="6464301" y="3388186"/>
            <a:ext cx="2455862"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7281" y="1827213"/>
            <a:ext cx="1906588"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Marcador de contenido 3"/>
          <p:cNvSpPr>
            <a:spLocks noGrp="1"/>
          </p:cNvSpPr>
          <p:nvPr>
            <p:ph sz="quarter" idx="10"/>
          </p:nvPr>
        </p:nvSpPr>
        <p:spPr/>
        <p:txBody>
          <a:bodyPr/>
          <a:lstStyle/>
          <a:p>
            <a:r>
              <a:rPr lang="es-ES_tradnl" altLang="es-ES_tradnl" dirty="0">
                <a:solidFill>
                  <a:srgbClr val="056F8E"/>
                </a:solidFill>
                <a:ea typeface="Arial" charset="0"/>
                <a:cs typeface="Arial" charset="0"/>
              </a:rPr>
              <a:t>Las principales </a:t>
            </a:r>
            <a:r>
              <a:rPr lang="es-ES_tradnl" altLang="es-ES_tradnl" dirty="0">
                <a:solidFill>
                  <a:srgbClr val="E18C0F"/>
                </a:solidFill>
                <a:ea typeface="Arial" charset="0"/>
                <a:cs typeface="Arial" charset="0"/>
              </a:rPr>
              <a:t>bases de datos bibliográficas </a:t>
            </a:r>
            <a:r>
              <a:rPr lang="es-ES_tradnl" altLang="es-ES_tradnl" dirty="0">
                <a:solidFill>
                  <a:srgbClr val="056F8E"/>
                </a:solidFill>
                <a:ea typeface="Arial" charset="0"/>
                <a:cs typeface="Arial" charset="0"/>
              </a:rPr>
              <a:t>visitadas en la red son</a:t>
            </a:r>
          </a:p>
          <a:p>
            <a:endParaRPr lang="es-ES_tradnl" dirty="0"/>
          </a:p>
        </p:txBody>
      </p:sp>
      <p:sp>
        <p:nvSpPr>
          <p:cNvPr id="11"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452691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522" y="3076576"/>
            <a:ext cx="2747963"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26238" y="1351209"/>
            <a:ext cx="1187450" cy="117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84725" y="2717801"/>
            <a:ext cx="2727325"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524" y="1401006"/>
            <a:ext cx="27479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p:cNvPicPr>
            <a:picLocks noChangeAspect="1"/>
          </p:cNvPicPr>
          <p:nvPr/>
        </p:nvPicPr>
        <p:blipFill>
          <a:blip r:embed="rId7">
            <a:clrChange>
              <a:clrFrom>
                <a:srgbClr val="D1D3D1"/>
              </a:clrFrom>
              <a:clrTo>
                <a:srgbClr val="D1D3D1">
                  <a:alpha val="0"/>
                </a:srgbClr>
              </a:clrTo>
            </a:clrChange>
            <a:extLst>
              <a:ext uri="{28A0092B-C50C-407E-A947-70E740481C1C}">
                <a14:useLocalDpi xmlns:a14="http://schemas.microsoft.com/office/drawing/2010/main"/>
              </a:ext>
            </a:extLst>
          </a:blip>
          <a:srcRect/>
          <a:stretch>
            <a:fillRect/>
          </a:stretch>
        </p:blipFill>
        <p:spPr bwMode="auto">
          <a:xfrm>
            <a:off x="5403851" y="3634580"/>
            <a:ext cx="191611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7"/>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522" y="3775075"/>
            <a:ext cx="2747963"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9"/>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523" y="2191958"/>
            <a:ext cx="27479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11"/>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48955" y="1401006"/>
            <a:ext cx="1293812" cy="117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Marcador de contenido 3"/>
          <p:cNvSpPr>
            <a:spLocks noGrp="1"/>
          </p:cNvSpPr>
          <p:nvPr>
            <p:ph sz="quarter" idx="10"/>
          </p:nvPr>
        </p:nvSpPr>
        <p:spPr/>
        <p:txBody>
          <a:bodyPr/>
          <a:lstStyle/>
          <a:p>
            <a:r>
              <a:rPr lang="en-US" altLang="es-ES_tradnl" dirty="0">
                <a:solidFill>
                  <a:srgbClr val="056F8E"/>
                </a:solidFill>
                <a:ea typeface="Arial" charset="0"/>
                <a:cs typeface="Arial" charset="0"/>
              </a:rPr>
              <a:t>L</a:t>
            </a:r>
            <a:r>
              <a:rPr lang="es-ES_tradnl" altLang="es-ES_tradnl" dirty="0">
                <a:solidFill>
                  <a:srgbClr val="056F8E"/>
                </a:solidFill>
                <a:ea typeface="Arial" charset="0"/>
                <a:cs typeface="Arial" charset="0"/>
              </a:rPr>
              <a:t>os </a:t>
            </a:r>
            <a:r>
              <a:rPr lang="es-ES_tradnl" altLang="es-ES_tradnl" dirty="0">
                <a:solidFill>
                  <a:srgbClr val="E18C0F"/>
                </a:solidFill>
                <a:ea typeface="Arial" charset="0"/>
                <a:cs typeface="Arial" charset="0"/>
              </a:rPr>
              <a:t>directorios de revistas y libros</a:t>
            </a:r>
            <a:r>
              <a:rPr lang="es-ES_tradnl" altLang="es-ES_tradnl" dirty="0">
                <a:solidFill>
                  <a:srgbClr val="056F8E"/>
                </a:solidFill>
                <a:ea typeface="Arial" charset="0"/>
                <a:cs typeface="Arial" charset="0"/>
              </a:rPr>
              <a:t> más consultados son</a:t>
            </a:r>
            <a:endParaRPr lang="es-ES_tradnl" altLang="es-ES_tradnl" dirty="0">
              <a:ea typeface="Arial" charset="0"/>
              <a:cs typeface="Arial" charset="0"/>
            </a:endParaRPr>
          </a:p>
          <a:p>
            <a:endParaRPr lang="es-ES_tradnl" dirty="0"/>
          </a:p>
        </p:txBody>
      </p:sp>
      <p:sp>
        <p:nvSpPr>
          <p:cNvPr id="14"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1915787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21412" y="2535238"/>
            <a:ext cx="22225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66281" y="3828281"/>
            <a:ext cx="3036887"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956795" y="2543175"/>
            <a:ext cx="2371725" cy="839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88050" y="1503363"/>
            <a:ext cx="2455862" cy="76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9"/>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1504" y="2329426"/>
            <a:ext cx="14224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1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2138" y="1516063"/>
            <a:ext cx="39116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Marcador de contenido 3"/>
          <p:cNvSpPr>
            <a:spLocks noGrp="1"/>
          </p:cNvSpPr>
          <p:nvPr>
            <p:ph sz="quarter" idx="10"/>
          </p:nvPr>
        </p:nvSpPr>
        <p:spPr/>
        <p:txBody>
          <a:bodyPr/>
          <a:lstStyle/>
          <a:p>
            <a:pPr eaLnBrk="1" hangingPunct="1"/>
            <a:r>
              <a:rPr lang="es-ES_tradnl" altLang="es-ES_tradnl" dirty="0">
                <a:solidFill>
                  <a:srgbClr val="056F8E"/>
                </a:solidFill>
                <a:ea typeface="Arial" charset="0"/>
                <a:cs typeface="Arial" charset="0"/>
              </a:rPr>
              <a:t>Las </a:t>
            </a:r>
            <a:r>
              <a:rPr lang="es-ES_tradnl" altLang="es-ES_tradnl" dirty="0">
                <a:solidFill>
                  <a:srgbClr val="E18C0F"/>
                </a:solidFill>
                <a:ea typeface="Arial" charset="0"/>
                <a:cs typeface="Arial" charset="0"/>
              </a:rPr>
              <a:t>paginas generales </a:t>
            </a:r>
            <a:r>
              <a:rPr lang="es-ES_tradnl" altLang="es-ES_tradnl" dirty="0">
                <a:solidFill>
                  <a:srgbClr val="056F8E"/>
                </a:solidFill>
                <a:ea typeface="Arial" charset="0"/>
                <a:cs typeface="Arial" charset="0"/>
              </a:rPr>
              <a:t>más consultadas son</a:t>
            </a:r>
          </a:p>
          <a:p>
            <a:pPr eaLnBrk="1" hangingPunct="1"/>
            <a:r>
              <a:rPr lang="es-ES_tradnl" altLang="es-ES_tradnl" dirty="0">
                <a:solidFill>
                  <a:srgbClr val="056F8E"/>
                </a:solidFill>
                <a:ea typeface="Arial" charset="0"/>
                <a:cs typeface="Arial" charset="0"/>
              </a:rPr>
              <a:t> </a:t>
            </a:r>
          </a:p>
          <a:p>
            <a:endParaRPr lang="es-ES_tradnl" dirty="0"/>
          </a:p>
        </p:txBody>
      </p:sp>
      <p:sp>
        <p:nvSpPr>
          <p:cNvPr id="12"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2081769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779" y="1608487"/>
            <a:ext cx="7484384" cy="1853501"/>
          </a:xfrm>
        </p:spPr>
        <p:txBody>
          <a:bodyPr/>
          <a:lstStyle/>
          <a:p>
            <a:pPr marL="285750" indent="-285750">
              <a:buSzTx/>
              <a:buFont typeface="Arial" charset="0"/>
              <a:buChar char="•"/>
            </a:pPr>
            <a:r>
              <a:rPr lang="es-ES_tradnl" altLang="en-US" dirty="0">
                <a:solidFill>
                  <a:srgbClr val="056F8E"/>
                </a:solidFill>
              </a:rPr>
              <a:t>Ayuda a los pacientes a tomar </a:t>
            </a:r>
            <a:r>
              <a:rPr lang="es-ES_tradnl" altLang="en-US" b="1" dirty="0">
                <a:solidFill>
                  <a:srgbClr val="056F8E"/>
                </a:solidFill>
              </a:rPr>
              <a:t>decisiones de salud más informadas.</a:t>
            </a:r>
          </a:p>
          <a:p>
            <a:pPr marL="285750" indent="-285750">
              <a:buSzTx/>
              <a:buFont typeface="Arial" charset="0"/>
              <a:buChar char="•"/>
            </a:pPr>
            <a:r>
              <a:rPr lang="es-ES_tradnl" altLang="en-US" dirty="0">
                <a:solidFill>
                  <a:srgbClr val="056F8E"/>
                </a:solidFill>
              </a:rPr>
              <a:t>Aumenta la </a:t>
            </a:r>
            <a:r>
              <a:rPr lang="es-ES_tradnl" altLang="en-US" b="1" dirty="0">
                <a:solidFill>
                  <a:srgbClr val="056F8E"/>
                </a:solidFill>
              </a:rPr>
              <a:t>autonomía del paciente.</a:t>
            </a:r>
          </a:p>
          <a:p>
            <a:pPr marL="285750" indent="-285750">
              <a:buSzTx/>
              <a:buFont typeface="Arial" charset="0"/>
              <a:buChar char="•"/>
            </a:pPr>
            <a:r>
              <a:rPr lang="es-ES_tradnl" altLang="en-US" dirty="0">
                <a:solidFill>
                  <a:srgbClr val="056F8E"/>
                </a:solidFill>
              </a:rPr>
              <a:t>Refuerza los mensajes de promoción y prevención.</a:t>
            </a:r>
          </a:p>
          <a:p>
            <a:pPr marL="285750" indent="-285750">
              <a:buSzTx/>
              <a:buFont typeface="Arial" charset="0"/>
              <a:buChar char="•"/>
            </a:pPr>
            <a:r>
              <a:rPr lang="es-ES_tradnl" altLang="en-US" dirty="0">
                <a:solidFill>
                  <a:srgbClr val="056F8E"/>
                </a:solidFill>
              </a:rPr>
              <a:t>Refuerza la </a:t>
            </a:r>
            <a:r>
              <a:rPr lang="es-ES_tradnl" altLang="en-US" b="1" dirty="0">
                <a:solidFill>
                  <a:srgbClr val="056F8E"/>
                </a:solidFill>
              </a:rPr>
              <a:t>adherencia al tratamiento.</a:t>
            </a:r>
          </a:p>
          <a:p>
            <a:pPr marL="285750" indent="-285750">
              <a:buSzTx/>
              <a:buFont typeface="Arial" charset="0"/>
              <a:buChar char="•"/>
            </a:pPr>
            <a:r>
              <a:rPr lang="es-ES_tradnl" altLang="en-US" b="1" dirty="0">
                <a:solidFill>
                  <a:srgbClr val="056F8E"/>
                </a:solidFill>
              </a:rPr>
              <a:t>Mejora la gestión sanitaria</a:t>
            </a:r>
            <a:r>
              <a:rPr lang="es-ES_tradnl" altLang="en-US" dirty="0">
                <a:solidFill>
                  <a:srgbClr val="056F8E"/>
                </a:solidFill>
              </a:rPr>
              <a:t>,  el ahorro en costes y la optimización de procesos</a:t>
            </a:r>
          </a:p>
          <a:p>
            <a:pPr marL="180975" indent="-180975">
              <a:buSzTx/>
              <a:buFont typeface="+mj-lt" charset="0"/>
              <a:buNone/>
            </a:pPr>
            <a:endParaRPr lang="es-ES_tradnl" altLang="en-US" sz="1200" dirty="0"/>
          </a:p>
        </p:txBody>
      </p:sp>
      <p:sp>
        <p:nvSpPr>
          <p:cNvPr id="4" name="Marcador de contenido 3"/>
          <p:cNvSpPr>
            <a:spLocks noGrp="1"/>
          </p:cNvSpPr>
          <p:nvPr>
            <p:ph sz="quarter" idx="10"/>
          </p:nvPr>
        </p:nvSpPr>
        <p:spPr/>
        <p:txBody>
          <a:bodyPr/>
          <a:lstStyle/>
          <a:p>
            <a:r>
              <a:rPr lang="es-ES_tradnl" altLang="en-US" b="1" dirty="0">
                <a:solidFill>
                  <a:srgbClr val="00B050"/>
                </a:solidFill>
              </a:rPr>
              <a:t>Ventajas de Internet en Salud</a:t>
            </a:r>
          </a:p>
          <a:p>
            <a:endParaRPr lang="es-ES_tradnl"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179" y="2072482"/>
            <a:ext cx="1042987" cy="925512"/>
          </a:xfrm>
          <a:prstGeom prst="rect">
            <a:avLst/>
          </a:prstGeom>
          <a:ln>
            <a:noFill/>
          </a:ln>
          <a:effectLst>
            <a:outerShdw blurRad="292100" dist="139700" dir="2700000" algn="tl" rotWithShape="0">
              <a:srgbClr val="333333">
                <a:alpha val="65000"/>
              </a:srgbClr>
            </a:outerShdw>
          </a:effectLst>
        </p:spPr>
      </p:pic>
      <p:sp>
        <p:nvSpPr>
          <p:cNvPr id="7"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1171690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quarter" idx="10"/>
          </p:nvPr>
        </p:nvSpPr>
        <p:spPr/>
        <p:txBody>
          <a:bodyPr/>
          <a:lstStyle/>
          <a:p>
            <a:r>
              <a:rPr lang="es-ES_tradnl" altLang="en-US" b="1" dirty="0">
                <a:solidFill>
                  <a:srgbClr val="C00000"/>
                </a:solidFill>
                <a:ea typeface="Arial" charset="0"/>
                <a:cs typeface="Arial" charset="0"/>
              </a:rPr>
              <a:t>Inconvenientes de Internet en Salud</a:t>
            </a:r>
          </a:p>
          <a:p>
            <a:endParaRPr lang="es-ES_tradnl" dirty="0"/>
          </a:p>
        </p:txBody>
      </p:sp>
      <p:sp>
        <p:nvSpPr>
          <p:cNvPr id="8" name="Título 1"/>
          <p:cNvSpPr>
            <a:spLocks noGrp="1"/>
          </p:cNvSpPr>
          <p:nvPr>
            <p:ph type="title"/>
          </p:nvPr>
        </p:nvSpPr>
        <p:spPr>
          <a:xfrm>
            <a:off x="1922977" y="58555"/>
            <a:ext cx="6996574" cy="839140"/>
          </a:xfrm>
        </p:spPr>
        <p:txBody>
          <a:bodyPr/>
          <a:lstStyle/>
          <a:p>
            <a:r>
              <a:rPr lang="es-ES_tradnl" dirty="0"/>
              <a:t>INTERNET Y EL PROFESIONAL SANITARIO</a:t>
            </a:r>
          </a:p>
        </p:txBody>
      </p:sp>
      <p:pic>
        <p:nvPicPr>
          <p:cNvPr id="10"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972" y="2082314"/>
            <a:ext cx="995362" cy="925513"/>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bwMode="auto">
          <a:xfrm>
            <a:off x="1435779" y="1608487"/>
            <a:ext cx="7484384" cy="1853501"/>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90000"/>
              </a:lnSpc>
              <a:buSzTx/>
              <a:buFont typeface="Arial" charset="0"/>
              <a:buChar char="•"/>
            </a:pPr>
            <a:r>
              <a:rPr lang="es-ES_tradnl" altLang="en-US" b="1" dirty="0">
                <a:solidFill>
                  <a:srgbClr val="056F8E"/>
                </a:solidFill>
              </a:rPr>
              <a:t>Fuente de desinformación </a:t>
            </a:r>
            <a:r>
              <a:rPr lang="es-ES_tradnl" altLang="en-US" dirty="0">
                <a:solidFill>
                  <a:srgbClr val="056F8E"/>
                </a:solidFill>
              </a:rPr>
              <a:t>por la variabilidad en la calidad de los contenidos web.</a:t>
            </a:r>
          </a:p>
          <a:p>
            <a:pPr marL="285750" indent="-285750">
              <a:lnSpc>
                <a:spcPct val="90000"/>
              </a:lnSpc>
              <a:buSzTx/>
              <a:buFont typeface="Arial" charset="0"/>
              <a:buChar char="•"/>
            </a:pPr>
            <a:r>
              <a:rPr lang="en-US" altLang="en-US" dirty="0" err="1">
                <a:solidFill>
                  <a:srgbClr val="056F8E"/>
                </a:solidFill>
              </a:rPr>
              <a:t>Puede</a:t>
            </a:r>
            <a:r>
              <a:rPr lang="en-US" altLang="en-US" dirty="0">
                <a:solidFill>
                  <a:srgbClr val="056F8E"/>
                </a:solidFill>
              </a:rPr>
              <a:t> </a:t>
            </a:r>
            <a:r>
              <a:rPr lang="en-US" altLang="en-US" dirty="0" err="1">
                <a:solidFill>
                  <a:srgbClr val="056F8E"/>
                </a:solidFill>
              </a:rPr>
              <a:t>causar</a:t>
            </a:r>
            <a:r>
              <a:rPr lang="es-ES_tradnl" altLang="en-US" dirty="0">
                <a:solidFill>
                  <a:srgbClr val="056F8E"/>
                </a:solidFill>
              </a:rPr>
              <a:t> </a:t>
            </a:r>
            <a:r>
              <a:rPr lang="es-ES_tradnl" altLang="en-US" b="1" dirty="0">
                <a:solidFill>
                  <a:srgbClr val="056F8E"/>
                </a:solidFill>
              </a:rPr>
              <a:t>ansiedad por las diferencias </a:t>
            </a:r>
            <a:r>
              <a:rPr lang="es-ES_tradnl" altLang="en-US" dirty="0">
                <a:solidFill>
                  <a:srgbClr val="056F8E"/>
                </a:solidFill>
              </a:rPr>
              <a:t>de consejos, testimonios y opiniones.</a:t>
            </a:r>
          </a:p>
          <a:p>
            <a:pPr marL="285750" indent="-285750">
              <a:lnSpc>
                <a:spcPct val="90000"/>
              </a:lnSpc>
              <a:buSzTx/>
              <a:buFont typeface="Arial" charset="0"/>
              <a:buChar char="•"/>
            </a:pPr>
            <a:r>
              <a:rPr lang="en-US" altLang="en-US" dirty="0" err="1">
                <a:solidFill>
                  <a:srgbClr val="056F8E"/>
                </a:solidFill>
              </a:rPr>
              <a:t>Puede</a:t>
            </a:r>
            <a:r>
              <a:rPr lang="en-US" altLang="en-US" dirty="0">
                <a:solidFill>
                  <a:srgbClr val="056F8E"/>
                </a:solidFill>
              </a:rPr>
              <a:t> </a:t>
            </a:r>
            <a:r>
              <a:rPr lang="en-US" altLang="en-US" b="1" dirty="0">
                <a:solidFill>
                  <a:srgbClr val="056F8E"/>
                </a:solidFill>
              </a:rPr>
              <a:t>a</a:t>
            </a:r>
            <a:r>
              <a:rPr lang="es-ES_tradnl" altLang="en-US" b="1" dirty="0" err="1">
                <a:solidFill>
                  <a:srgbClr val="056F8E"/>
                </a:solidFill>
              </a:rPr>
              <a:t>umentar</a:t>
            </a:r>
            <a:r>
              <a:rPr lang="es-ES_tradnl" altLang="en-US" b="1" dirty="0">
                <a:solidFill>
                  <a:srgbClr val="056F8E"/>
                </a:solidFill>
              </a:rPr>
              <a:t> las expectativas </a:t>
            </a:r>
            <a:r>
              <a:rPr lang="es-ES_tradnl" altLang="en-US" dirty="0">
                <a:solidFill>
                  <a:srgbClr val="056F8E"/>
                </a:solidFill>
              </a:rPr>
              <a:t>y demandas de los pacientes respecto a nuevos tratamientos </a:t>
            </a:r>
          </a:p>
          <a:p>
            <a:pPr marL="285750" indent="-285750">
              <a:lnSpc>
                <a:spcPct val="90000"/>
              </a:lnSpc>
              <a:buSzTx/>
              <a:buFont typeface="Arial" charset="0"/>
              <a:buChar char="•"/>
            </a:pPr>
            <a:r>
              <a:rPr lang="es-ES_tradnl" altLang="en-US" dirty="0">
                <a:solidFill>
                  <a:srgbClr val="056F8E"/>
                </a:solidFill>
              </a:rPr>
              <a:t>No suelen comprobar la </a:t>
            </a:r>
            <a:r>
              <a:rPr lang="es-ES_tradnl" altLang="en-US" b="1" dirty="0">
                <a:solidFill>
                  <a:srgbClr val="056F8E"/>
                </a:solidFill>
              </a:rPr>
              <a:t>procedencia de la información.</a:t>
            </a:r>
          </a:p>
          <a:p>
            <a:pPr marL="180975" indent="-180975">
              <a:buSzTx/>
              <a:buFont typeface="+mj-lt" charset="0"/>
              <a:buNone/>
            </a:pPr>
            <a:endParaRPr lang="es-ES_tradnl" altLang="en-US" sz="1200" dirty="0"/>
          </a:p>
        </p:txBody>
      </p:sp>
    </p:spTree>
    <p:extLst>
      <p:ext uri="{BB962C8B-B14F-4D97-AF65-F5344CB8AC3E}">
        <p14:creationId xmlns:p14="http://schemas.microsoft.com/office/powerpoint/2010/main" val="180249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3"/>
          <p:cNvSpPr txBox="1">
            <a:spLocks noChangeArrowheads="1"/>
          </p:cNvSpPr>
          <p:nvPr/>
        </p:nvSpPr>
        <p:spPr bwMode="auto">
          <a:xfrm>
            <a:off x="1922976" y="1665530"/>
            <a:ext cx="6021489"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dirty="0">
                <a:solidFill>
                  <a:srgbClr val="E5810A"/>
                </a:solidFill>
                <a:latin typeface="Century Gothic" charset="0"/>
                <a:ea typeface="Century Gothic" charset="0"/>
                <a:cs typeface="Century Gothic" charset="0"/>
              </a:rPr>
              <a:t>I</a:t>
            </a:r>
            <a:r>
              <a:rPr lang="es-ES_tradnl" altLang="en-US" sz="1600" b="1" dirty="0" err="1">
                <a:solidFill>
                  <a:srgbClr val="E5810A"/>
                </a:solidFill>
                <a:latin typeface="Century Gothic" charset="0"/>
                <a:ea typeface="Century Gothic" charset="0"/>
                <a:cs typeface="Century Gothic" charset="0"/>
              </a:rPr>
              <a:t>nternet</a:t>
            </a:r>
            <a:r>
              <a:rPr lang="es-ES_tradnl" altLang="en-US" sz="1600" b="1" dirty="0">
                <a:solidFill>
                  <a:srgbClr val="E5810A"/>
                </a:solidFill>
                <a:latin typeface="Century Gothic" charset="0"/>
                <a:ea typeface="Century Gothic" charset="0"/>
                <a:cs typeface="Century Gothic" charset="0"/>
              </a:rPr>
              <a:t> no reemplaza al médico</a:t>
            </a:r>
            <a:r>
              <a:rPr lang="es-ES_tradnl" altLang="en-US" sz="1600" dirty="0">
                <a:solidFill>
                  <a:srgbClr val="056F8E"/>
                </a:solidFill>
                <a:latin typeface="Century Gothic" charset="0"/>
                <a:ea typeface="Century Gothic" charset="0"/>
                <a:cs typeface="Century Gothic" charset="0"/>
              </a:rPr>
              <a:t>, sino que cambia el tipo de relación </a:t>
            </a:r>
            <a:r>
              <a:rPr lang="es-ES_tradnl" altLang="en-US" sz="1600" b="1" dirty="0">
                <a:solidFill>
                  <a:srgbClr val="056F8E"/>
                </a:solidFill>
                <a:latin typeface="Century Gothic" charset="0"/>
                <a:ea typeface="Century Gothic" charset="0"/>
                <a:cs typeface="Century Gothic" charset="0"/>
              </a:rPr>
              <a:t>aumentando la participación del paciente</a:t>
            </a:r>
            <a:r>
              <a:rPr lang="es-ES_tradnl" altLang="en-US" sz="1600" dirty="0">
                <a:solidFill>
                  <a:srgbClr val="056F8E"/>
                </a:solidFill>
                <a:latin typeface="Century Gothic" charset="0"/>
                <a:ea typeface="Century Gothic" charset="0"/>
                <a:cs typeface="Century Gothic" charset="0"/>
              </a:rPr>
              <a:t>.</a:t>
            </a:r>
          </a:p>
          <a:p>
            <a:pPr algn="ctr" eaLnBrk="1" hangingPunct="1"/>
            <a:endParaRPr lang="es-ES_tradnl" altLang="en-US" sz="1600" dirty="0">
              <a:solidFill>
                <a:srgbClr val="056F8E"/>
              </a:solidFill>
              <a:latin typeface="Century Gothic" charset="0"/>
              <a:ea typeface="Century Gothic" charset="0"/>
              <a:cs typeface="Century Gothic" charset="0"/>
            </a:endParaRPr>
          </a:p>
          <a:p>
            <a:pPr algn="ctr" eaLnBrk="1" hangingPunct="1"/>
            <a:r>
              <a:rPr lang="es-ES_tradnl" altLang="en-US" sz="1600" dirty="0">
                <a:solidFill>
                  <a:srgbClr val="086589"/>
                </a:solidFill>
                <a:latin typeface="Century Gothic" charset="0"/>
                <a:ea typeface="Century Gothic" charset="0"/>
                <a:cs typeface="Century Gothic" charset="0"/>
              </a:rPr>
              <a:t>Los </a:t>
            </a:r>
            <a:r>
              <a:rPr lang="es-ES_tradnl" altLang="en-US" sz="1600" b="1" dirty="0">
                <a:solidFill>
                  <a:srgbClr val="E5810A"/>
                </a:solidFill>
                <a:latin typeface="Century Gothic" charset="0"/>
                <a:ea typeface="Century Gothic" charset="0"/>
                <a:cs typeface="Century Gothic" charset="0"/>
              </a:rPr>
              <a:t>pacientes mejor informados </a:t>
            </a:r>
            <a:r>
              <a:rPr lang="es-ES_tradnl" altLang="en-US" sz="1600" b="1" dirty="0">
                <a:solidFill>
                  <a:srgbClr val="086589"/>
                </a:solidFill>
                <a:latin typeface="Century Gothic" charset="0"/>
                <a:ea typeface="Century Gothic" charset="0"/>
                <a:cs typeface="Century Gothic" charset="0"/>
              </a:rPr>
              <a:t>siguen mejor las directrices </a:t>
            </a:r>
            <a:r>
              <a:rPr lang="es-ES_tradnl" altLang="en-US" sz="1600" dirty="0">
                <a:solidFill>
                  <a:srgbClr val="086589"/>
                </a:solidFill>
                <a:latin typeface="Century Gothic" charset="0"/>
                <a:ea typeface="Century Gothic" charset="0"/>
                <a:cs typeface="Century Gothic" charset="0"/>
              </a:rPr>
              <a:t>de sus médicos.</a:t>
            </a:r>
            <a:br>
              <a:rPr lang="es-ES_tradnl" altLang="en-US" sz="1600" dirty="0">
                <a:solidFill>
                  <a:srgbClr val="086589"/>
                </a:solidFill>
                <a:latin typeface="Century Gothic" charset="0"/>
                <a:ea typeface="Century Gothic" charset="0"/>
                <a:cs typeface="Century Gothic" charset="0"/>
              </a:rPr>
            </a:br>
            <a:br>
              <a:rPr lang="es-ES_tradnl" altLang="en-US" sz="1600" dirty="0">
                <a:solidFill>
                  <a:srgbClr val="086589"/>
                </a:solidFill>
                <a:latin typeface="Century Gothic" charset="0"/>
                <a:ea typeface="Century Gothic" charset="0"/>
                <a:cs typeface="Century Gothic" charset="0"/>
              </a:rPr>
            </a:br>
            <a:r>
              <a:rPr lang="es-ES_tradnl" altLang="en-US" sz="1600" dirty="0">
                <a:solidFill>
                  <a:srgbClr val="086589"/>
                </a:solidFill>
                <a:latin typeface="Century Gothic" charset="0"/>
                <a:ea typeface="Century Gothic" charset="0"/>
                <a:cs typeface="Century Gothic" charset="0"/>
              </a:rPr>
              <a:t>Se obtienen </a:t>
            </a:r>
            <a:r>
              <a:rPr lang="es-ES_tradnl" altLang="en-US" sz="1600" b="1" dirty="0">
                <a:solidFill>
                  <a:srgbClr val="E5810A"/>
                </a:solidFill>
                <a:latin typeface="Century Gothic" charset="0"/>
                <a:ea typeface="Century Gothic" charset="0"/>
                <a:cs typeface="Century Gothic" charset="0"/>
              </a:rPr>
              <a:t>tasas más elevadas de cumplimiento </a:t>
            </a:r>
            <a:r>
              <a:rPr lang="es-ES_tradnl" altLang="en-US" sz="1600" dirty="0">
                <a:solidFill>
                  <a:srgbClr val="086589"/>
                </a:solidFill>
                <a:latin typeface="Century Gothic" charset="0"/>
                <a:ea typeface="Century Gothic" charset="0"/>
                <a:cs typeface="Century Gothic" charset="0"/>
              </a:rPr>
              <a:t>de tratamientos, y por tanto, la obtención de </a:t>
            </a:r>
            <a:r>
              <a:rPr lang="es-ES_tradnl" altLang="en-US" sz="1600" b="1" dirty="0">
                <a:solidFill>
                  <a:srgbClr val="086589"/>
                </a:solidFill>
                <a:latin typeface="Century Gothic" charset="0"/>
                <a:ea typeface="Century Gothic" charset="0"/>
                <a:cs typeface="Century Gothic" charset="0"/>
              </a:rPr>
              <a:t>mejores resultados con pacientes informados</a:t>
            </a:r>
          </a:p>
          <a:p>
            <a:pPr algn="ctr" eaLnBrk="1" hangingPunct="1"/>
            <a:endParaRPr lang="es-ES_tradnl" altLang="en-US" sz="1600" b="1" dirty="0">
              <a:ea typeface="Arial" charset="0"/>
              <a:cs typeface="Arial"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811" y="1665530"/>
            <a:ext cx="1447165" cy="1622579"/>
          </a:xfrm>
          <a:prstGeom prst="rect">
            <a:avLst/>
          </a:prstGeom>
        </p:spPr>
      </p:pic>
      <p:sp>
        <p:nvSpPr>
          <p:cNvPr id="6" name="Marcador de contenido 5"/>
          <p:cNvSpPr>
            <a:spLocks noGrp="1"/>
          </p:cNvSpPr>
          <p:nvPr>
            <p:ph sz="quarter" idx="10"/>
          </p:nvPr>
        </p:nvSpPr>
        <p:spPr/>
        <p:txBody>
          <a:bodyPr/>
          <a:lstStyle/>
          <a:p>
            <a:r>
              <a:rPr lang="es-ES_tradnl" altLang="en-US" dirty="0">
                <a:solidFill>
                  <a:srgbClr val="056F8E"/>
                </a:solidFill>
                <a:ea typeface="Arial" charset="0"/>
                <a:cs typeface="Arial" charset="0"/>
              </a:rPr>
              <a:t>Cual es el papel del </a:t>
            </a:r>
            <a:r>
              <a:rPr lang="es-ES_tradnl" altLang="en-US" sz="2000" dirty="0">
                <a:solidFill>
                  <a:srgbClr val="E5810A"/>
                </a:solidFill>
                <a:ea typeface="Arial" charset="0"/>
                <a:cs typeface="Arial" charset="0"/>
              </a:rPr>
              <a:t>profesional sanitario </a:t>
            </a:r>
            <a:r>
              <a:rPr lang="es-ES_tradnl" altLang="en-US" dirty="0">
                <a:solidFill>
                  <a:srgbClr val="056F8E"/>
                </a:solidFill>
                <a:ea typeface="Arial" charset="0"/>
                <a:cs typeface="Arial" charset="0"/>
              </a:rPr>
              <a:t>en este nuevo entorno?</a:t>
            </a:r>
          </a:p>
          <a:p>
            <a:endParaRPr lang="es-ES_tradnl" dirty="0"/>
          </a:p>
        </p:txBody>
      </p:sp>
      <p:sp>
        <p:nvSpPr>
          <p:cNvPr id="8"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1499454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0"/>
          </p:nvPr>
        </p:nvSpPr>
        <p:spPr/>
        <p:txBody>
          <a:bodyPr/>
          <a:lstStyle/>
          <a:p>
            <a:r>
              <a:rPr lang="es-ES_tradnl" dirty="0"/>
              <a:t>10 CONSEJOS para tus pacientes sobre cómo buscar información fiable sobre diabetes en Internet </a:t>
            </a:r>
          </a:p>
        </p:txBody>
      </p:sp>
      <p:sp>
        <p:nvSpPr>
          <p:cNvPr id="19" name="Título 1"/>
          <p:cNvSpPr>
            <a:spLocks noGrp="1"/>
          </p:cNvSpPr>
          <p:nvPr>
            <p:ph type="title"/>
          </p:nvPr>
        </p:nvSpPr>
        <p:spPr>
          <a:xfrm>
            <a:off x="1922977" y="58555"/>
            <a:ext cx="6996574" cy="839140"/>
          </a:xfrm>
        </p:spPr>
        <p:txBody>
          <a:bodyPr/>
          <a:lstStyle/>
          <a:p>
            <a:r>
              <a:rPr lang="es-ES_tradnl" dirty="0"/>
              <a:t>INTERNET Y EL PROFESIONAL SANITARIO</a:t>
            </a:r>
          </a:p>
        </p:txBody>
      </p:sp>
      <p:pic>
        <p:nvPicPr>
          <p:cNvPr id="10" name="Imagen 9"/>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03918" y="1401004"/>
            <a:ext cx="2665163" cy="3436315"/>
          </a:xfrm>
          <a:prstGeom prst="rect">
            <a:avLst/>
          </a:prstGeom>
        </p:spPr>
      </p:pic>
      <p:pic>
        <p:nvPicPr>
          <p:cNvPr id="2" name="Imagen 1">
            <a:extLst>
              <a:ext uri="{FF2B5EF4-FFF2-40B4-BE49-F238E27FC236}">
                <a16:creationId xmlns:a16="http://schemas.microsoft.com/office/drawing/2014/main" id="{DED58C74-43A2-ED4D-8F4D-11AF564348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9217" y="1708765"/>
            <a:ext cx="5670633" cy="3434735"/>
          </a:xfrm>
          <a:prstGeom prst="rect">
            <a:avLst/>
          </a:prstGeom>
        </p:spPr>
      </p:pic>
    </p:spTree>
    <p:extLst>
      <p:ext uri="{BB962C8B-B14F-4D97-AF65-F5344CB8AC3E}">
        <p14:creationId xmlns:p14="http://schemas.microsoft.com/office/powerpoint/2010/main" val="613167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contenido 2"/>
          <p:cNvSpPr>
            <a:spLocks noGrp="1"/>
          </p:cNvSpPr>
          <p:nvPr>
            <p:ph idx="1"/>
          </p:nvPr>
        </p:nvSpPr>
        <p:spPr>
          <a:ln w="9525"/>
          <a:extLst>
            <a:ext uri="{91240B29-F687-4f45-9708-019B960494DF}">
              <a14:hiddenLine xmlns="" xmlns:a14="http://schemas.microsoft.com/office/drawing/2010/main" w="12700" cap="flat">
                <a:solidFill>
                  <a:srgbClr val="000000"/>
                </a:solidFill>
                <a:round/>
                <a:headEnd type="none" w="med" len="med"/>
                <a:tailEnd type="none" w="med" len="med"/>
              </a14:hiddenLine>
            </a:ext>
          </a:extLst>
        </p:spPr>
        <p:txBody>
          <a:bodyPr/>
          <a:lstStyle/>
          <a:p>
            <a:pPr indent="-333375" eaLnBrk="1" hangingPunct="1">
              <a:lnSpc>
                <a:spcPct val="130000"/>
              </a:lnSpc>
              <a:buClr>
                <a:srgbClr val="F79646"/>
              </a:buClr>
              <a:buSzTx/>
              <a:buFont typeface="Wingdings" charset="2"/>
              <a:buChar char="ü"/>
            </a:pPr>
            <a:r>
              <a:rPr lang="en-US" altLang="en-US" sz="1400" dirty="0">
                <a:solidFill>
                  <a:srgbClr val="056F8E"/>
                </a:solidFill>
              </a:rPr>
              <a:t>C</a:t>
            </a:r>
            <a:r>
              <a:rPr lang="es-ES_tradnl" altLang="en-US" sz="1400" dirty="0" err="1">
                <a:solidFill>
                  <a:srgbClr val="056F8E"/>
                </a:solidFill>
              </a:rPr>
              <a:t>ontenidos</a:t>
            </a:r>
            <a:r>
              <a:rPr lang="es-ES_tradnl" altLang="en-US" sz="1400" dirty="0">
                <a:solidFill>
                  <a:srgbClr val="056F8E"/>
                </a:solidFill>
              </a:rPr>
              <a:t> elaborados por un profesional sanitario</a:t>
            </a:r>
          </a:p>
          <a:p>
            <a:pPr indent="-333375" eaLnBrk="1" hangingPunct="1">
              <a:lnSpc>
                <a:spcPct val="130000"/>
              </a:lnSpc>
              <a:buClr>
                <a:srgbClr val="F79646"/>
              </a:buClr>
              <a:buSzTx/>
              <a:buFont typeface="Wingdings" charset="2"/>
              <a:buChar char="ü"/>
            </a:pPr>
            <a:r>
              <a:rPr lang="es-ES_tradnl" altLang="en-US" sz="1400" dirty="0">
                <a:solidFill>
                  <a:srgbClr val="056F8E"/>
                </a:solidFill>
              </a:rPr>
              <a:t>Respuestas amplias </a:t>
            </a:r>
          </a:p>
          <a:p>
            <a:pPr indent="-333375" eaLnBrk="1" hangingPunct="1">
              <a:lnSpc>
                <a:spcPct val="130000"/>
              </a:lnSpc>
              <a:buClr>
                <a:srgbClr val="F79646"/>
              </a:buClr>
              <a:buSzTx/>
              <a:buFont typeface="Wingdings" charset="2"/>
              <a:buChar char="ü"/>
            </a:pPr>
            <a:r>
              <a:rPr lang="es-ES_tradnl" altLang="en-US" sz="1400" dirty="0">
                <a:solidFill>
                  <a:srgbClr val="056F8E"/>
                </a:solidFill>
              </a:rPr>
              <a:t>Fácil de encontrar</a:t>
            </a:r>
          </a:p>
          <a:p>
            <a:pPr indent="-333375" eaLnBrk="1" hangingPunct="1">
              <a:lnSpc>
                <a:spcPct val="130000"/>
              </a:lnSpc>
              <a:buClr>
                <a:srgbClr val="F79646"/>
              </a:buClr>
              <a:buSzTx/>
              <a:buFont typeface="Wingdings" charset="2"/>
              <a:buChar char="ü"/>
            </a:pPr>
            <a:r>
              <a:rPr lang="es-ES_tradnl" altLang="en-US" sz="1400" dirty="0">
                <a:solidFill>
                  <a:srgbClr val="056F8E"/>
                </a:solidFill>
              </a:rPr>
              <a:t>Contacto para preguntar online de forma anónima</a:t>
            </a:r>
          </a:p>
          <a:p>
            <a:pPr indent="-333375" eaLnBrk="1" hangingPunct="1">
              <a:lnSpc>
                <a:spcPct val="130000"/>
              </a:lnSpc>
              <a:buClr>
                <a:srgbClr val="F79646"/>
              </a:buClr>
              <a:buSzTx/>
              <a:buFont typeface="Wingdings" charset="2"/>
              <a:buChar char="ü"/>
            </a:pPr>
            <a:r>
              <a:rPr lang="es-ES_tradnl" altLang="en-US" sz="1400" dirty="0">
                <a:solidFill>
                  <a:srgbClr val="056F8E"/>
                </a:solidFill>
              </a:rPr>
              <a:t>Calidad en el diseño de la web </a:t>
            </a:r>
          </a:p>
          <a:p>
            <a:pPr indent="-333375" eaLnBrk="1" hangingPunct="1">
              <a:lnSpc>
                <a:spcPct val="130000"/>
              </a:lnSpc>
              <a:buClr>
                <a:srgbClr val="F79646"/>
              </a:buClr>
              <a:buSzTx/>
              <a:buFont typeface="Wingdings" charset="2"/>
              <a:buChar char="ü"/>
            </a:pPr>
            <a:r>
              <a:rPr lang="es-ES_tradnl" altLang="en-US" sz="1400" dirty="0">
                <a:solidFill>
                  <a:srgbClr val="056F8E"/>
                </a:solidFill>
              </a:rPr>
              <a:t>Que el texto profundice sobre el tema en cuestión</a:t>
            </a:r>
          </a:p>
          <a:p>
            <a:pPr indent="-333375" eaLnBrk="1" hangingPunct="1">
              <a:lnSpc>
                <a:spcPct val="130000"/>
              </a:lnSpc>
              <a:buClr>
                <a:srgbClr val="F79646"/>
              </a:buClr>
              <a:buSzTx/>
              <a:buFont typeface="Wingdings" charset="2"/>
              <a:buChar char="ü"/>
            </a:pPr>
            <a:r>
              <a:rPr lang="es-ES_tradnl" altLang="en-US" sz="1400" dirty="0">
                <a:solidFill>
                  <a:srgbClr val="056F8E"/>
                </a:solidFill>
              </a:rPr>
              <a:t>Que no tenga mucha publicidad porque eso les resta credibilidad.</a:t>
            </a:r>
          </a:p>
        </p:txBody>
      </p:sp>
      <p:sp>
        <p:nvSpPr>
          <p:cNvPr id="2" name="Marcador de contenido 1"/>
          <p:cNvSpPr>
            <a:spLocks noGrp="1"/>
          </p:cNvSpPr>
          <p:nvPr>
            <p:ph sz="quarter" idx="10"/>
          </p:nvPr>
        </p:nvSpPr>
        <p:spPr/>
        <p:txBody>
          <a:bodyPr/>
          <a:lstStyle/>
          <a:p>
            <a:r>
              <a:rPr lang="es-ES_tradnl" dirty="0"/>
              <a:t>¿Qué debería contener la página ideal?</a:t>
            </a:r>
          </a:p>
        </p:txBody>
      </p:sp>
      <p:sp>
        <p:nvSpPr>
          <p:cNvPr id="54275" name="TextBox 1"/>
          <p:cNvSpPr txBox="1">
            <a:spLocks noChangeArrowheads="1"/>
          </p:cNvSpPr>
          <p:nvPr/>
        </p:nvSpPr>
        <p:spPr bwMode="auto">
          <a:xfrm>
            <a:off x="1822740" y="4824136"/>
            <a:ext cx="5554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s-ES_tradnl" altLang="en-US" sz="500" i="1" dirty="0">
                <a:latin typeface="Century Gothic" charset="0"/>
                <a:ea typeface="Century Gothic" charset="0"/>
                <a:cs typeface="Century Gothic" charset="0"/>
              </a:rPr>
              <a:t>Estudio de la información de salud en las páginas webs, en español y euskera, dirigidas a jóvenes y adolescentes</a:t>
            </a:r>
            <a:r>
              <a:rPr lang="es-ES_tradnl" altLang="en-US" sz="500" b="1" i="1" dirty="0">
                <a:latin typeface="Century Gothic" charset="0"/>
                <a:ea typeface="Century Gothic" charset="0"/>
                <a:cs typeface="Century Gothic" charset="0"/>
              </a:rPr>
              <a:t>. </a:t>
            </a:r>
            <a:r>
              <a:rPr lang="es-ES_tradnl" altLang="en-US" sz="500" dirty="0">
                <a:latin typeface="Century Gothic" charset="0"/>
                <a:ea typeface="Century Gothic" charset="0"/>
                <a:cs typeface="Century Gothic" charset="0"/>
              </a:rPr>
              <a:t>Universidad del País Vasco/</a:t>
            </a:r>
            <a:r>
              <a:rPr lang="es-ES_tradnl" altLang="en-US" sz="500" dirty="0" err="1">
                <a:latin typeface="Century Gothic" charset="0"/>
                <a:ea typeface="Century Gothic" charset="0"/>
                <a:cs typeface="Century Gothic" charset="0"/>
              </a:rPr>
              <a:t>Euskal</a:t>
            </a:r>
            <a:r>
              <a:rPr lang="es-ES_tradnl" altLang="en-US" sz="500" dirty="0">
                <a:latin typeface="Century Gothic" charset="0"/>
                <a:ea typeface="Century Gothic" charset="0"/>
                <a:cs typeface="Century Gothic" charset="0"/>
              </a:rPr>
              <a:t> </a:t>
            </a:r>
            <a:r>
              <a:rPr lang="es-ES_tradnl" altLang="en-US" sz="500" dirty="0" err="1">
                <a:latin typeface="Century Gothic" charset="0"/>
                <a:ea typeface="Century Gothic" charset="0"/>
                <a:cs typeface="Century Gothic" charset="0"/>
              </a:rPr>
              <a:t>Herriko</a:t>
            </a:r>
            <a:r>
              <a:rPr lang="es-ES_tradnl" altLang="en-US" sz="500" dirty="0">
                <a:latin typeface="Century Gothic" charset="0"/>
                <a:ea typeface="Century Gothic" charset="0"/>
                <a:cs typeface="Century Gothic" charset="0"/>
              </a:rPr>
              <a:t> </a:t>
            </a:r>
            <a:r>
              <a:rPr lang="es-ES_tradnl" altLang="en-US" sz="500" dirty="0" err="1">
                <a:latin typeface="Century Gothic" charset="0"/>
                <a:ea typeface="Century Gothic" charset="0"/>
                <a:cs typeface="Century Gothic" charset="0"/>
              </a:rPr>
              <a:t>Unibertsitatea</a:t>
            </a:r>
            <a:r>
              <a:rPr lang="es-ES_tradnl" altLang="en-US" sz="500" dirty="0">
                <a:latin typeface="Century Gothic" charset="0"/>
                <a:ea typeface="Century Gothic" charset="0"/>
                <a:cs typeface="Century Gothic" charset="0"/>
              </a:rPr>
              <a:t> (UPV/EHU) Código: EHU 12/12,.</a:t>
            </a:r>
            <a:endParaRPr lang="en-US" altLang="en-US" sz="500" dirty="0">
              <a:latin typeface="Century Gothic" charset="0"/>
              <a:ea typeface="Century Gothic" charset="0"/>
              <a:cs typeface="Century Gothic" charset="0"/>
            </a:endParaRPr>
          </a:p>
        </p:txBody>
      </p:sp>
      <p:pic>
        <p:nvPicPr>
          <p:cNvPr id="5427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51268" y="897695"/>
            <a:ext cx="3568282" cy="262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7" name="Rectangle 1"/>
          <p:cNvSpPr>
            <a:spLocks noChangeArrowheads="1"/>
          </p:cNvSpPr>
          <p:nvPr/>
        </p:nvSpPr>
        <p:spPr bwMode="auto">
          <a:xfrm>
            <a:off x="280669" y="3801934"/>
            <a:ext cx="845534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s-ES_tradnl" altLang="en-US" sz="1600" dirty="0">
                <a:solidFill>
                  <a:srgbClr val="E5810A"/>
                </a:solidFill>
                <a:latin typeface="Century Gothic" charset="0"/>
                <a:ea typeface="Century Gothic" charset="0"/>
                <a:cs typeface="Century Gothic" charset="0"/>
              </a:rPr>
              <a:t>Si queremos que nuestros pacientes accedan a páginas de calidad tenemos que implicarnos en este hecho, ayudándoles a seleccionarlas</a:t>
            </a:r>
          </a:p>
        </p:txBody>
      </p:sp>
      <p:sp>
        <p:nvSpPr>
          <p:cNvPr id="9" name="Título 1"/>
          <p:cNvSpPr>
            <a:spLocks noGrp="1"/>
          </p:cNvSpPr>
          <p:nvPr>
            <p:ph type="title"/>
          </p:nvPr>
        </p:nvSpPr>
        <p:spPr>
          <a:xfrm>
            <a:off x="1922977" y="58555"/>
            <a:ext cx="6996574" cy="839140"/>
          </a:xfrm>
        </p:spPr>
        <p:txBody>
          <a:bodyPr/>
          <a:lstStyle/>
          <a:p>
            <a:r>
              <a:rPr lang="es-ES_tradnl" dirty="0"/>
              <a:t>INTERNET Y EL PROFESIONAL SANITARIO</a:t>
            </a:r>
          </a:p>
        </p:txBody>
      </p:sp>
    </p:spTree>
    <p:extLst>
      <p:ext uri="{BB962C8B-B14F-4D97-AF65-F5344CB8AC3E}">
        <p14:creationId xmlns:p14="http://schemas.microsoft.com/office/powerpoint/2010/main" val="1874272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p>
        </p:txBody>
      </p:sp>
      <p:sp>
        <p:nvSpPr>
          <p:cNvPr id="5"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Diabetes en cifras</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Salud e </a:t>
            </a:r>
            <a:r>
              <a:rPr lang="es-ES_tradnl" altLang="en-US" sz="2000" dirty="0">
                <a:solidFill>
                  <a:srgbClr val="BFBFBF"/>
                </a:solidFill>
              </a:rPr>
              <a:t>I</a:t>
            </a:r>
            <a:r>
              <a:rPr lang="es-ES_tradnl" altLang="en-US" sz="2000" dirty="0">
                <a:solidFill>
                  <a:srgbClr val="BFBFBF"/>
                </a:solidFill>
                <a:latin typeface="Century Gothic" charset="0"/>
                <a:ea typeface="Century Gothic" charset="0"/>
                <a:cs typeface="Century Gothic" charset="0"/>
              </a:rPr>
              <a:t>nternet</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Internet y el profesional sanitario</a:t>
            </a:r>
          </a:p>
          <a:p>
            <a:pPr marL="342900" indent="-342900">
              <a:lnSpc>
                <a:spcPct val="150000"/>
              </a:lnSpc>
              <a:buBlip>
                <a:blip r:embed="rId2"/>
              </a:buBlip>
            </a:pPr>
            <a:r>
              <a:rPr lang="es-ES_tradnl" altLang="en-US" sz="2000" b="1" dirty="0" err="1">
                <a:solidFill>
                  <a:srgbClr val="056F8E"/>
                </a:solidFill>
                <a:latin typeface="Century Gothic" charset="0"/>
                <a:ea typeface="Century Gothic" charset="0"/>
                <a:cs typeface="Century Gothic" charset="0"/>
              </a:rPr>
              <a:t>Diabeweb</a:t>
            </a:r>
            <a:endParaRPr lang="es-ES_tradnl" altLang="en-US" sz="2000" b="1" dirty="0">
              <a:solidFill>
                <a:srgbClr val="056F8E"/>
              </a:solidFill>
              <a:latin typeface="Century Gothic" charset="0"/>
              <a:ea typeface="Century Gothic" charset="0"/>
              <a:cs typeface="Century Gothic" charset="0"/>
            </a:endParaRP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Lo mejor de Diabetes en la red</a:t>
            </a:r>
            <a:endParaRPr lang="es-ES_tradnl" sz="2000" dirty="0">
              <a:solidFill>
                <a:srgbClr val="BFBFBF"/>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704823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2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p:cNvGrpSpPr/>
          <p:nvPr/>
        </p:nvGrpSpPr>
        <p:grpSpPr>
          <a:xfrm>
            <a:off x="112225" y="1838161"/>
            <a:ext cx="8919550" cy="1324304"/>
            <a:chOff x="2573557" y="3012206"/>
            <a:chExt cx="8919550" cy="1324304"/>
          </a:xfrm>
        </p:grpSpPr>
        <p:pic>
          <p:nvPicPr>
            <p:cNvPr id="8" name="Imagen 2"/>
            <p:cNvPicPr>
              <a:picLocks noChangeAspect="1"/>
            </p:cNvPicPr>
            <p:nvPr/>
          </p:nvPicPr>
          <p:blipFill rotWithShape="1">
            <a:blip r:embed="rId2" cstate="screen">
              <a:grayscl/>
              <a:extLst>
                <a:ext uri="{28A0092B-C50C-407E-A947-70E740481C1C}">
                  <a14:useLocalDpi xmlns:a14="http://schemas.microsoft.com/office/drawing/2010/main"/>
                </a:ext>
              </a:extLst>
            </a:blip>
            <a:srcRect t="-598"/>
            <a:stretch/>
          </p:blipFill>
          <p:spPr>
            <a:xfrm>
              <a:off x="8636506" y="3012206"/>
              <a:ext cx="1413298" cy="1319870"/>
            </a:xfrm>
            <a:prstGeom prst="rect">
              <a:avLst/>
            </a:prstGeom>
            <a:noFill/>
            <a:ln>
              <a:noFill/>
            </a:ln>
          </p:spPr>
        </p:pic>
        <p:pic>
          <p:nvPicPr>
            <p:cNvPr id="10" name="Imagen 4"/>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0073198" y="3012206"/>
              <a:ext cx="1419909" cy="1318311"/>
            </a:xfrm>
            <a:prstGeom prst="rect">
              <a:avLst/>
            </a:prstGeom>
            <a:noFill/>
            <a:ln>
              <a:noFill/>
            </a:ln>
          </p:spPr>
        </p:pic>
        <p:pic>
          <p:nvPicPr>
            <p:cNvPr id="13" name="Picture 12"/>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4124672" y="3019561"/>
              <a:ext cx="1546313" cy="1314054"/>
            </a:xfrm>
            <a:prstGeom prst="rect">
              <a:avLst/>
            </a:prstGeom>
          </p:spPr>
        </p:pic>
        <p:pic>
          <p:nvPicPr>
            <p:cNvPr id="14" name="Picture 13"/>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5703999" y="3019561"/>
              <a:ext cx="1443052" cy="1314054"/>
            </a:xfrm>
            <a:prstGeom prst="rect">
              <a:avLst/>
            </a:prstGeom>
          </p:spPr>
        </p:pic>
        <p:pic>
          <p:nvPicPr>
            <p:cNvPr id="15" name="Picture 14"/>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2573557" y="3019561"/>
              <a:ext cx="1518101" cy="1314054"/>
            </a:xfrm>
            <a:prstGeom prst="rect">
              <a:avLst/>
            </a:prstGeom>
          </p:spPr>
        </p:pic>
        <p:pic>
          <p:nvPicPr>
            <p:cNvPr id="16" name="Picture 15"/>
            <p:cNvPicPr>
              <a:picLocks noChangeAspect="1"/>
            </p:cNvPicPr>
            <p:nvPr/>
          </p:nvPicPr>
          <p:blipFill rotWithShape="1">
            <a:blip r:embed="rId7" cstate="screen">
              <a:grayscl/>
              <a:extLst>
                <a:ext uri="{28A0092B-C50C-407E-A947-70E740481C1C}">
                  <a14:useLocalDpi xmlns:a14="http://schemas.microsoft.com/office/drawing/2010/main"/>
                </a:ext>
              </a:extLst>
            </a:blip>
            <a:srcRect t="-616"/>
            <a:stretch/>
          </p:blipFill>
          <p:spPr>
            <a:xfrm>
              <a:off x="7174131" y="3012206"/>
              <a:ext cx="1435295" cy="1324304"/>
            </a:xfrm>
            <a:prstGeom prst="rect">
              <a:avLst/>
            </a:prstGeom>
          </p:spPr>
        </p:pic>
      </p:grpSp>
      <p:sp>
        <p:nvSpPr>
          <p:cNvPr id="12" name="Título 1"/>
          <p:cNvSpPr>
            <a:spLocks noGrp="1"/>
          </p:cNvSpPr>
          <p:nvPr>
            <p:ph type="title"/>
          </p:nvPr>
        </p:nvSpPr>
        <p:spPr>
          <a:xfrm>
            <a:off x="1922977" y="58555"/>
            <a:ext cx="6996574" cy="839140"/>
          </a:xfrm>
        </p:spPr>
        <p:txBody>
          <a:bodyPr/>
          <a:lstStyle/>
          <a:p>
            <a:r>
              <a:rPr lang="es-ES_tradnl"/>
              <a:t>DIABETES EN CIFRAS</a:t>
            </a:r>
            <a:endParaRPr lang="es-ES_tradnl" dirty="0"/>
          </a:p>
        </p:txBody>
      </p:sp>
      <p:sp>
        <p:nvSpPr>
          <p:cNvPr id="11" name="Marcador de contenido 6"/>
          <p:cNvSpPr>
            <a:spLocks noGrp="1"/>
          </p:cNvSpPr>
          <p:nvPr>
            <p:ph sz="quarter" idx="10"/>
          </p:nvPr>
        </p:nvSpPr>
        <p:spPr>
          <a:xfrm>
            <a:off x="280988" y="969963"/>
            <a:ext cx="8639175" cy="358775"/>
          </a:xfrm>
        </p:spPr>
        <p:txBody>
          <a:bodyPr/>
          <a:lstStyle/>
          <a:p>
            <a:r>
              <a:rPr lang="es-ES" dirty="0">
                <a:solidFill>
                  <a:srgbClr val="FF9300"/>
                </a:solidFill>
              </a:rPr>
              <a:t>La diabetes </a:t>
            </a:r>
            <a:r>
              <a:rPr lang="es-ES" dirty="0">
                <a:solidFill>
                  <a:srgbClr val="056F8E"/>
                </a:solidFill>
              </a:rPr>
              <a:t>no discrimina, actuemos contra la diabetes ¡YA!</a:t>
            </a:r>
            <a:endParaRPr lang="en-US" dirty="0"/>
          </a:p>
          <a:p>
            <a:endParaRPr lang="es-ES_tradnl" dirty="0"/>
          </a:p>
        </p:txBody>
      </p:sp>
    </p:spTree>
    <p:extLst>
      <p:ext uri="{BB962C8B-B14F-4D97-AF65-F5344CB8AC3E}">
        <p14:creationId xmlns:p14="http://schemas.microsoft.com/office/powerpoint/2010/main" val="182380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372198" y="1944045"/>
            <a:ext cx="4547353" cy="2174574"/>
          </a:xfrm>
        </p:spPr>
        <p:txBody>
          <a:bodyPr/>
          <a:lstStyle/>
          <a:p>
            <a:r>
              <a:rPr lang="es-ES_tradnl" dirty="0">
                <a:solidFill>
                  <a:srgbClr val="135379"/>
                </a:solidFill>
              </a:rPr>
              <a:t>Ofrece una selección de las mejores webs, apps y blogs sobre diabetes en Internet. Cada una de ellas cuenta con una </a:t>
            </a:r>
            <a:r>
              <a:rPr lang="es-ES_tradnl" b="1" dirty="0">
                <a:solidFill>
                  <a:srgbClr val="135379"/>
                </a:solidFill>
              </a:rPr>
              <a:t>ficha técnica personalizada </a:t>
            </a:r>
            <a:r>
              <a:rPr lang="es-ES_tradnl" dirty="0">
                <a:solidFill>
                  <a:srgbClr val="135379"/>
                </a:solidFill>
              </a:rPr>
              <a:t>con imágenes propias dónde se describe la información más relevante y se recomiendan los apartados más útiles para el usuario así como webs, apps y blogs similares.</a:t>
            </a:r>
            <a:endParaRPr lang="es-ES_tradnl" dirty="0"/>
          </a:p>
        </p:txBody>
      </p:sp>
      <p:sp>
        <p:nvSpPr>
          <p:cNvPr id="5" name="Marcador de contenido 4"/>
          <p:cNvSpPr>
            <a:spLocks noGrp="1"/>
          </p:cNvSpPr>
          <p:nvPr>
            <p:ph sz="quarter" idx="10"/>
          </p:nvPr>
        </p:nvSpPr>
        <p:spPr>
          <a:xfrm>
            <a:off x="1094318" y="969963"/>
            <a:ext cx="7825845" cy="358775"/>
          </a:xfrm>
        </p:spPr>
        <p:txBody>
          <a:bodyPr/>
          <a:lstStyle/>
          <a:p>
            <a:pPr algn="just" eaLnBrk="1" hangingPunct="1"/>
            <a:r>
              <a:rPr lang="es-ES_tradnl" altLang="en-US" dirty="0">
                <a:solidFill>
                  <a:srgbClr val="056F8E"/>
                </a:solidFill>
              </a:rPr>
              <a:t>MÁS DE </a:t>
            </a:r>
            <a:r>
              <a:rPr lang="es-ES_tradnl" altLang="en-US" b="1" dirty="0">
                <a:solidFill>
                  <a:srgbClr val="056F8E"/>
                </a:solidFill>
              </a:rPr>
              <a:t>300</a:t>
            </a:r>
            <a:r>
              <a:rPr lang="es-ES_tradnl" altLang="en-US" dirty="0">
                <a:solidFill>
                  <a:srgbClr val="056F8E"/>
                </a:solidFill>
              </a:rPr>
              <a:t> WEB’S APP’S Y BLOG’S</a:t>
            </a:r>
            <a:endParaRPr lang="es-ES_tradnl" altLang="en-US" sz="1600" dirty="0">
              <a:solidFill>
                <a:srgbClr val="056F8E"/>
              </a:solidFill>
            </a:endParaRPr>
          </a:p>
        </p:txBody>
      </p:sp>
      <p:pic>
        <p:nvPicPr>
          <p:cNvPr id="58370"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1686" y="1430981"/>
            <a:ext cx="4300512"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255" y="790575"/>
            <a:ext cx="881063"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3" name="Título 1"/>
          <p:cNvSpPr txBox="1">
            <a:spLocks/>
          </p:cNvSpPr>
          <p:nvPr/>
        </p:nvSpPr>
        <p:spPr bwMode="auto">
          <a:xfrm>
            <a:off x="4372198" y="1593173"/>
            <a:ext cx="4129087" cy="45130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just" eaLnBrk="1" hangingPunct="1">
              <a:buFont typeface="+mj-lt" charset="0"/>
              <a:buNone/>
            </a:pPr>
            <a:endParaRPr lang="es-ES_tradnl" altLang="en-US" sz="1400" dirty="0">
              <a:solidFill>
                <a:srgbClr val="E5810A"/>
              </a:solidFill>
              <a:latin typeface="Century Gothic" charset="0"/>
              <a:ea typeface="Century Gothic" charset="0"/>
              <a:cs typeface="Century Gothic" charset="0"/>
            </a:endParaRPr>
          </a:p>
        </p:txBody>
      </p:sp>
      <p:sp>
        <p:nvSpPr>
          <p:cNvPr id="6" name="Título 5"/>
          <p:cNvSpPr>
            <a:spLocks noGrp="1"/>
          </p:cNvSpPr>
          <p:nvPr>
            <p:ph type="title"/>
          </p:nvPr>
        </p:nvSpPr>
        <p:spPr/>
        <p:txBody>
          <a:bodyPr/>
          <a:lstStyle/>
          <a:p>
            <a:r>
              <a:rPr lang="es-ES_tradnl" dirty="0" err="1"/>
              <a:t>Diabeweb</a:t>
            </a:r>
            <a:endParaRPr lang="es-ES_tradnl" dirty="0"/>
          </a:p>
        </p:txBody>
      </p:sp>
      <p:sp>
        <p:nvSpPr>
          <p:cNvPr id="11" name="Marcador de contenido 4"/>
          <p:cNvSpPr txBox="1">
            <a:spLocks/>
          </p:cNvSpPr>
          <p:nvPr/>
        </p:nvSpPr>
        <p:spPr bwMode="auto">
          <a:xfrm>
            <a:off x="1162051" y="1328738"/>
            <a:ext cx="8639175" cy="3587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1800" kern="1200">
                <a:solidFill>
                  <a:srgbClr val="135379"/>
                </a:solidFill>
                <a:latin typeface="Century Gothic" charset="0"/>
                <a:ea typeface="Century Gothic" charset="0"/>
                <a:cs typeface="Century 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dirty="0" err="1">
                <a:solidFill>
                  <a:srgbClr val="E5810A"/>
                </a:solidFill>
              </a:rPr>
              <a:t>Diabeweb</a:t>
            </a:r>
            <a:r>
              <a:rPr lang="es-ES_tradnl" dirty="0">
                <a:solidFill>
                  <a:srgbClr val="E5810A"/>
                </a:solidFill>
              </a:rPr>
              <a:t> es tu buscador de referencia en el ámbito de la Diabetes. </a:t>
            </a:r>
            <a:br>
              <a:rPr lang="es-ES_tradnl" dirty="0">
                <a:solidFill>
                  <a:srgbClr val="E5810A"/>
                </a:solidFill>
              </a:rPr>
            </a:br>
            <a:endParaRPr lang="es-ES_tradnl" dirty="0">
              <a:solidFill>
                <a:srgbClr val="E5810A"/>
              </a:solidFill>
            </a:endParaRPr>
          </a:p>
        </p:txBody>
      </p:sp>
    </p:spTree>
    <p:extLst>
      <p:ext uri="{BB962C8B-B14F-4D97-AF65-F5344CB8AC3E}">
        <p14:creationId xmlns:p14="http://schemas.microsoft.com/office/powerpoint/2010/main" val="200097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0"/>
          </p:nvPr>
        </p:nvSpPr>
        <p:spPr>
          <a:xfrm>
            <a:off x="1085850" y="969963"/>
            <a:ext cx="7834313" cy="358775"/>
          </a:xfrm>
        </p:spPr>
        <p:txBody>
          <a:bodyPr/>
          <a:lstStyle/>
          <a:p>
            <a:r>
              <a:rPr lang="es-ES_tradnl" altLang="en-US">
                <a:solidFill>
                  <a:srgbClr val="086589"/>
                </a:solidFill>
                <a:ea typeface="Arial" charset="0"/>
                <a:cs typeface="Arial" charset="0"/>
              </a:rPr>
              <a:t>COMITÉ CIENTÍFICO</a:t>
            </a:r>
            <a:endParaRPr lang="es-ES_tradnl" altLang="en-US" sz="1600">
              <a:solidFill>
                <a:srgbClr val="086589"/>
              </a:solidFill>
              <a:ea typeface="Arial" charset="0"/>
              <a:cs typeface="Arial" charset="0"/>
            </a:endParaRPr>
          </a:p>
          <a:p>
            <a:r>
              <a:rPr lang="es-ES_tradnl" dirty="0"/>
              <a:t>	</a:t>
            </a:r>
          </a:p>
        </p:txBody>
      </p:sp>
      <p:pic>
        <p:nvPicPr>
          <p:cNvPr id="59394"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758031"/>
            <a:ext cx="819150" cy="782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1" descr="Captura de pantalla 2016-01-05 a la(s) 17.10.37.png"/>
          <p:cNvPicPr>
            <a:picLocks noChangeAspect="1"/>
          </p:cNvPicPr>
          <p:nvPr/>
        </p:nvPicPr>
        <p:blipFill>
          <a:blip r:embed="rId3" cstate="screen">
            <a:extLst>
              <a:ext uri="{BEBA8EAE-BF5A-486C-A8C5-ECC9F3942E4B}">
                <a14:imgProps xmlns:a14="http://schemas.microsoft.com/office/drawing/2010/main">
                  <a14:imgLayer r:embed="rId4">
                    <a14:imgEffect>
                      <a14:backgroundRemoval t="942" b="83427" l="9894" r="97527">
                        <a14:foregroundMark x1="33392" y1="62335" x2="46113" y2="70056"/>
                        <a14:foregroundMark x1="41343" y1="53861" x2="32155" y2="72881"/>
                        <a14:foregroundMark x1="55654" y1="54426" x2="52297" y2="72128"/>
                        <a14:foregroundMark x1="67138" y1="55179" x2="64664" y2="69492"/>
                        <a14:foregroundMark x1="87633" y1="56121" x2="84099" y2="69868"/>
                        <a14:foregroundMark x1="86572" y1="52542" x2="94876" y2="66478"/>
                        <a14:foregroundMark x1="79859" y1="71186" x2="93993" y2="70810"/>
                        <a14:foregroundMark x1="78622" y1="72128" x2="93640" y2="72881"/>
                        <a14:foregroundMark x1="94523" y1="67797" x2="95936" y2="73258"/>
                      </a14:backgroundRemoval>
                    </a14:imgEffect>
                  </a14:imgLayer>
                </a14:imgProps>
              </a:ext>
              <a:ext uri="{28A0092B-C50C-407E-A947-70E740481C1C}">
                <a14:useLocalDpi xmlns:a14="http://schemas.microsoft.com/office/drawing/2010/main"/>
              </a:ext>
            </a:extLst>
          </a:blip>
          <a:srcRect b="16277"/>
          <a:stretch>
            <a:fillRect/>
          </a:stretch>
        </p:blipFill>
        <p:spPr bwMode="auto">
          <a:xfrm>
            <a:off x="676275" y="1658938"/>
            <a:ext cx="2586038"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Marcador de contenido 3"/>
          <p:cNvSpPr txBox="1">
            <a:spLocks/>
          </p:cNvSpPr>
          <p:nvPr/>
        </p:nvSpPr>
        <p:spPr bwMode="auto">
          <a:xfrm>
            <a:off x="4372198" y="1944045"/>
            <a:ext cx="4547353" cy="2174574"/>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dirty="0">
                <a:solidFill>
                  <a:srgbClr val="135379"/>
                </a:solidFill>
              </a:rPr>
              <a:t>Para asegurar el acceso a una información de calidad, </a:t>
            </a:r>
            <a:r>
              <a:rPr lang="es-ES_tradnl" dirty="0" err="1">
                <a:solidFill>
                  <a:srgbClr val="135379"/>
                </a:solidFill>
              </a:rPr>
              <a:t>Diabeweb</a:t>
            </a:r>
            <a:r>
              <a:rPr lang="es-ES_tradnl" dirty="0">
                <a:solidFill>
                  <a:srgbClr val="135379"/>
                </a:solidFill>
              </a:rPr>
              <a:t> cuenta con un </a:t>
            </a:r>
            <a:r>
              <a:rPr lang="es-ES_tradnl" b="1" dirty="0">
                <a:solidFill>
                  <a:srgbClr val="135379"/>
                </a:solidFill>
              </a:rPr>
              <a:t>comité científico encargado de seleccionar las webs, apps y blogs</a:t>
            </a:r>
            <a:r>
              <a:rPr lang="es-ES_tradnl" dirty="0">
                <a:solidFill>
                  <a:srgbClr val="135379"/>
                </a:solidFill>
              </a:rPr>
              <a:t>, así como describir y recomendar los apartados más útiles para el usuario.</a:t>
            </a:r>
            <a:br>
              <a:rPr lang="es-ES_tradnl" dirty="0">
                <a:solidFill>
                  <a:srgbClr val="135379"/>
                </a:solidFill>
              </a:rPr>
            </a:br>
            <a:endParaRPr lang="es-ES_tradnl" dirty="0"/>
          </a:p>
        </p:txBody>
      </p:sp>
      <p:sp>
        <p:nvSpPr>
          <p:cNvPr id="10"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spTree>
    <p:extLst>
      <p:ext uri="{BB962C8B-B14F-4D97-AF65-F5344CB8AC3E}">
        <p14:creationId xmlns:p14="http://schemas.microsoft.com/office/powerpoint/2010/main" val="74837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0"/>
          </p:nvPr>
        </p:nvSpPr>
        <p:spPr>
          <a:xfrm>
            <a:off x="1154430" y="969963"/>
            <a:ext cx="7765733" cy="358775"/>
          </a:xfrm>
        </p:spPr>
        <p:txBody>
          <a:bodyPr/>
          <a:lstStyle/>
          <a:p>
            <a:r>
              <a:rPr lang="es-ES_tradnl" altLang="en-US">
                <a:solidFill>
                  <a:srgbClr val="086589"/>
                </a:solidFill>
                <a:ea typeface="Arial" charset="0"/>
                <a:cs typeface="Arial" charset="0"/>
              </a:rPr>
              <a:t>BUSCADOR INTELIGENTE</a:t>
            </a:r>
            <a:endParaRPr lang="es-ES_tradnl" altLang="en-US" sz="1600">
              <a:solidFill>
                <a:srgbClr val="086589"/>
              </a:solidFill>
              <a:ea typeface="Arial" charset="0"/>
              <a:cs typeface="Arial" charset="0"/>
            </a:endParaRPr>
          </a:p>
          <a:p>
            <a:endParaRPr lang="es-ES_tradnl" dirty="0"/>
          </a:p>
        </p:txBody>
      </p:sp>
      <p:pic>
        <p:nvPicPr>
          <p:cNvPr id="60418"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00330" y="1544320"/>
            <a:ext cx="4058209" cy="2275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7805" y="767556"/>
            <a:ext cx="936625" cy="76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Marcador de contenido 3"/>
          <p:cNvSpPr txBox="1">
            <a:spLocks/>
          </p:cNvSpPr>
          <p:nvPr/>
        </p:nvSpPr>
        <p:spPr bwMode="auto">
          <a:xfrm>
            <a:off x="4372198" y="1944045"/>
            <a:ext cx="4547353" cy="2174574"/>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dirty="0">
                <a:solidFill>
                  <a:srgbClr val="135379"/>
                </a:solidFill>
              </a:rPr>
              <a:t>La plataforma cuenta con un </a:t>
            </a:r>
            <a:r>
              <a:rPr lang="es-ES_tradnl" b="1" dirty="0">
                <a:solidFill>
                  <a:srgbClr val="135379"/>
                </a:solidFill>
              </a:rPr>
              <a:t>buscador inteligente</a:t>
            </a:r>
            <a:r>
              <a:rPr lang="es-ES_tradnl" dirty="0">
                <a:solidFill>
                  <a:srgbClr val="135379"/>
                </a:solidFill>
              </a:rPr>
              <a:t> que permite, además de buscar por palabras clave, agilizar la búsqueda filtrando por tipos de diabetes, temáticas, valoraciones, recomendaciones y fecha de actualización.</a:t>
            </a:r>
          </a:p>
        </p:txBody>
      </p:sp>
      <p:sp>
        <p:nvSpPr>
          <p:cNvPr id="10"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spTree>
    <p:extLst>
      <p:ext uri="{BB962C8B-B14F-4D97-AF65-F5344CB8AC3E}">
        <p14:creationId xmlns:p14="http://schemas.microsoft.com/office/powerpoint/2010/main" val="1514971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0"/>
          </p:nvPr>
        </p:nvSpPr>
        <p:spPr>
          <a:xfrm>
            <a:off x="1210944" y="969963"/>
            <a:ext cx="7709219" cy="358775"/>
          </a:xfrm>
        </p:spPr>
        <p:txBody>
          <a:bodyPr/>
          <a:lstStyle/>
          <a:p>
            <a:r>
              <a:rPr lang="es-ES_tradnl" altLang="en-US" dirty="0">
                <a:solidFill>
                  <a:srgbClr val="086589"/>
                </a:solidFill>
                <a:ea typeface="Arial" charset="0"/>
                <a:cs typeface="Arial" charset="0"/>
              </a:rPr>
              <a:t>VALORACIONES</a:t>
            </a:r>
            <a:endParaRPr lang="es-ES_tradnl" altLang="en-US" sz="1600" dirty="0">
              <a:solidFill>
                <a:srgbClr val="086589"/>
              </a:solidFill>
              <a:ea typeface="Arial" charset="0"/>
              <a:cs typeface="Arial" charset="0"/>
            </a:endParaRPr>
          </a:p>
          <a:p>
            <a:endParaRPr lang="es-ES_tradnl" dirty="0"/>
          </a:p>
        </p:txBody>
      </p:sp>
      <p:pic>
        <p:nvPicPr>
          <p:cNvPr id="61442"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03206" y="1563688"/>
            <a:ext cx="4278275" cy="2398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0669" y="769937"/>
            <a:ext cx="930275"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Marcador de contenido 3"/>
          <p:cNvSpPr txBox="1">
            <a:spLocks/>
          </p:cNvSpPr>
          <p:nvPr/>
        </p:nvSpPr>
        <p:spPr bwMode="auto">
          <a:xfrm>
            <a:off x="4372198" y="1944045"/>
            <a:ext cx="4547353" cy="2174574"/>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altLang="en-US" dirty="0" err="1">
                <a:solidFill>
                  <a:srgbClr val="056F8E"/>
                </a:solidFill>
              </a:rPr>
              <a:t>Diabeweb</a:t>
            </a:r>
            <a:r>
              <a:rPr lang="es-ES_tradnl" altLang="en-US" dirty="0">
                <a:solidFill>
                  <a:srgbClr val="056F8E"/>
                </a:solidFill>
              </a:rPr>
              <a:t> contiene un </a:t>
            </a:r>
            <a:r>
              <a:rPr lang="es-ES_tradnl" altLang="en-US" b="1" dirty="0">
                <a:solidFill>
                  <a:srgbClr val="056F8E"/>
                </a:solidFill>
              </a:rPr>
              <a:t>doble sistema de valoración</a:t>
            </a:r>
            <a:r>
              <a:rPr lang="es-ES_tradnl" altLang="en-US" dirty="0">
                <a:solidFill>
                  <a:srgbClr val="056F8E"/>
                </a:solidFill>
              </a:rPr>
              <a:t>: </a:t>
            </a:r>
            <a:r>
              <a:rPr lang="es-ES_tradnl" altLang="en-US" b="1" dirty="0">
                <a:solidFill>
                  <a:srgbClr val="056F8E"/>
                </a:solidFill>
              </a:rPr>
              <a:t>uno inicial </a:t>
            </a:r>
            <a:r>
              <a:rPr lang="es-ES_tradnl" altLang="en-US" dirty="0">
                <a:solidFill>
                  <a:srgbClr val="056F8E"/>
                </a:solidFill>
              </a:rPr>
              <a:t>establecido a través de criterios estandarizados por parte del comité científico y </a:t>
            </a:r>
            <a:r>
              <a:rPr lang="es-ES_tradnl" altLang="en-US" b="1" dirty="0">
                <a:solidFill>
                  <a:srgbClr val="056F8E"/>
                </a:solidFill>
              </a:rPr>
              <a:t>otro por parte de los usuarios</a:t>
            </a:r>
            <a:r>
              <a:rPr lang="es-ES_tradnl" altLang="en-US" dirty="0">
                <a:solidFill>
                  <a:srgbClr val="056F8E"/>
                </a:solidFill>
              </a:rPr>
              <a:t> ofreciéndoles la posibilidad de valorar la selección de contenidos presentados y/o compartirlos en las redes sociales para conocer su opinión.</a:t>
            </a:r>
            <a:endParaRPr lang="es-ES_tradnl" dirty="0">
              <a:solidFill>
                <a:srgbClr val="056F8E"/>
              </a:solidFill>
            </a:endParaRPr>
          </a:p>
        </p:txBody>
      </p:sp>
      <p:sp>
        <p:nvSpPr>
          <p:cNvPr id="10"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spTree>
    <p:extLst>
      <p:ext uri="{BB962C8B-B14F-4D97-AF65-F5344CB8AC3E}">
        <p14:creationId xmlns:p14="http://schemas.microsoft.com/office/powerpoint/2010/main" val="15515790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0"/>
          </p:nvPr>
        </p:nvSpPr>
        <p:spPr>
          <a:xfrm>
            <a:off x="1049019" y="969963"/>
            <a:ext cx="7871144" cy="358775"/>
          </a:xfrm>
        </p:spPr>
        <p:txBody>
          <a:bodyPr/>
          <a:lstStyle/>
          <a:p>
            <a:r>
              <a:rPr lang="es-ES_tradnl" altLang="en-US" dirty="0">
                <a:solidFill>
                  <a:srgbClr val="086589"/>
                </a:solidFill>
                <a:ea typeface="Arial" charset="0"/>
                <a:cs typeface="Arial" charset="0"/>
              </a:rPr>
              <a:t>DIABEWEB PRO</a:t>
            </a:r>
            <a:endParaRPr lang="es-ES_tradnl" altLang="en-US" sz="1600" dirty="0">
              <a:solidFill>
                <a:srgbClr val="086589"/>
              </a:solidFill>
              <a:ea typeface="Arial" charset="0"/>
              <a:cs typeface="Arial" charset="0"/>
            </a:endParaRPr>
          </a:p>
          <a:p>
            <a:endParaRPr lang="es-ES_tradnl" dirty="0"/>
          </a:p>
        </p:txBody>
      </p:sp>
      <p:pic>
        <p:nvPicPr>
          <p:cNvPr id="6246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0669" y="804069"/>
            <a:ext cx="768350" cy="69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6"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1120" y="1586185"/>
            <a:ext cx="4114800" cy="2307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Marcador de contenido 3"/>
          <p:cNvSpPr txBox="1">
            <a:spLocks/>
          </p:cNvSpPr>
          <p:nvPr/>
        </p:nvSpPr>
        <p:spPr bwMode="auto">
          <a:xfrm>
            <a:off x="4372198" y="1944045"/>
            <a:ext cx="4547353" cy="2174574"/>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altLang="en-US" dirty="0" err="1">
                <a:solidFill>
                  <a:srgbClr val="056F8E"/>
                </a:solidFill>
              </a:rPr>
              <a:t>Diabeweb</a:t>
            </a:r>
            <a:r>
              <a:rPr lang="es-ES_tradnl" altLang="en-US" dirty="0">
                <a:solidFill>
                  <a:srgbClr val="056F8E"/>
                </a:solidFill>
              </a:rPr>
              <a:t> PRO es el </a:t>
            </a:r>
            <a:r>
              <a:rPr lang="es-ES_tradnl" altLang="en-US" b="1" dirty="0">
                <a:solidFill>
                  <a:srgbClr val="056F8E"/>
                </a:solidFill>
              </a:rPr>
              <a:t>espacio exclusivo para profesionales </a:t>
            </a:r>
            <a:r>
              <a:rPr lang="es-ES_tradnl" altLang="en-US" dirty="0">
                <a:solidFill>
                  <a:srgbClr val="056F8E"/>
                </a:solidFill>
              </a:rPr>
              <a:t>sanitarios, donde encontrarás enlaces seleccionados y recomendaciones para ayudar a tus pacientes. Además, podrás crear tu perfil personalizado con ‘Favoritos’ y acceder a </a:t>
            </a:r>
            <a:r>
              <a:rPr lang="es-ES_tradnl" altLang="en-US" b="1" dirty="0">
                <a:solidFill>
                  <a:srgbClr val="056F8E"/>
                </a:solidFill>
              </a:rPr>
              <a:t>contenidos únicos sobre formación, eventos, noticias y publicaciones.</a:t>
            </a:r>
            <a:br>
              <a:rPr lang="es-ES_tradnl" altLang="en-US" dirty="0">
                <a:solidFill>
                  <a:srgbClr val="056F8E"/>
                </a:solidFill>
              </a:rPr>
            </a:br>
            <a:endParaRPr lang="es-ES_tradnl" dirty="0">
              <a:solidFill>
                <a:srgbClr val="056F8E"/>
              </a:solidFill>
            </a:endParaRPr>
          </a:p>
        </p:txBody>
      </p:sp>
      <p:sp>
        <p:nvSpPr>
          <p:cNvPr id="10"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spTree>
    <p:extLst>
      <p:ext uri="{BB962C8B-B14F-4D97-AF65-F5344CB8AC3E}">
        <p14:creationId xmlns:p14="http://schemas.microsoft.com/office/powerpoint/2010/main" val="494495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1121" y="1586185"/>
            <a:ext cx="4114798" cy="2307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Marcador de contenido 2"/>
          <p:cNvSpPr>
            <a:spLocks noGrp="1"/>
          </p:cNvSpPr>
          <p:nvPr>
            <p:ph sz="quarter" idx="10"/>
          </p:nvPr>
        </p:nvSpPr>
        <p:spPr>
          <a:xfrm>
            <a:off x="1098759" y="969963"/>
            <a:ext cx="7821404" cy="358775"/>
          </a:xfrm>
        </p:spPr>
        <p:txBody>
          <a:bodyPr/>
          <a:lstStyle/>
          <a:p>
            <a:r>
              <a:rPr lang="es-ES_tradnl" altLang="en-US" dirty="0">
                <a:solidFill>
                  <a:srgbClr val="086589"/>
                </a:solidFill>
                <a:ea typeface="Arial" charset="0"/>
                <a:cs typeface="Arial" charset="0"/>
              </a:rPr>
              <a:t>MIS LISTAS</a:t>
            </a:r>
            <a:endParaRPr lang="es-ES_tradnl" altLang="en-US" sz="1600" dirty="0">
              <a:solidFill>
                <a:srgbClr val="086589"/>
              </a:solidFill>
              <a:ea typeface="Arial" charset="0"/>
              <a:cs typeface="Arial" charset="0"/>
            </a:endParaRPr>
          </a:p>
          <a:p>
            <a:endParaRPr lang="es-ES_tradnl" dirty="0"/>
          </a:p>
        </p:txBody>
      </p:sp>
      <p:pic>
        <p:nvPicPr>
          <p:cNvPr id="8" name="Picture 7"/>
          <p:cNvPicPr>
            <a:picLocks noChangeAspect="1"/>
          </p:cNvPicPr>
          <p:nvPr/>
        </p:nvPicPr>
        <p:blipFill>
          <a:blip r:embed="rId3"/>
          <a:stretch>
            <a:fillRect/>
          </a:stretch>
        </p:blipFill>
        <p:spPr>
          <a:xfrm>
            <a:off x="365335" y="824971"/>
            <a:ext cx="648758" cy="648758"/>
          </a:xfrm>
          <a:prstGeom prst="rect">
            <a:avLst/>
          </a:prstGeom>
        </p:spPr>
      </p:pic>
      <p:sp>
        <p:nvSpPr>
          <p:cNvPr id="9" name="Marcador de contenido 3"/>
          <p:cNvSpPr txBox="1">
            <a:spLocks/>
          </p:cNvSpPr>
          <p:nvPr/>
        </p:nvSpPr>
        <p:spPr bwMode="auto">
          <a:xfrm>
            <a:off x="4372198" y="1944045"/>
            <a:ext cx="4547353" cy="2174574"/>
          </a:xfrm>
          <a:prstGeom prst="rect">
            <a:avLst/>
          </a:prstGeom>
          <a:noFill/>
          <a:ln w="12700" cap="flat" cmpd="sng" algn="ctr">
            <a:noFill/>
            <a:prstDash val="solid"/>
            <a:round/>
            <a:headEnd type="none" w="med" len="med"/>
            <a:tailEnd type="none" w="med" len="me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SzPct val="100000"/>
              <a:buFont typeface="+mj-lt"/>
              <a:buNone/>
              <a:defRPr sz="1600" kern="1200">
                <a:solidFill>
                  <a:srgbClr val="3D3D3D"/>
                </a:solidFill>
                <a:latin typeface="Century Gothic" charset="0"/>
                <a:ea typeface="Century Gothic" charset="0"/>
                <a:cs typeface="Century Gothic" charset="0"/>
              </a:defRPr>
            </a:lvl1pPr>
            <a:lvl2pPr marL="971550" indent="-51435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2pPr>
            <a:lvl3pPr marL="13716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3pPr>
            <a:lvl4pPr marL="1828800" indent="-457200" algn="l" defTabSz="457200" rtl="0" eaLnBrk="0" fontAlgn="base" hangingPunct="0">
              <a:spcBef>
                <a:spcPct val="20000"/>
              </a:spcBef>
              <a:spcAft>
                <a:spcPct val="0"/>
              </a:spcAft>
              <a:buSzPct val="100000"/>
              <a:buFont typeface="+mj-lt"/>
              <a:buAutoNum type="arabicPeriod"/>
              <a:defRPr sz="18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SzPct val="100000"/>
              <a:buFont typeface="+mj-lt"/>
              <a:buNone/>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altLang="en-US" b="1" dirty="0">
                <a:solidFill>
                  <a:srgbClr val="056F8E"/>
                </a:solidFill>
              </a:rPr>
              <a:t>Mis listas </a:t>
            </a:r>
            <a:r>
              <a:rPr lang="es-ES_tradnl" altLang="en-US" dirty="0">
                <a:solidFill>
                  <a:srgbClr val="056F8E"/>
                </a:solidFill>
              </a:rPr>
              <a:t>es una </a:t>
            </a:r>
            <a:r>
              <a:rPr lang="es-ES_tradnl" altLang="en-US" b="1" dirty="0">
                <a:solidFill>
                  <a:srgbClr val="056F8E"/>
                </a:solidFill>
              </a:rPr>
              <a:t>herramienta</a:t>
            </a:r>
            <a:r>
              <a:rPr lang="es-ES_tradnl" altLang="en-US" dirty="0">
                <a:solidFill>
                  <a:srgbClr val="056F8E"/>
                </a:solidFill>
              </a:rPr>
              <a:t> con la que los </a:t>
            </a:r>
            <a:r>
              <a:rPr lang="es-ES_tradnl" altLang="en-US" b="1" dirty="0">
                <a:solidFill>
                  <a:srgbClr val="056F8E"/>
                </a:solidFill>
              </a:rPr>
              <a:t>profesionales sanitarios </a:t>
            </a:r>
            <a:r>
              <a:rPr lang="es-ES_tradnl" altLang="en-US" dirty="0">
                <a:solidFill>
                  <a:srgbClr val="056F8E"/>
                </a:solidFill>
              </a:rPr>
              <a:t>pueden orientar a sus pacientes recetando aquellos recursos online que se adecuen más a sus necesidades. </a:t>
            </a:r>
          </a:p>
          <a:p>
            <a:br>
              <a:rPr lang="es-ES_tradnl" altLang="en-US" dirty="0">
                <a:solidFill>
                  <a:srgbClr val="056F8E"/>
                </a:solidFill>
              </a:rPr>
            </a:br>
            <a:endParaRPr lang="es-ES_tradnl" dirty="0">
              <a:solidFill>
                <a:srgbClr val="056F8E"/>
              </a:solidFill>
            </a:endParaRPr>
          </a:p>
        </p:txBody>
      </p:sp>
      <p:sp>
        <p:nvSpPr>
          <p:cNvPr id="10"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spTree>
    <p:extLst>
      <p:ext uri="{BB962C8B-B14F-4D97-AF65-F5344CB8AC3E}">
        <p14:creationId xmlns:p14="http://schemas.microsoft.com/office/powerpoint/2010/main" val="4207269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08668" y="1477911"/>
            <a:ext cx="5638800" cy="1156271"/>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0267" y="1354579"/>
            <a:ext cx="1829540" cy="1501299"/>
          </a:xfrm>
          <a:prstGeom prst="rect">
            <a:avLst/>
          </a:prstGeom>
        </p:spPr>
      </p:pic>
      <p:pic>
        <p:nvPicPr>
          <p:cNvPr id="12" name="Picture 11"/>
          <p:cNvPicPr>
            <a:picLocks noChangeAspect="1"/>
          </p:cNvPicPr>
          <p:nvPr/>
        </p:nvPicPr>
        <p:blipFill>
          <a:blip r:embed="rId4"/>
          <a:stretch>
            <a:fillRect/>
          </a:stretch>
        </p:blipFill>
        <p:spPr>
          <a:xfrm>
            <a:off x="1608668" y="2375630"/>
            <a:ext cx="4267199" cy="42203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586" y="2994269"/>
            <a:ext cx="4253086" cy="3165229"/>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9538" y="2918070"/>
            <a:ext cx="4724462" cy="2542930"/>
          </a:xfrm>
          <a:prstGeom prst="rect">
            <a:avLst/>
          </a:prstGeom>
        </p:spPr>
      </p:pic>
      <p:sp>
        <p:nvSpPr>
          <p:cNvPr id="5" name="Marcador de contenido 4"/>
          <p:cNvSpPr>
            <a:spLocks noGrp="1"/>
          </p:cNvSpPr>
          <p:nvPr>
            <p:ph sz="quarter" idx="10"/>
          </p:nvPr>
        </p:nvSpPr>
        <p:spPr>
          <a:xfrm>
            <a:off x="1103337" y="969963"/>
            <a:ext cx="7816826" cy="358775"/>
          </a:xfrm>
        </p:spPr>
        <p:txBody>
          <a:bodyPr/>
          <a:lstStyle/>
          <a:p>
            <a:r>
              <a:rPr lang="es-ES_tradnl" dirty="0"/>
              <a:t>¿Cómo funciona?</a:t>
            </a:r>
          </a:p>
        </p:txBody>
      </p:sp>
      <p:sp>
        <p:nvSpPr>
          <p:cNvPr id="14"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pic>
        <p:nvPicPr>
          <p:cNvPr id="15" name="Picture 7"/>
          <p:cNvPicPr>
            <a:picLocks noChangeAspect="1"/>
          </p:cNvPicPr>
          <p:nvPr/>
        </p:nvPicPr>
        <p:blipFill>
          <a:blip r:embed="rId7"/>
          <a:stretch>
            <a:fillRect/>
          </a:stretch>
        </p:blipFill>
        <p:spPr>
          <a:xfrm>
            <a:off x="365335" y="824971"/>
            <a:ext cx="648758" cy="648758"/>
          </a:xfrm>
          <a:prstGeom prst="rect">
            <a:avLst/>
          </a:prstGeom>
        </p:spPr>
      </p:pic>
    </p:spTree>
    <p:extLst>
      <p:ext uri="{BB962C8B-B14F-4D97-AF65-F5344CB8AC3E}">
        <p14:creationId xmlns:p14="http://schemas.microsoft.com/office/powerpoint/2010/main" val="23755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quarter" idx="10"/>
          </p:nvPr>
        </p:nvSpPr>
        <p:spPr>
          <a:xfrm>
            <a:off x="1103337" y="969963"/>
            <a:ext cx="7816826" cy="358775"/>
          </a:xfrm>
        </p:spPr>
        <p:txBody>
          <a:bodyPr/>
          <a:lstStyle/>
          <a:p>
            <a:r>
              <a:rPr lang="es-ES_tradnl" dirty="0"/>
              <a:t>¿Cómo funciona?</a:t>
            </a:r>
          </a:p>
        </p:txBody>
      </p:sp>
      <p:sp>
        <p:nvSpPr>
          <p:cNvPr id="14"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pic>
        <p:nvPicPr>
          <p:cNvPr id="15" name="Picture 7"/>
          <p:cNvPicPr>
            <a:picLocks noChangeAspect="1"/>
          </p:cNvPicPr>
          <p:nvPr/>
        </p:nvPicPr>
        <p:blipFill>
          <a:blip r:embed="rId2"/>
          <a:stretch>
            <a:fillRect/>
          </a:stretch>
        </p:blipFill>
        <p:spPr>
          <a:xfrm>
            <a:off x="365335" y="824971"/>
            <a:ext cx="648758" cy="648758"/>
          </a:xfrm>
          <a:prstGeom prst="rect">
            <a:avLst/>
          </a:prstGeom>
        </p:spPr>
      </p:pic>
      <p:pic>
        <p:nvPicPr>
          <p:cNvPr id="11" name="Picture 10"/>
          <p:cNvPicPr>
            <a:picLocks noChangeAspect="1"/>
          </p:cNvPicPr>
          <p:nvPr/>
        </p:nvPicPr>
        <p:blipFill>
          <a:blip r:embed="rId3"/>
          <a:stretch>
            <a:fillRect/>
          </a:stretch>
        </p:blipFill>
        <p:spPr>
          <a:xfrm>
            <a:off x="1922977" y="1473729"/>
            <a:ext cx="4379574" cy="433144"/>
          </a:xfrm>
          <a:prstGeom prst="rect">
            <a:avLst/>
          </a:prstGeom>
        </p:spPr>
      </p:pic>
      <p:pic>
        <p:nvPicPr>
          <p:cNvPr id="17" name="Picture 4"/>
          <p:cNvPicPr>
            <a:picLocks noChangeAspect="1"/>
          </p:cNvPicPr>
          <p:nvPr/>
        </p:nvPicPr>
        <p:blipFill>
          <a:blip r:embed="rId4"/>
          <a:stretch>
            <a:fillRect/>
          </a:stretch>
        </p:blipFill>
        <p:spPr>
          <a:xfrm>
            <a:off x="2392490" y="1851675"/>
            <a:ext cx="5495239" cy="1759077"/>
          </a:xfrm>
          <a:prstGeom prst="rect">
            <a:avLst/>
          </a:prstGeom>
        </p:spPr>
      </p:pic>
    </p:spTree>
    <p:extLst>
      <p:ext uri="{BB962C8B-B14F-4D97-AF65-F5344CB8AC3E}">
        <p14:creationId xmlns:p14="http://schemas.microsoft.com/office/powerpoint/2010/main" val="1477564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quarter" idx="10"/>
          </p:nvPr>
        </p:nvSpPr>
        <p:spPr>
          <a:xfrm>
            <a:off x="1103337" y="969963"/>
            <a:ext cx="7816826" cy="358775"/>
          </a:xfrm>
        </p:spPr>
        <p:txBody>
          <a:bodyPr/>
          <a:lstStyle/>
          <a:p>
            <a:r>
              <a:rPr lang="es-ES_tradnl" dirty="0"/>
              <a:t>¿Cómo funciona?</a:t>
            </a:r>
          </a:p>
        </p:txBody>
      </p:sp>
      <p:sp>
        <p:nvSpPr>
          <p:cNvPr id="14"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pic>
        <p:nvPicPr>
          <p:cNvPr id="15" name="Picture 7"/>
          <p:cNvPicPr>
            <a:picLocks noChangeAspect="1"/>
          </p:cNvPicPr>
          <p:nvPr/>
        </p:nvPicPr>
        <p:blipFill>
          <a:blip r:embed="rId2"/>
          <a:stretch>
            <a:fillRect/>
          </a:stretch>
        </p:blipFill>
        <p:spPr>
          <a:xfrm>
            <a:off x="365335" y="824971"/>
            <a:ext cx="648758" cy="648758"/>
          </a:xfrm>
          <a:prstGeom prst="rect">
            <a:avLst/>
          </a:prstGeom>
        </p:spPr>
      </p:pic>
      <p:pic>
        <p:nvPicPr>
          <p:cNvPr id="7" name="Picture 6"/>
          <p:cNvPicPr>
            <a:picLocks noChangeAspect="1"/>
          </p:cNvPicPr>
          <p:nvPr/>
        </p:nvPicPr>
        <p:blipFill>
          <a:blip r:embed="rId3"/>
          <a:stretch>
            <a:fillRect/>
          </a:stretch>
        </p:blipFill>
        <p:spPr>
          <a:xfrm>
            <a:off x="1922977" y="1473729"/>
            <a:ext cx="4371876" cy="432384"/>
          </a:xfrm>
          <a:prstGeom prst="rect">
            <a:avLst/>
          </a:prstGeom>
        </p:spPr>
      </p:pic>
      <p:pic>
        <p:nvPicPr>
          <p:cNvPr id="8"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60813" y="1689921"/>
            <a:ext cx="5332800" cy="6089705"/>
          </a:xfrm>
          <a:prstGeom prst="rect">
            <a:avLst/>
          </a:prstGeom>
        </p:spPr>
      </p:pic>
    </p:spTree>
    <p:extLst>
      <p:ext uri="{BB962C8B-B14F-4D97-AF65-F5344CB8AC3E}">
        <p14:creationId xmlns:p14="http://schemas.microsoft.com/office/powerpoint/2010/main" val="606988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quarter" idx="10"/>
          </p:nvPr>
        </p:nvSpPr>
        <p:spPr>
          <a:xfrm>
            <a:off x="1103337" y="969963"/>
            <a:ext cx="7816826" cy="358775"/>
          </a:xfrm>
        </p:spPr>
        <p:txBody>
          <a:bodyPr/>
          <a:lstStyle/>
          <a:p>
            <a:r>
              <a:rPr lang="es-ES_tradnl" dirty="0"/>
              <a:t>¿Cómo funciona?</a:t>
            </a:r>
          </a:p>
        </p:txBody>
      </p:sp>
      <p:sp>
        <p:nvSpPr>
          <p:cNvPr id="14"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pic>
        <p:nvPicPr>
          <p:cNvPr id="15" name="Picture 7"/>
          <p:cNvPicPr>
            <a:picLocks noChangeAspect="1"/>
          </p:cNvPicPr>
          <p:nvPr/>
        </p:nvPicPr>
        <p:blipFill>
          <a:blip r:embed="rId2"/>
          <a:stretch>
            <a:fillRect/>
          </a:stretch>
        </p:blipFill>
        <p:spPr>
          <a:xfrm>
            <a:off x="365335" y="824971"/>
            <a:ext cx="648758" cy="648758"/>
          </a:xfrm>
          <a:prstGeom prst="rect">
            <a:avLst/>
          </a:prstGeom>
        </p:spPr>
      </p:pic>
      <p:pic>
        <p:nvPicPr>
          <p:cNvPr id="9"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486" y="1972829"/>
            <a:ext cx="4677448" cy="3677487"/>
          </a:xfrm>
          <a:prstGeom prst="rect">
            <a:avLst/>
          </a:prstGeom>
        </p:spPr>
      </p:pic>
      <p:pic>
        <p:nvPicPr>
          <p:cNvPr id="10" name="Picture 7"/>
          <p:cNvPicPr>
            <a:picLocks noChangeAspect="1"/>
          </p:cNvPicPr>
          <p:nvPr/>
        </p:nvPicPr>
        <p:blipFill>
          <a:blip r:embed="rId4"/>
          <a:stretch>
            <a:fillRect/>
          </a:stretch>
        </p:blipFill>
        <p:spPr>
          <a:xfrm>
            <a:off x="1918744" y="1473729"/>
            <a:ext cx="4964543" cy="437333"/>
          </a:xfrm>
          <a:prstGeom prst="rect">
            <a:avLst/>
          </a:prstGeom>
        </p:spPr>
      </p:pic>
      <p:pic>
        <p:nvPicPr>
          <p:cNvPr id="11" name="Picture 5"/>
          <p:cNvPicPr>
            <a:picLocks noChangeAspect="1"/>
          </p:cNvPicPr>
          <p:nvPr/>
        </p:nvPicPr>
        <p:blipFill>
          <a:blip r:embed="rId5"/>
          <a:stretch>
            <a:fillRect/>
          </a:stretch>
        </p:blipFill>
        <p:spPr>
          <a:xfrm>
            <a:off x="2451757" y="1911062"/>
            <a:ext cx="3369348" cy="485813"/>
          </a:xfrm>
          <a:prstGeom prst="rect">
            <a:avLst/>
          </a:prstGeom>
        </p:spPr>
      </p:pic>
    </p:spTree>
    <p:extLst>
      <p:ext uri="{BB962C8B-B14F-4D97-AF65-F5344CB8AC3E}">
        <p14:creationId xmlns:p14="http://schemas.microsoft.com/office/powerpoint/2010/main" val="124912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p>
        </p:txBody>
      </p:sp>
      <p:sp>
        <p:nvSpPr>
          <p:cNvPr id="5"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Diabetes en cifras</a:t>
            </a:r>
          </a:p>
          <a:p>
            <a:pPr marL="342900" indent="-342900">
              <a:lnSpc>
                <a:spcPct val="150000"/>
              </a:lnSpc>
              <a:buBlip>
                <a:blip r:embed="rId2"/>
              </a:buBlip>
            </a:pPr>
            <a:r>
              <a:rPr lang="es-ES_tradnl" altLang="en-US" sz="2000" b="1" dirty="0">
                <a:solidFill>
                  <a:srgbClr val="056F8E"/>
                </a:solidFill>
                <a:latin typeface="Century Gothic" charset="0"/>
                <a:ea typeface="Century Gothic" charset="0"/>
                <a:cs typeface="Century Gothic" charset="0"/>
              </a:rPr>
              <a:t>Salud e </a:t>
            </a:r>
            <a:r>
              <a:rPr lang="es-ES_tradnl" altLang="en-US" sz="2000" b="1" dirty="0">
                <a:solidFill>
                  <a:srgbClr val="056F8E"/>
                </a:solidFill>
              </a:rPr>
              <a:t>I</a:t>
            </a:r>
            <a:r>
              <a:rPr lang="es-ES_tradnl" altLang="en-US" sz="2000" b="1" dirty="0">
                <a:solidFill>
                  <a:srgbClr val="056F8E"/>
                </a:solidFill>
                <a:latin typeface="Century Gothic" charset="0"/>
                <a:ea typeface="Century Gothic" charset="0"/>
                <a:cs typeface="Century Gothic" charset="0"/>
              </a:rPr>
              <a:t>nternet</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Internet y el profesional sanitario</a:t>
            </a:r>
          </a:p>
          <a:p>
            <a:pPr marL="342900" indent="-342900">
              <a:lnSpc>
                <a:spcPct val="150000"/>
              </a:lnSpc>
              <a:buBlip>
                <a:blip r:embed="rId2"/>
              </a:buBlip>
            </a:pPr>
            <a:r>
              <a:rPr lang="es-ES_tradnl" altLang="en-US" sz="2000" dirty="0" err="1">
                <a:solidFill>
                  <a:srgbClr val="BFBFBF"/>
                </a:solidFill>
                <a:latin typeface="Century Gothic" charset="0"/>
                <a:ea typeface="Century Gothic" charset="0"/>
                <a:cs typeface="Century Gothic" charset="0"/>
              </a:rPr>
              <a:t>Diabeweb</a:t>
            </a:r>
            <a:endParaRPr lang="es-ES_tradnl" altLang="en-US" sz="2000" dirty="0">
              <a:solidFill>
                <a:srgbClr val="BFBFBF"/>
              </a:solidFill>
              <a:latin typeface="Century Gothic" charset="0"/>
              <a:ea typeface="Century Gothic" charset="0"/>
              <a:cs typeface="Century Gothic" charset="0"/>
            </a:endParaRP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Lo mejor de Diabetes en la red</a:t>
            </a:r>
            <a:endParaRPr lang="es-ES_tradnl" sz="2000" dirty="0">
              <a:solidFill>
                <a:srgbClr val="BFBFBF"/>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694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60280" y="1473729"/>
            <a:ext cx="6705461" cy="2941728"/>
          </a:xfrm>
          <a:prstGeom prst="rect">
            <a:avLst/>
          </a:prstGeom>
        </p:spPr>
      </p:pic>
      <p:sp>
        <p:nvSpPr>
          <p:cNvPr id="4" name="Marcador de contenido 3"/>
          <p:cNvSpPr>
            <a:spLocks noGrp="1"/>
          </p:cNvSpPr>
          <p:nvPr>
            <p:ph sz="quarter" idx="10"/>
          </p:nvPr>
        </p:nvSpPr>
        <p:spPr>
          <a:xfrm>
            <a:off x="1160280" y="969963"/>
            <a:ext cx="7759883" cy="358775"/>
          </a:xfrm>
        </p:spPr>
        <p:txBody>
          <a:bodyPr/>
          <a:lstStyle/>
          <a:p>
            <a:r>
              <a:rPr lang="es-ES_tradnl" b="1" dirty="0">
                <a:solidFill>
                  <a:srgbClr val="E5810A"/>
                </a:solidFill>
              </a:rPr>
              <a:t>¡Anímate y crea tu primera lista de recursos online sobre diabetes!</a:t>
            </a:r>
          </a:p>
        </p:txBody>
      </p:sp>
      <p:pic>
        <p:nvPicPr>
          <p:cNvPr id="6" name="Picture 7"/>
          <p:cNvPicPr>
            <a:picLocks noChangeAspect="1"/>
          </p:cNvPicPr>
          <p:nvPr/>
        </p:nvPicPr>
        <p:blipFill>
          <a:blip r:embed="rId3"/>
          <a:stretch>
            <a:fillRect/>
          </a:stretch>
        </p:blipFill>
        <p:spPr>
          <a:xfrm>
            <a:off x="365335" y="824971"/>
            <a:ext cx="648758" cy="648758"/>
          </a:xfrm>
          <a:prstGeom prst="rect">
            <a:avLst/>
          </a:prstGeom>
        </p:spPr>
      </p:pic>
      <p:sp>
        <p:nvSpPr>
          <p:cNvPr id="7"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spTree>
    <p:extLst>
      <p:ext uri="{BB962C8B-B14F-4D97-AF65-F5344CB8AC3E}">
        <p14:creationId xmlns:p14="http://schemas.microsoft.com/office/powerpoint/2010/main" val="1639736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r>
              <a:rPr lang="es-ES_tradnl" dirty="0"/>
              <a:t>Un apartado exclusivo dónde podrás descargar materiales para ti y para tu paciente.</a:t>
            </a:r>
            <a:br>
              <a:rPr lang="es-ES_tradnl" dirty="0"/>
            </a:br>
            <a:br>
              <a:rPr lang="es-ES_tradnl" dirty="0"/>
            </a:br>
            <a:br>
              <a:rPr lang="es-ES_tradnl" dirty="0"/>
            </a:br>
            <a:endParaRPr lang="es-ES_tradnl" dirty="0"/>
          </a:p>
        </p:txBody>
      </p:sp>
      <p:sp>
        <p:nvSpPr>
          <p:cNvPr id="3" name="Marcador de contenido 2"/>
          <p:cNvSpPr>
            <a:spLocks noGrp="1"/>
          </p:cNvSpPr>
          <p:nvPr>
            <p:ph sz="quarter" idx="10"/>
          </p:nvPr>
        </p:nvSpPr>
        <p:spPr>
          <a:xfrm>
            <a:off x="1101407" y="969963"/>
            <a:ext cx="7818756" cy="358775"/>
          </a:xfrm>
        </p:spPr>
        <p:txBody>
          <a:bodyPr/>
          <a:lstStyle/>
          <a:p>
            <a:r>
              <a:rPr lang="es-ES_tradnl" altLang="en-US" dirty="0">
                <a:solidFill>
                  <a:srgbClr val="086589"/>
                </a:solidFill>
                <a:ea typeface="Arial" charset="0"/>
                <a:cs typeface="Arial" charset="0"/>
              </a:rPr>
              <a:t>MATERIALES</a:t>
            </a:r>
            <a:endParaRPr lang="es-ES_tradnl" altLang="en-US" sz="1600" dirty="0">
              <a:solidFill>
                <a:srgbClr val="086589"/>
              </a:solidFill>
              <a:ea typeface="Arial" charset="0"/>
              <a:cs typeface="Arial" charset="0"/>
            </a:endParaRPr>
          </a:p>
          <a:p>
            <a:endParaRPr lang="es-ES_tradnl" dirty="0"/>
          </a:p>
        </p:txBody>
      </p:sp>
      <p:pic>
        <p:nvPicPr>
          <p:cNvPr id="634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0669" y="810418"/>
            <a:ext cx="820738"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pic>
        <p:nvPicPr>
          <p:cNvPr id="5" name="Imagen 4">
            <a:extLst>
              <a:ext uri="{FF2B5EF4-FFF2-40B4-BE49-F238E27FC236}">
                <a16:creationId xmlns:a16="http://schemas.microsoft.com/office/drawing/2014/main" id="{E15A54C2-B70B-2144-8691-0BEAB411A7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173" y="897695"/>
            <a:ext cx="5753100" cy="4318000"/>
          </a:xfrm>
          <a:prstGeom prst="rect">
            <a:avLst/>
          </a:prstGeom>
        </p:spPr>
      </p:pic>
      <p:pic>
        <p:nvPicPr>
          <p:cNvPr id="7" name="Imagen 6">
            <a:extLst>
              <a:ext uri="{FF2B5EF4-FFF2-40B4-BE49-F238E27FC236}">
                <a16:creationId xmlns:a16="http://schemas.microsoft.com/office/drawing/2014/main" id="{20C52579-91D7-6849-A0B7-601E53D17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1245" y="1328738"/>
            <a:ext cx="5275531" cy="3753163"/>
          </a:xfrm>
          <a:prstGeom prst="rect">
            <a:avLst/>
          </a:prstGeom>
        </p:spPr>
      </p:pic>
    </p:spTree>
    <p:extLst>
      <p:ext uri="{BB962C8B-B14F-4D97-AF65-F5344CB8AC3E}">
        <p14:creationId xmlns:p14="http://schemas.microsoft.com/office/powerpoint/2010/main" val="224978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57534"/>
            <a:ext cx="8678990" cy="4304499"/>
          </a:xfrm>
          <a:prstGeom prst="rect">
            <a:avLst/>
          </a:prstGeom>
        </p:spPr>
      </p:pic>
      <p:sp>
        <p:nvSpPr>
          <p:cNvPr id="8" name="Título 5"/>
          <p:cNvSpPr>
            <a:spLocks noGrp="1"/>
          </p:cNvSpPr>
          <p:nvPr>
            <p:ph type="title"/>
          </p:nvPr>
        </p:nvSpPr>
        <p:spPr/>
        <p:txBody>
          <a:bodyPr/>
          <a:lstStyle/>
          <a:p>
            <a:r>
              <a:rPr lang="es-ES_tradnl" dirty="0" err="1"/>
              <a:t>Diabeweb</a:t>
            </a:r>
            <a:endParaRPr lang="es-ES_tradnl" dirty="0"/>
          </a:p>
        </p:txBody>
      </p:sp>
    </p:spTree>
    <p:extLst>
      <p:ext uri="{BB962C8B-B14F-4D97-AF65-F5344CB8AC3E}">
        <p14:creationId xmlns:p14="http://schemas.microsoft.com/office/powerpoint/2010/main" val="1306567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629" y="2653987"/>
            <a:ext cx="1444686" cy="1174521"/>
          </a:xfrm>
          <a:prstGeom prst="rect">
            <a:avLst/>
          </a:prstGeom>
        </p:spPr>
      </p:pic>
      <p:sp>
        <p:nvSpPr>
          <p:cNvPr id="6" name="TextBox 5"/>
          <p:cNvSpPr txBox="1"/>
          <p:nvPr/>
        </p:nvSpPr>
        <p:spPr>
          <a:xfrm>
            <a:off x="948384" y="1442371"/>
            <a:ext cx="2463114" cy="461665"/>
          </a:xfrm>
          <a:prstGeom prst="rect">
            <a:avLst/>
          </a:prstGeom>
          <a:noFill/>
        </p:spPr>
        <p:txBody>
          <a:bodyPr wrap="square" rtlCol="0">
            <a:spAutoFit/>
          </a:bodyPr>
          <a:lstStyle/>
          <a:p>
            <a:r>
              <a:rPr lang="es-ES_tradnl" sz="2400" b="1" dirty="0">
                <a:solidFill>
                  <a:srgbClr val="056F8E"/>
                </a:solidFill>
                <a:latin typeface="Century Gothic" charset="0"/>
                <a:ea typeface="Century Gothic" charset="0"/>
                <a:cs typeface="Century Gothic" charset="0"/>
              </a:rPr>
              <a:t>¡Y Twitter!</a:t>
            </a:r>
          </a:p>
        </p:txBody>
      </p:sp>
      <p:sp>
        <p:nvSpPr>
          <p:cNvPr id="7" name="TextBox 6"/>
          <p:cNvSpPr txBox="1"/>
          <p:nvPr/>
        </p:nvSpPr>
        <p:spPr>
          <a:xfrm>
            <a:off x="1284065" y="1845855"/>
            <a:ext cx="2463114" cy="461665"/>
          </a:xfrm>
          <a:prstGeom prst="rect">
            <a:avLst/>
          </a:prstGeom>
          <a:noFill/>
        </p:spPr>
        <p:txBody>
          <a:bodyPr wrap="square" rtlCol="0">
            <a:spAutoFit/>
          </a:bodyPr>
          <a:lstStyle/>
          <a:p>
            <a:r>
              <a:rPr lang="es-ES_tradnl" sz="2400" b="1" dirty="0">
                <a:solidFill>
                  <a:srgbClr val="E5810A"/>
                </a:solidFill>
                <a:latin typeface="Century Gothic" charset="0"/>
                <a:ea typeface="Century Gothic" charset="0"/>
                <a:cs typeface="Century Gothic" charset="0"/>
              </a:rPr>
              <a:t>@</a:t>
            </a:r>
            <a:r>
              <a:rPr lang="es-ES_tradnl" sz="2400" b="1" dirty="0" err="1">
                <a:solidFill>
                  <a:srgbClr val="E5810A"/>
                </a:solidFill>
                <a:latin typeface="Century Gothic" charset="0"/>
                <a:ea typeface="Century Gothic" charset="0"/>
                <a:cs typeface="Century Gothic" charset="0"/>
              </a:rPr>
              <a:t>diabeweb</a:t>
            </a:r>
            <a:endParaRPr lang="es-ES_tradnl" sz="2400" b="1" dirty="0">
              <a:solidFill>
                <a:srgbClr val="E5810A"/>
              </a:solidFill>
              <a:latin typeface="Century Gothic" charset="0"/>
              <a:ea typeface="Century Gothic" charset="0"/>
              <a:cs typeface="Century Gothic" charset="0"/>
            </a:endParaRPr>
          </a:p>
        </p:txBody>
      </p:sp>
      <p:grpSp>
        <p:nvGrpSpPr>
          <p:cNvPr id="3" name="Group 2"/>
          <p:cNvGrpSpPr/>
          <p:nvPr/>
        </p:nvGrpSpPr>
        <p:grpSpPr>
          <a:xfrm>
            <a:off x="4082860" y="1100667"/>
            <a:ext cx="4428067" cy="3437467"/>
            <a:chOff x="3167448" y="798699"/>
            <a:chExt cx="5391666" cy="4147435"/>
          </a:xfrm>
        </p:grpSpPr>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67448" y="798699"/>
              <a:ext cx="5391666" cy="4147435"/>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3758" y="976799"/>
              <a:ext cx="4294909" cy="2594595"/>
            </a:xfrm>
            <a:prstGeom prst="rect">
              <a:avLst/>
            </a:prstGeom>
          </p:spPr>
        </p:pic>
      </p:grpSp>
      <p:sp>
        <p:nvSpPr>
          <p:cNvPr id="11" name="Título 5"/>
          <p:cNvSpPr>
            <a:spLocks noGrp="1"/>
          </p:cNvSpPr>
          <p:nvPr>
            <p:ph type="title"/>
          </p:nvPr>
        </p:nvSpPr>
        <p:spPr/>
        <p:txBody>
          <a:bodyPr/>
          <a:lstStyle/>
          <a:p>
            <a:r>
              <a:rPr lang="es-ES_tradnl" dirty="0" err="1"/>
              <a:t>Diabeweb</a:t>
            </a:r>
            <a:endParaRPr lang="es-ES_tradnl" dirty="0"/>
          </a:p>
        </p:txBody>
      </p:sp>
    </p:spTree>
    <p:extLst>
      <p:ext uri="{BB962C8B-B14F-4D97-AF65-F5344CB8AC3E}">
        <p14:creationId xmlns:p14="http://schemas.microsoft.com/office/powerpoint/2010/main" val="733134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B1B9EA06-7213-9C42-9259-C5500B6E92AB}"/>
              </a:ext>
            </a:extLst>
          </p:cNvPr>
          <p:cNvSpPr/>
          <p:nvPr/>
        </p:nvSpPr>
        <p:spPr>
          <a:xfrm>
            <a:off x="2376893" y="3279139"/>
            <a:ext cx="6767107" cy="684019"/>
          </a:xfrm>
          <a:prstGeom prst="rect">
            <a:avLst/>
          </a:prstGeom>
          <a:solidFill>
            <a:srgbClr val="3332CB">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02088715-DCA3-A54D-95BE-2BB6A53AD207}"/>
              </a:ext>
            </a:extLst>
          </p:cNvPr>
          <p:cNvSpPr/>
          <p:nvPr/>
        </p:nvSpPr>
        <p:spPr>
          <a:xfrm>
            <a:off x="2376892" y="1580488"/>
            <a:ext cx="6767107" cy="1472882"/>
          </a:xfrm>
          <a:prstGeom prst="rect">
            <a:avLst/>
          </a:prstGeom>
          <a:solidFill>
            <a:srgbClr val="DC0832">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Marcador de contenido 4"/>
          <p:cNvSpPr>
            <a:spLocks noGrp="1"/>
          </p:cNvSpPr>
          <p:nvPr>
            <p:ph sz="quarter" idx="10"/>
          </p:nvPr>
        </p:nvSpPr>
        <p:spPr>
          <a:xfrm>
            <a:off x="1101726" y="969963"/>
            <a:ext cx="7818437" cy="358775"/>
          </a:xfrm>
        </p:spPr>
        <p:txBody>
          <a:bodyPr/>
          <a:lstStyle/>
          <a:p>
            <a:r>
              <a:rPr lang="es-ES_tradnl" dirty="0">
                <a:solidFill>
                  <a:srgbClr val="DD0832"/>
                </a:solidFill>
              </a:rPr>
              <a:t>Avalado por</a:t>
            </a:r>
          </a:p>
        </p:txBody>
      </p:sp>
      <p:sp>
        <p:nvSpPr>
          <p:cNvPr id="7" name="Título 5"/>
          <p:cNvSpPr>
            <a:spLocks noGrp="1"/>
          </p:cNvSpPr>
          <p:nvPr>
            <p:ph type="title"/>
          </p:nvPr>
        </p:nvSpPr>
        <p:spPr>
          <a:xfrm>
            <a:off x="1922977" y="58555"/>
            <a:ext cx="6996574" cy="839140"/>
          </a:xfrm>
        </p:spPr>
        <p:txBody>
          <a:bodyPr/>
          <a:lstStyle/>
          <a:p>
            <a:r>
              <a:rPr lang="es-ES_tradnl" dirty="0" err="1"/>
              <a:t>Diabeweb</a:t>
            </a:r>
            <a:endParaRPr lang="es-ES_tradnl" dirty="0"/>
          </a:p>
        </p:txBody>
      </p:sp>
      <p:pic>
        <p:nvPicPr>
          <p:cNvPr id="8" name="Picture 3"/>
          <p:cNvPicPr>
            <a:picLocks noChangeAspect="1"/>
          </p:cNvPicPr>
          <p:nvPr/>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87500"/>
                    </a14:imgEffect>
                  </a14:imgLayer>
                </a14:imgProps>
              </a:ext>
              <a:ext uri="{28A0092B-C50C-407E-A947-70E740481C1C}">
                <a14:useLocalDpi xmlns:a14="http://schemas.microsoft.com/office/drawing/2010/main"/>
              </a:ext>
            </a:extLst>
          </a:blip>
          <a:srcRect/>
          <a:stretch/>
        </p:blipFill>
        <p:spPr>
          <a:xfrm>
            <a:off x="280988" y="849463"/>
            <a:ext cx="820738" cy="677105"/>
          </a:xfrm>
          <a:prstGeom prst="rect">
            <a:avLst/>
          </a:prstGeom>
        </p:spPr>
      </p:pic>
      <p:pic>
        <p:nvPicPr>
          <p:cNvPr id="2" name="Imagen 1">
            <a:extLst>
              <a:ext uri="{FF2B5EF4-FFF2-40B4-BE49-F238E27FC236}">
                <a16:creationId xmlns:a16="http://schemas.microsoft.com/office/drawing/2014/main" id="{90B7CDFC-6B0B-0A4D-9CC4-FB3E6BFC09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105" y="1938895"/>
            <a:ext cx="1028608" cy="691947"/>
          </a:xfrm>
          <a:prstGeom prst="rect">
            <a:avLst/>
          </a:prstGeom>
        </p:spPr>
      </p:pic>
      <p:pic>
        <p:nvPicPr>
          <p:cNvPr id="3" name="Imagen 2">
            <a:extLst>
              <a:ext uri="{FF2B5EF4-FFF2-40B4-BE49-F238E27FC236}">
                <a16:creationId xmlns:a16="http://schemas.microsoft.com/office/drawing/2014/main" id="{1824C037-5EA8-3F4F-A372-2E0D7EBBCE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6931" y="3205329"/>
            <a:ext cx="710956" cy="750867"/>
          </a:xfrm>
          <a:prstGeom prst="rect">
            <a:avLst/>
          </a:prstGeom>
        </p:spPr>
      </p:pic>
      <p:sp>
        <p:nvSpPr>
          <p:cNvPr id="10" name="CuadroTexto 9">
            <a:extLst>
              <a:ext uri="{FF2B5EF4-FFF2-40B4-BE49-F238E27FC236}">
                <a16:creationId xmlns:a16="http://schemas.microsoft.com/office/drawing/2014/main" id="{5E1A4C8D-9046-5C45-973F-13F103D54CCE}"/>
              </a:ext>
            </a:extLst>
          </p:cNvPr>
          <p:cNvSpPr txBox="1"/>
          <p:nvPr/>
        </p:nvSpPr>
        <p:spPr>
          <a:xfrm>
            <a:off x="2376895" y="3313143"/>
            <a:ext cx="6418099" cy="523220"/>
          </a:xfrm>
          <a:prstGeom prst="rect">
            <a:avLst/>
          </a:prstGeom>
          <a:noFill/>
        </p:spPr>
        <p:txBody>
          <a:bodyPr wrap="square" rtlCol="0">
            <a:spAutoFit/>
          </a:bodyPr>
          <a:lstStyle/>
          <a:p>
            <a:r>
              <a:rPr lang="es-ES" sz="1400" dirty="0" err="1">
                <a:latin typeface="Century Gothic" panose="020B0502020202020204" pitchFamily="34" charset="0"/>
              </a:rPr>
              <a:t>Diabeweb</a:t>
            </a:r>
            <a:r>
              <a:rPr lang="es-ES" sz="1400" dirty="0">
                <a:latin typeface="Century Gothic" panose="020B0502020202020204" pitchFamily="34" charset="0"/>
              </a:rPr>
              <a:t> cuenta con el aval de FEDE, Federación Española de Diabetes, el órgano representativo del colectivo diabético en España.</a:t>
            </a:r>
            <a:endParaRPr lang="es-ES" sz="1400" dirty="0"/>
          </a:p>
        </p:txBody>
      </p:sp>
      <p:sp>
        <p:nvSpPr>
          <p:cNvPr id="11" name="CuadroTexto 10">
            <a:extLst>
              <a:ext uri="{FF2B5EF4-FFF2-40B4-BE49-F238E27FC236}">
                <a16:creationId xmlns:a16="http://schemas.microsoft.com/office/drawing/2014/main" id="{E5D1E21E-BEED-BB4D-9FB7-0C7F5472E421}"/>
              </a:ext>
            </a:extLst>
          </p:cNvPr>
          <p:cNvSpPr txBox="1"/>
          <p:nvPr/>
        </p:nvSpPr>
        <p:spPr>
          <a:xfrm>
            <a:off x="2376892" y="1700094"/>
            <a:ext cx="6418099" cy="1169551"/>
          </a:xfrm>
          <a:prstGeom prst="rect">
            <a:avLst/>
          </a:prstGeom>
          <a:noFill/>
        </p:spPr>
        <p:txBody>
          <a:bodyPr wrap="square" rtlCol="0">
            <a:spAutoFit/>
          </a:bodyPr>
          <a:lstStyle/>
          <a:p>
            <a:r>
              <a:rPr lang="es-ES" sz="1400" dirty="0" err="1">
                <a:latin typeface="Century Gothic" panose="020B0502020202020204" pitchFamily="34" charset="0"/>
              </a:rPr>
              <a:t>Diabeweb</a:t>
            </a:r>
            <a:r>
              <a:rPr lang="es-ES" sz="1400" dirty="0">
                <a:latin typeface="Century Gothic" panose="020B0502020202020204" pitchFamily="34" charset="0"/>
              </a:rPr>
              <a:t> cuenta con el aval de la Fundación </a:t>
            </a:r>
            <a:r>
              <a:rPr lang="es-ES" sz="1400" dirty="0" err="1">
                <a:latin typeface="Century Gothic" panose="020B0502020202020204" pitchFamily="34" charset="0"/>
              </a:rPr>
              <a:t>redGDPS</a:t>
            </a:r>
            <a:r>
              <a:rPr lang="es-ES" sz="1400" dirty="0">
                <a:latin typeface="Century Gothic" panose="020B0502020202020204" pitchFamily="34" charset="0"/>
              </a:rPr>
              <a:t> y su colaboración en la selección y descripción del contenido.</a:t>
            </a:r>
          </a:p>
          <a:p>
            <a:endParaRPr lang="es-ES" sz="1400" dirty="0">
              <a:latin typeface="Century Gothic" panose="020B0502020202020204" pitchFamily="34" charset="0"/>
            </a:endParaRPr>
          </a:p>
          <a:p>
            <a:pPr lvl="2"/>
            <a:r>
              <a:rPr lang="es-ES" sz="1400" dirty="0">
                <a:latin typeface="Century Gothic" panose="020B0502020202020204" pitchFamily="34" charset="0"/>
              </a:rPr>
              <a:t>Además, establece un sello distintivo y una recomendación de aquellas páginas que considera más relevantes </a:t>
            </a:r>
            <a:endParaRPr lang="es-ES" sz="1400" dirty="0"/>
          </a:p>
        </p:txBody>
      </p:sp>
      <p:pic>
        <p:nvPicPr>
          <p:cNvPr id="12" name="Picture 5">
            <a:extLst>
              <a:ext uri="{FF2B5EF4-FFF2-40B4-BE49-F238E27FC236}">
                <a16:creationId xmlns:a16="http://schemas.microsoft.com/office/drawing/2014/main" id="{F824AF79-7ED4-AF45-AF5F-B420953359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1113" y="2411212"/>
            <a:ext cx="448701" cy="420657"/>
          </a:xfrm>
          <a:prstGeom prst="rect">
            <a:avLst/>
          </a:prstGeom>
        </p:spPr>
      </p:pic>
    </p:spTree>
    <p:extLst>
      <p:ext uri="{BB962C8B-B14F-4D97-AF65-F5344CB8AC3E}">
        <p14:creationId xmlns:p14="http://schemas.microsoft.com/office/powerpoint/2010/main" val="1054857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p>
        </p:txBody>
      </p:sp>
      <p:sp>
        <p:nvSpPr>
          <p:cNvPr id="5"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Diabetes en cifras</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Salud e </a:t>
            </a:r>
            <a:r>
              <a:rPr lang="es-ES_tradnl" altLang="en-US" sz="2000" dirty="0">
                <a:solidFill>
                  <a:srgbClr val="BFBFBF"/>
                </a:solidFill>
              </a:rPr>
              <a:t>I</a:t>
            </a:r>
            <a:r>
              <a:rPr lang="es-ES_tradnl" altLang="en-US" sz="2000" dirty="0">
                <a:solidFill>
                  <a:srgbClr val="BFBFBF"/>
                </a:solidFill>
                <a:latin typeface="Century Gothic" charset="0"/>
                <a:ea typeface="Century Gothic" charset="0"/>
                <a:cs typeface="Century Gothic" charset="0"/>
              </a:rPr>
              <a:t>nternet</a:t>
            </a:r>
          </a:p>
          <a:p>
            <a:pPr marL="342900" indent="-342900">
              <a:lnSpc>
                <a:spcPct val="150000"/>
              </a:lnSpc>
              <a:buBlip>
                <a:blip r:embed="rId2"/>
              </a:buBlip>
            </a:pPr>
            <a:r>
              <a:rPr lang="es-ES_tradnl" altLang="en-US" sz="2000" dirty="0">
                <a:solidFill>
                  <a:srgbClr val="BFBFBF"/>
                </a:solidFill>
                <a:latin typeface="Century Gothic" charset="0"/>
                <a:ea typeface="Century Gothic" charset="0"/>
                <a:cs typeface="Century Gothic" charset="0"/>
              </a:rPr>
              <a:t>Internet y el profesional sanitario</a:t>
            </a:r>
          </a:p>
          <a:p>
            <a:pPr marL="342900" indent="-342900">
              <a:lnSpc>
                <a:spcPct val="150000"/>
              </a:lnSpc>
              <a:buBlip>
                <a:blip r:embed="rId2"/>
              </a:buBlip>
            </a:pPr>
            <a:r>
              <a:rPr lang="es-ES_tradnl" altLang="en-US" sz="2000" dirty="0" err="1">
                <a:solidFill>
                  <a:srgbClr val="BFBFBF"/>
                </a:solidFill>
                <a:latin typeface="Century Gothic" charset="0"/>
                <a:ea typeface="Century Gothic" charset="0"/>
                <a:cs typeface="Century Gothic" charset="0"/>
              </a:rPr>
              <a:t>Diabeweb</a:t>
            </a:r>
            <a:endParaRPr lang="es-ES_tradnl" altLang="en-US" sz="2000" dirty="0">
              <a:solidFill>
                <a:srgbClr val="BFBFBF"/>
              </a:solidFill>
              <a:latin typeface="Century Gothic" charset="0"/>
              <a:ea typeface="Century Gothic" charset="0"/>
              <a:cs typeface="Century Gothic" charset="0"/>
            </a:endParaRPr>
          </a:p>
          <a:p>
            <a:pPr marL="342900" indent="-342900">
              <a:lnSpc>
                <a:spcPct val="150000"/>
              </a:lnSpc>
              <a:buBlip>
                <a:blip r:embed="rId2"/>
              </a:buBlip>
            </a:pPr>
            <a:r>
              <a:rPr lang="es-ES_tradnl" altLang="en-US" sz="2000" b="1" dirty="0">
                <a:solidFill>
                  <a:srgbClr val="056F8E"/>
                </a:solidFill>
                <a:latin typeface="Century Gothic" charset="0"/>
                <a:ea typeface="Century Gothic" charset="0"/>
                <a:cs typeface="Century Gothic" charset="0"/>
              </a:rPr>
              <a:t>Lo mejor de Diabetes en la red</a:t>
            </a:r>
            <a:endParaRPr lang="es-ES_tradnl" sz="2000" b="1" dirty="0">
              <a:solidFill>
                <a:srgbClr val="056F8E"/>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13849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sp>
        <p:nvSpPr>
          <p:cNvPr id="7" name="Marcador de contenido 4"/>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dirty="0">
                <a:solidFill>
                  <a:srgbClr val="056F8E"/>
                </a:solidFill>
              </a:rPr>
              <a:t>Webs</a:t>
            </a:r>
          </a:p>
          <a:p>
            <a:pPr marL="342900" indent="-342900">
              <a:lnSpc>
                <a:spcPct val="150000"/>
              </a:lnSpc>
              <a:buBlip>
                <a:blip r:embed="rId2"/>
              </a:buBlip>
            </a:pPr>
            <a:r>
              <a:rPr lang="es-ES_tradnl" altLang="en-US" sz="2000" dirty="0">
                <a:solidFill>
                  <a:srgbClr val="056F8E"/>
                </a:solidFill>
              </a:rPr>
              <a:t>Apps</a:t>
            </a:r>
          </a:p>
          <a:p>
            <a:pPr marL="342900" indent="-342900">
              <a:lnSpc>
                <a:spcPct val="150000"/>
              </a:lnSpc>
              <a:buBlip>
                <a:blip r:embed="rId2"/>
              </a:buBlip>
            </a:pPr>
            <a:r>
              <a:rPr lang="es-ES_tradnl" altLang="en-US" sz="2000" dirty="0">
                <a:solidFill>
                  <a:srgbClr val="056F8E"/>
                </a:solidFill>
              </a:rPr>
              <a:t>Blogs</a:t>
            </a:r>
          </a:p>
          <a:p>
            <a:pPr marL="342900" indent="-342900">
              <a:lnSpc>
                <a:spcPct val="150000"/>
              </a:lnSpc>
              <a:buBlip>
                <a:blip r:embed="rId2"/>
              </a:buBlip>
            </a:pPr>
            <a:r>
              <a:rPr lang="es-ES_tradnl" altLang="en-US" sz="2000" dirty="0">
                <a:solidFill>
                  <a:srgbClr val="056F8E"/>
                </a:solidFill>
              </a:rPr>
              <a:t>Exclusivo para el Profesional Sanitario</a:t>
            </a:r>
            <a:endParaRPr lang="es-ES_tradnl" sz="2000" b="1" dirty="0">
              <a:solidFill>
                <a:srgbClr val="056F8E"/>
              </a:solidFill>
            </a:endParaRPr>
          </a:p>
        </p:txBody>
      </p:sp>
      <p:sp>
        <p:nvSpPr>
          <p:cNvPr id="4" name="Título 3"/>
          <p:cNvSpPr>
            <a:spLocks noGrp="1"/>
          </p:cNvSpPr>
          <p:nvPr>
            <p:ph type="title"/>
          </p:nvPr>
        </p:nvSpPr>
        <p:spPr/>
        <p:txBody>
          <a:bodyPr/>
          <a:lstStyle/>
          <a:p>
            <a:r>
              <a:rPr lang="es-ES_tradnl" dirty="0"/>
              <a:t>LO MEJOR DE DIABETES EN LA RED</a:t>
            </a:r>
          </a:p>
        </p:txBody>
      </p:sp>
    </p:spTree>
    <p:extLst>
      <p:ext uri="{BB962C8B-B14F-4D97-AF65-F5344CB8AC3E}">
        <p14:creationId xmlns:p14="http://schemas.microsoft.com/office/powerpoint/2010/main" val="1188297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Box 1"/>
          <p:cNvSpPr txBox="1">
            <a:spLocks noChangeArrowheads="1"/>
          </p:cNvSpPr>
          <p:nvPr/>
        </p:nvSpPr>
        <p:spPr bwMode="auto">
          <a:xfrm>
            <a:off x="2420938" y="762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n-US" sz="1800">
              <a:ea typeface="Arial" charset="0"/>
              <a:cs typeface="Arial" charset="0"/>
            </a:endParaRPr>
          </a:p>
        </p:txBody>
      </p:sp>
      <p:sp>
        <p:nvSpPr>
          <p:cNvPr id="4" name="Título 3"/>
          <p:cNvSpPr>
            <a:spLocks noGrp="1"/>
          </p:cNvSpPr>
          <p:nvPr>
            <p:ph type="title"/>
          </p:nvPr>
        </p:nvSpPr>
        <p:spPr/>
        <p:txBody>
          <a:bodyPr/>
          <a:lstStyle/>
          <a:p>
            <a:r>
              <a:rPr lang="es-ES_tradnl" dirty="0"/>
              <a:t>LO MEJOR DE DIABETES EN LA RED</a:t>
            </a:r>
          </a:p>
        </p:txBody>
      </p:sp>
      <p:sp>
        <p:nvSpPr>
          <p:cNvPr id="7" name="Marcador de contenido 4">
            <a:extLst>
              <a:ext uri="{FF2B5EF4-FFF2-40B4-BE49-F238E27FC236}">
                <a16:creationId xmlns:a16="http://schemas.microsoft.com/office/drawing/2014/main" id="{768C3346-9633-B143-9CB2-BAA2B30F982A}"/>
              </a:ext>
            </a:extLst>
          </p:cNvPr>
          <p:cNvSpPr>
            <a:spLocks noGrp="1"/>
          </p:cNvSpPr>
          <p:nvPr>
            <p:ph idx="1"/>
          </p:nvPr>
        </p:nvSpPr>
        <p:spPr>
          <a:xfrm>
            <a:off x="951421" y="1224261"/>
            <a:ext cx="7666608" cy="2621953"/>
          </a:xfrm>
        </p:spPr>
        <p:txBody>
          <a:bodyPr>
            <a:noAutofit/>
          </a:bodyPr>
          <a:lstStyle/>
          <a:p>
            <a:pPr marL="342900" indent="-342900">
              <a:lnSpc>
                <a:spcPct val="150000"/>
              </a:lnSpc>
              <a:buBlip>
                <a:blip r:embed="rId2"/>
              </a:buBlip>
            </a:pPr>
            <a:r>
              <a:rPr lang="es-ES_tradnl" altLang="en-US" sz="2000" b="1" dirty="0">
                <a:solidFill>
                  <a:srgbClr val="056F8E"/>
                </a:solidFill>
              </a:rPr>
              <a:t>Webs</a:t>
            </a:r>
          </a:p>
          <a:p>
            <a:pPr marL="342900" indent="-342900">
              <a:lnSpc>
                <a:spcPct val="150000"/>
              </a:lnSpc>
              <a:buBlip>
                <a:blip r:embed="rId2"/>
              </a:buBlip>
            </a:pPr>
            <a:r>
              <a:rPr lang="es-ES_tradnl" altLang="en-US" sz="2000" dirty="0">
                <a:solidFill>
                  <a:schemeClr val="bg1">
                    <a:lumMod val="75000"/>
                  </a:schemeClr>
                </a:solidFill>
              </a:rPr>
              <a:t>Apps</a:t>
            </a:r>
          </a:p>
          <a:p>
            <a:pPr marL="342900" indent="-342900">
              <a:lnSpc>
                <a:spcPct val="150000"/>
              </a:lnSpc>
              <a:buBlip>
                <a:blip r:embed="rId2"/>
              </a:buBlip>
            </a:pPr>
            <a:r>
              <a:rPr lang="es-ES_tradnl" altLang="en-US" sz="2000" dirty="0">
                <a:solidFill>
                  <a:schemeClr val="bg1">
                    <a:lumMod val="75000"/>
                  </a:schemeClr>
                </a:solidFill>
              </a:rPr>
              <a:t>Blogs</a:t>
            </a:r>
          </a:p>
          <a:p>
            <a:pPr marL="342900" indent="-342900">
              <a:lnSpc>
                <a:spcPct val="150000"/>
              </a:lnSpc>
              <a:buBlip>
                <a:blip r:embed="rId2"/>
              </a:buBlip>
            </a:pPr>
            <a:r>
              <a:rPr lang="es-ES_tradnl" altLang="en-US" sz="2000" dirty="0">
                <a:solidFill>
                  <a:schemeClr val="bg1">
                    <a:lumMod val="75000"/>
                  </a:schemeClr>
                </a:solidFill>
              </a:rPr>
              <a:t>Exclusivo para el Profesional Sanitario</a:t>
            </a:r>
            <a:endParaRPr lang="es-ES_tradnl" sz="2000" b="1" dirty="0">
              <a:solidFill>
                <a:schemeClr val="bg1">
                  <a:lumMod val="75000"/>
                </a:schemeClr>
              </a:solidFill>
            </a:endParaRPr>
          </a:p>
        </p:txBody>
      </p:sp>
    </p:spTree>
    <p:extLst>
      <p:ext uri="{BB962C8B-B14F-4D97-AF65-F5344CB8AC3E}">
        <p14:creationId xmlns:p14="http://schemas.microsoft.com/office/powerpoint/2010/main" val="1579894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79" y="975317"/>
            <a:ext cx="139700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Picture 1"/>
          <p:cNvSpPr>
            <a:spLocks noChangeAspect="1"/>
          </p:cNvSpPr>
          <p:nvPr/>
        </p:nvSpPr>
        <p:spPr bwMode="auto">
          <a:xfrm>
            <a:off x="2630488" y="457200"/>
            <a:ext cx="281305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s-ES_tradnl" sz="1800"/>
          </a:p>
        </p:txBody>
      </p:sp>
      <p:pic>
        <p:nvPicPr>
          <p:cNvPr id="2" name="Imagen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9467" y="60411"/>
            <a:ext cx="3285066" cy="4879804"/>
          </a:xfrm>
          <a:prstGeom prst="rect">
            <a:avLst/>
          </a:prstGeom>
        </p:spPr>
      </p:pic>
      <p:sp>
        <p:nvSpPr>
          <p:cNvPr id="3" name="Rectangle 2"/>
          <p:cNvSpPr/>
          <p:nvPr/>
        </p:nvSpPr>
        <p:spPr>
          <a:xfrm>
            <a:off x="7434095" y="6413"/>
            <a:ext cx="1207122" cy="415498"/>
          </a:xfrm>
          <a:prstGeom prst="rect">
            <a:avLst/>
          </a:prstGeom>
        </p:spPr>
        <p:txBody>
          <a:bodyPr wrap="square">
            <a:spAutoFit/>
          </a:bodyPr>
          <a:lstStyle/>
          <a:p>
            <a:r>
              <a:rPr lang="es-ES_tradnl" sz="1050" i="1" dirty="0">
                <a:solidFill>
                  <a:srgbClr val="D91F28"/>
                </a:solidFill>
                <a:latin typeface="Century Gothic" charset="0"/>
                <a:ea typeface="Century Gothic" charset="0"/>
                <a:cs typeface="Century Gothic" charset="0"/>
              </a:rPr>
              <a:t>Recomendado </a:t>
            </a:r>
          </a:p>
          <a:p>
            <a:r>
              <a:rPr lang="es-ES_tradnl" sz="1050" i="1" dirty="0">
                <a:solidFill>
                  <a:srgbClr val="D91F28"/>
                </a:solidFill>
                <a:latin typeface="Century Gothic" charset="0"/>
                <a:ea typeface="Century Gothic" charset="0"/>
                <a:cs typeface="Century Gothic" charset="0"/>
              </a:rPr>
              <a:t>por </a:t>
            </a:r>
            <a:r>
              <a:rPr lang="es-ES_tradnl" sz="1050" b="1" i="1" dirty="0" err="1">
                <a:solidFill>
                  <a:srgbClr val="D91F28"/>
                </a:solidFill>
                <a:latin typeface="Century Gothic" charset="0"/>
                <a:ea typeface="Century Gothic" charset="0"/>
                <a:cs typeface="Century Gothic" charset="0"/>
              </a:rPr>
              <a:t>redGDPS</a:t>
            </a:r>
            <a:endParaRPr lang="es-ES_tradnl" sz="1050" b="1" i="1" dirty="0">
              <a:solidFill>
                <a:srgbClr val="D91F28"/>
              </a:solidFill>
              <a:latin typeface="Century Gothic" charset="0"/>
              <a:ea typeface="Century Gothic" charset="0"/>
              <a:cs typeface="Century Gothic" charset="0"/>
            </a:endParaRPr>
          </a:p>
        </p:txBody>
      </p:sp>
      <p:pic>
        <p:nvPicPr>
          <p:cNvPr id="15"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79" y="975317"/>
            <a:ext cx="139700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Picture 1"/>
          <p:cNvSpPr>
            <a:spLocks noChangeAspect="1"/>
          </p:cNvSpPr>
          <p:nvPr/>
        </p:nvSpPr>
        <p:spPr bwMode="auto">
          <a:xfrm>
            <a:off x="2630488" y="457200"/>
            <a:ext cx="281305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s-ES_tradnl" sz="1800"/>
          </a:p>
        </p:txBody>
      </p:sp>
      <p:pic>
        <p:nvPicPr>
          <p:cNvPr id="7" name="Imagen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9022" y="520983"/>
            <a:ext cx="5225956" cy="3958660"/>
          </a:xfrm>
          <a:prstGeom prst="rect">
            <a:avLst/>
          </a:prstGeom>
        </p:spPr>
      </p:pic>
      <p:pic>
        <p:nvPicPr>
          <p:cNvPr id="9"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213865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8260" y="118574"/>
            <a:ext cx="3659039" cy="2528933"/>
          </a:xfrm>
          <a:prstGeom prst="rect">
            <a:avLst/>
          </a:prstGeom>
        </p:spPr>
      </p:pic>
      <p:pic>
        <p:nvPicPr>
          <p:cNvPr id="3" name="Imagen 2"/>
          <p:cNvPicPr>
            <a:picLocks noChangeAspect="1"/>
          </p:cNvPicPr>
          <p:nvPr/>
        </p:nvPicPr>
        <p:blipFill>
          <a:blip r:embed="rId3"/>
          <a:stretch>
            <a:fillRect/>
          </a:stretch>
        </p:blipFill>
        <p:spPr>
          <a:xfrm>
            <a:off x="2828149" y="2589766"/>
            <a:ext cx="3659151" cy="2439434"/>
          </a:xfrm>
          <a:prstGeom prst="rect">
            <a:avLst/>
          </a:prstGeom>
        </p:spPr>
      </p:pic>
    </p:spTree>
    <p:extLst>
      <p:ext uri="{BB962C8B-B14F-4D97-AF65-F5344CB8AC3E}">
        <p14:creationId xmlns:p14="http://schemas.microsoft.com/office/powerpoint/2010/main" val="1922780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79" y="975317"/>
            <a:ext cx="139700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Picture 1"/>
          <p:cNvSpPr>
            <a:spLocks noChangeAspect="1"/>
          </p:cNvSpPr>
          <p:nvPr/>
        </p:nvSpPr>
        <p:spPr bwMode="auto">
          <a:xfrm>
            <a:off x="2630488" y="457200"/>
            <a:ext cx="281305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s-ES_tradnl" sz="1800"/>
          </a:p>
        </p:txBody>
      </p:sp>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85880" y="978178"/>
            <a:ext cx="6711953" cy="3104708"/>
          </a:xfrm>
          <a:prstGeom prst="rect">
            <a:avLst/>
          </a:prstGeom>
        </p:spPr>
      </p:pic>
      <p:pic>
        <p:nvPicPr>
          <p:cNvPr id="9"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extLst>
      <p:ext uri="{BB962C8B-B14F-4D97-AF65-F5344CB8AC3E}">
        <p14:creationId xmlns:p14="http://schemas.microsoft.com/office/powerpoint/2010/main" val="2097947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7" name="Group 2"/>
          <p:cNvGrpSpPr>
            <a:grpSpLocks/>
          </p:cNvGrpSpPr>
          <p:nvPr/>
        </p:nvGrpSpPr>
        <p:grpSpPr bwMode="auto">
          <a:xfrm>
            <a:off x="1808956" y="415925"/>
            <a:ext cx="5526088" cy="4168775"/>
            <a:chOff x="2438400" y="466725"/>
            <a:chExt cx="5526088" cy="4169485"/>
          </a:xfrm>
        </p:grpSpPr>
        <p:pic>
          <p:nvPicPr>
            <p:cNvPr id="77828" name="Picture 6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466725"/>
              <a:ext cx="1668769" cy="651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1" descr="Captura de pantalla 2016-01-21 a las 14.02.29.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9294" y="812800"/>
              <a:ext cx="5465194" cy="3823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3"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4379" y="975317"/>
            <a:ext cx="139700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105" y="531046"/>
            <a:ext cx="5133789" cy="3938533"/>
          </a:xfrm>
          <a:prstGeom prst="rect">
            <a:avLst/>
          </a:prstGeom>
        </p:spPr>
      </p:pic>
      <p:pic>
        <p:nvPicPr>
          <p:cNvPr id="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379" y="975317"/>
            <a:ext cx="1397000"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79400" y="728664"/>
            <a:ext cx="1405467" cy="942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3" name="Picture 1" descr="Captura de pantalla 2016-01-21 a las 14.05.3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720975" y="118401"/>
            <a:ext cx="3702050" cy="4763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4" descr="Captura de pantalla 2016-01-21 a las 14.08.0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3131" y="333904"/>
            <a:ext cx="4157738" cy="4402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7077" y="4736571"/>
            <a:ext cx="1354672" cy="25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79400" y="728664"/>
            <a:ext cx="1405467" cy="942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79400" y="728664"/>
            <a:ext cx="1405467" cy="942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7"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6075" y="106363"/>
            <a:ext cx="3371850"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5397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40" y="793619"/>
            <a:ext cx="1039994" cy="901823"/>
          </a:xfrm>
          <a:prstGeom prst="rect">
            <a:avLst/>
          </a:prstGeom>
        </p:spPr>
      </p:pic>
      <p:pic>
        <p:nvPicPr>
          <p:cNvPr id="3" name="Imagen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1503" y="341313"/>
            <a:ext cx="4120994" cy="431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40" y="793619"/>
            <a:ext cx="1039994" cy="901823"/>
          </a:xfrm>
          <a:prstGeom prst="rect">
            <a:avLst/>
          </a:prstGeom>
        </p:spPr>
      </p:pic>
      <p:pic>
        <p:nvPicPr>
          <p:cNvPr id="6" name="Imagen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6887" y="307446"/>
            <a:ext cx="3650226" cy="4385733"/>
          </a:xfrm>
          <a:prstGeom prst="rect">
            <a:avLst/>
          </a:prstGeom>
        </p:spPr>
      </p:pic>
    </p:spTree>
    <p:extLst>
      <p:ext uri="{BB962C8B-B14F-4D97-AF65-F5344CB8AC3E}">
        <p14:creationId xmlns:p14="http://schemas.microsoft.com/office/powerpoint/2010/main" val="11071533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0834" y="361786"/>
            <a:ext cx="5122332" cy="42770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540" y="793619"/>
            <a:ext cx="1039994" cy="901823"/>
          </a:xfrm>
          <a:prstGeom prst="rect">
            <a:avLst/>
          </a:prstGeom>
        </p:spPr>
      </p:pic>
    </p:spTree>
    <p:extLst>
      <p:ext uri="{BB962C8B-B14F-4D97-AF65-F5344CB8AC3E}">
        <p14:creationId xmlns:p14="http://schemas.microsoft.com/office/powerpoint/2010/main" val="497166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734" y="865716"/>
            <a:ext cx="17097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0" name="Picture 2" descr="Captura de pantalla 2016-01-21 a las 14.18.1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04558" y="339874"/>
            <a:ext cx="3934883" cy="4320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0871" y="3060679"/>
            <a:ext cx="4358475" cy="1354812"/>
          </a:xfrm>
          <a:prstGeom prst="rect">
            <a:avLst/>
          </a:prstGeom>
        </p:spPr>
      </p:pic>
      <p:sp>
        <p:nvSpPr>
          <p:cNvPr id="13" name="Título 1"/>
          <p:cNvSpPr>
            <a:spLocks noGrp="1"/>
          </p:cNvSpPr>
          <p:nvPr>
            <p:ph type="title"/>
          </p:nvPr>
        </p:nvSpPr>
        <p:spPr>
          <a:xfrm>
            <a:off x="1922977" y="58555"/>
            <a:ext cx="6996574" cy="839140"/>
          </a:xfrm>
        </p:spPr>
        <p:txBody>
          <a:bodyPr/>
          <a:lstStyle/>
          <a:p>
            <a:r>
              <a:rPr lang="es-ES_tradnl" dirty="0"/>
              <a:t>SALUD E INTERNET</a:t>
            </a:r>
          </a:p>
        </p:txBody>
      </p:sp>
      <p:sp>
        <p:nvSpPr>
          <p:cNvPr id="15" name="Marcador de contenido 1"/>
          <p:cNvSpPr>
            <a:spLocks noGrp="1"/>
          </p:cNvSpPr>
          <p:nvPr>
            <p:ph idx="1"/>
          </p:nvPr>
        </p:nvSpPr>
        <p:spPr>
          <a:xfrm>
            <a:off x="280669" y="1430473"/>
            <a:ext cx="8638881" cy="2985018"/>
          </a:xfrm>
        </p:spPr>
        <p:txBody>
          <a:bodyPr/>
          <a:lstStyle/>
          <a:p>
            <a:r>
              <a:rPr lang="es-ES_tradnl" dirty="0">
                <a:solidFill>
                  <a:srgbClr val="056F8E"/>
                </a:solidFill>
              </a:rPr>
              <a:t>La búsqueda de información de salud en Internet se da en el</a:t>
            </a:r>
          </a:p>
          <a:p>
            <a:pPr marL="285750" indent="-285750">
              <a:buFont typeface="Arial" charset="0"/>
              <a:buChar char="•"/>
            </a:pPr>
            <a:r>
              <a:rPr lang="es-ES_tradnl" dirty="0">
                <a:solidFill>
                  <a:srgbClr val="056F8E"/>
                </a:solidFill>
              </a:rPr>
              <a:t>	</a:t>
            </a:r>
            <a:r>
              <a:rPr lang="es-ES_tradnl" b="1" dirty="0">
                <a:solidFill>
                  <a:srgbClr val="FF9300"/>
                </a:solidFill>
              </a:rPr>
              <a:t>53%</a:t>
            </a:r>
            <a:r>
              <a:rPr lang="es-ES_tradnl" dirty="0">
                <a:solidFill>
                  <a:srgbClr val="FF9300"/>
                </a:solidFill>
              </a:rPr>
              <a:t> </a:t>
            </a:r>
            <a:r>
              <a:rPr lang="es-ES_tradnl" dirty="0">
                <a:solidFill>
                  <a:srgbClr val="056F8E"/>
                </a:solidFill>
              </a:rPr>
              <a:t>de la población adulta</a:t>
            </a:r>
          </a:p>
          <a:p>
            <a:pPr marL="285750" indent="-285750">
              <a:buFont typeface="Arial" charset="0"/>
              <a:buChar char="•"/>
            </a:pPr>
            <a:r>
              <a:rPr lang="es-ES_tradnl" dirty="0">
                <a:solidFill>
                  <a:srgbClr val="056F8E"/>
                </a:solidFill>
              </a:rPr>
              <a:t>	</a:t>
            </a:r>
            <a:r>
              <a:rPr lang="es-ES_tradnl" b="1" dirty="0">
                <a:solidFill>
                  <a:srgbClr val="FF9300"/>
                </a:solidFill>
              </a:rPr>
              <a:t>83%</a:t>
            </a:r>
            <a:r>
              <a:rPr lang="es-ES_tradnl" dirty="0">
                <a:solidFill>
                  <a:srgbClr val="056F8E"/>
                </a:solidFill>
              </a:rPr>
              <a:t> de la población de 25-44 años</a:t>
            </a:r>
          </a:p>
          <a:p>
            <a:endParaRPr lang="es-ES_tradnl" dirty="0">
              <a:solidFill>
                <a:srgbClr val="056F8E"/>
              </a:solidFill>
            </a:endParaRPr>
          </a:p>
          <a:p>
            <a:r>
              <a:rPr lang="es-ES_tradnl" dirty="0">
                <a:solidFill>
                  <a:srgbClr val="056F8E"/>
                </a:solidFill>
              </a:rPr>
              <a:t>Un </a:t>
            </a:r>
            <a:r>
              <a:rPr lang="es-ES_tradnl" b="1" dirty="0">
                <a:solidFill>
                  <a:srgbClr val="FF9300"/>
                </a:solidFill>
              </a:rPr>
              <a:t>62%</a:t>
            </a:r>
            <a:r>
              <a:rPr lang="es-ES_tradnl" dirty="0">
                <a:solidFill>
                  <a:srgbClr val="FF9300"/>
                </a:solidFill>
              </a:rPr>
              <a:t> </a:t>
            </a:r>
            <a:r>
              <a:rPr lang="es-ES_tradnl" dirty="0">
                <a:solidFill>
                  <a:srgbClr val="056F8E"/>
                </a:solidFill>
              </a:rPr>
              <a:t>considera que Internet es una buena fuente de información médica</a:t>
            </a:r>
          </a:p>
        </p:txBody>
      </p:sp>
    </p:spTree>
    <p:extLst>
      <p:ext uri="{BB962C8B-B14F-4D97-AF65-F5344CB8AC3E}">
        <p14:creationId xmlns:p14="http://schemas.microsoft.com/office/powerpoint/2010/main" val="11926846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734" y="865716"/>
            <a:ext cx="17097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5" name="Picture 1" descr="Captura de pantalla 2016-01-21 a las 14.18.59.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9706" y="333652"/>
            <a:ext cx="3684587" cy="4333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39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734" y="865716"/>
            <a:ext cx="17097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6" name="Picture 1" descr="Captura de pantalla 2016-01-21 a las 14.20.39.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40037" y="68263"/>
            <a:ext cx="3463925"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000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734" y="865716"/>
            <a:ext cx="17097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5" name="Picture 1" descr="Captura de pantalla 2016-01-21 a las 14.23.0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24956" y="84138"/>
            <a:ext cx="3494088"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210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734" y="865716"/>
            <a:ext cx="17097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6" name="Picture 1" descr="Captura de pantalla 2016-01-21 a las 14.23.34.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0793" y="96838"/>
            <a:ext cx="4062413" cy="480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636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0289" y="163513"/>
            <a:ext cx="4803422" cy="4673600"/>
          </a:xfrm>
          <a:prstGeom prst="rect">
            <a:avLst/>
          </a:prstGeom>
        </p:spPr>
      </p:pic>
      <p:pic>
        <p:nvPicPr>
          <p:cNvPr id="9" name="Imagen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551" y="821268"/>
            <a:ext cx="1009650" cy="700506"/>
          </a:xfrm>
          <a:prstGeom prst="rect">
            <a:avLst/>
          </a:prstGeom>
        </p:spPr>
      </p:pic>
    </p:spTree>
    <p:extLst>
      <p:ext uri="{BB962C8B-B14F-4D97-AF65-F5344CB8AC3E}">
        <p14:creationId xmlns:p14="http://schemas.microsoft.com/office/powerpoint/2010/main" val="17076654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3" name="Imagen 2"/>
          <p:cNvPicPr>
            <a:picLocks noChangeAspect="1"/>
          </p:cNvPicPr>
          <p:nvPr/>
        </p:nvPicPr>
        <p:blipFill rotWithShape="1">
          <a:blip r:embed="rId4" cstate="screen">
            <a:extLst>
              <a:ext uri="{28A0092B-C50C-407E-A947-70E740481C1C}">
                <a14:useLocalDpi xmlns:a14="http://schemas.microsoft.com/office/drawing/2010/main"/>
              </a:ext>
            </a:extLst>
          </a:blip>
          <a:srcRect t="2469"/>
          <a:stretch/>
        </p:blipFill>
        <p:spPr>
          <a:xfrm>
            <a:off x="2820446" y="0"/>
            <a:ext cx="3503108" cy="5016499"/>
          </a:xfrm>
          <a:prstGeom prst="rect">
            <a:avLst/>
          </a:prstGeom>
        </p:spPr>
      </p:pic>
      <p:pic>
        <p:nvPicPr>
          <p:cNvPr id="4" name="Imagen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551" y="821268"/>
            <a:ext cx="1009650" cy="700506"/>
          </a:xfrm>
          <a:prstGeom prst="rect">
            <a:avLst/>
          </a:prstGeom>
        </p:spPr>
      </p:pic>
    </p:spTree>
    <p:extLst>
      <p:ext uri="{BB962C8B-B14F-4D97-AF65-F5344CB8AC3E}">
        <p14:creationId xmlns:p14="http://schemas.microsoft.com/office/powerpoint/2010/main" val="715870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4391" y="0"/>
            <a:ext cx="502783" cy="471359"/>
          </a:xfrm>
          <a:prstGeom prst="rect">
            <a:avLst/>
          </a:prstGeom>
        </p:spPr>
      </p:pic>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51" y="821268"/>
            <a:ext cx="1009650" cy="700506"/>
          </a:xfrm>
          <a:prstGeom prst="rect">
            <a:avLst/>
          </a:prstGeom>
        </p:spPr>
      </p:pic>
      <p:pic>
        <p:nvPicPr>
          <p:cNvPr id="2" name="Imagen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1181" y="-27835"/>
            <a:ext cx="3621637" cy="5056295"/>
          </a:xfrm>
          <a:prstGeom prst="rect">
            <a:avLst/>
          </a:prstGeom>
        </p:spPr>
      </p:pic>
    </p:spTree>
    <p:extLst>
      <p:ext uri="{BB962C8B-B14F-4D97-AF65-F5344CB8AC3E}">
        <p14:creationId xmlns:p14="http://schemas.microsoft.com/office/powerpoint/2010/main" val="470095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374" y="1093407"/>
            <a:ext cx="1676400" cy="172505"/>
          </a:xfrm>
          <a:prstGeom prst="rect">
            <a:avLst/>
          </a:prstGeom>
        </p:spPr>
      </p:pic>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7715" y="466458"/>
            <a:ext cx="4788570" cy="4067710"/>
          </a:xfrm>
          <a:prstGeom prst="rect">
            <a:avLst/>
          </a:prstGeom>
        </p:spPr>
      </p:pic>
    </p:spTree>
    <p:extLst>
      <p:ext uri="{BB962C8B-B14F-4D97-AF65-F5344CB8AC3E}">
        <p14:creationId xmlns:p14="http://schemas.microsoft.com/office/powerpoint/2010/main" val="19528806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374" y="1093407"/>
            <a:ext cx="1676400" cy="172505"/>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4037" y="439382"/>
            <a:ext cx="4635925" cy="4121861"/>
          </a:xfrm>
          <a:prstGeom prst="rect">
            <a:avLst/>
          </a:prstGeom>
        </p:spPr>
      </p:pic>
    </p:spTree>
    <p:extLst>
      <p:ext uri="{BB962C8B-B14F-4D97-AF65-F5344CB8AC3E}">
        <p14:creationId xmlns:p14="http://schemas.microsoft.com/office/powerpoint/2010/main" val="408211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Picture 3"/>
          <p:cNvSpPr>
            <a:spLocks noChangeAspect="1"/>
          </p:cNvSpPr>
          <p:nvPr/>
        </p:nvSpPr>
        <p:spPr bwMode="auto">
          <a:xfrm>
            <a:off x="2852738" y="158750"/>
            <a:ext cx="3621087"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s-ES_tradnl" altLang="es-ES_tradnl" sz="1800"/>
          </a:p>
        </p:txBody>
      </p:sp>
      <p:pic>
        <p:nvPicPr>
          <p:cNvPr id="124931" name="Picture 1" descr="Captura de pantalla 2016-01-21 a las 14.30.39.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3862" y="92075"/>
            <a:ext cx="3216275"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1217" y="0"/>
            <a:ext cx="502783" cy="471359"/>
          </a:xfrm>
          <a:prstGeom prst="rect">
            <a:avLst/>
          </a:prstGeom>
        </p:spPr>
      </p:pic>
      <p:pic>
        <p:nvPicPr>
          <p:cNvPr id="6" name="Picture 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5967" y="937684"/>
            <a:ext cx="17907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5145</TotalTime>
  <Words>24884</Words>
  <Application>Microsoft Macintosh PowerPoint</Application>
  <PresentationFormat>Presentación en pantalla (16:9)</PresentationFormat>
  <Paragraphs>1208</Paragraphs>
  <Slides>221</Slides>
  <Notes>136</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3</vt:i4>
      </vt:variant>
      <vt:variant>
        <vt:lpstr>Títulos de diapositiva</vt:lpstr>
      </vt:variant>
      <vt:variant>
        <vt:i4>221</vt:i4>
      </vt:variant>
    </vt:vector>
  </HeadingPairs>
  <TitlesOfParts>
    <vt:vector size="233" baseType="lpstr">
      <vt:lpstr>ＭＳ Ｐゴシック</vt:lpstr>
      <vt:lpstr>Arial</vt:lpstr>
      <vt:lpstr>Calibri</vt:lpstr>
      <vt:lpstr>Century Gothic</vt:lpstr>
      <vt:lpstr>Courier New</vt:lpstr>
      <vt:lpstr>Edwardian Script ITC</vt:lpstr>
      <vt:lpstr>Helvetica Light</vt:lpstr>
      <vt:lpstr>Wingdings</vt:lpstr>
      <vt:lpstr>Default Theme</vt:lpstr>
      <vt:lpstr>Hoja de cálculo</vt:lpstr>
      <vt:lpstr>Worksheet</vt:lpstr>
      <vt:lpstr>Excel.Chart.8</vt:lpstr>
      <vt:lpstr>Presentación de PowerPoint</vt:lpstr>
      <vt:lpstr>Presentación de PowerPoint</vt:lpstr>
      <vt:lpstr>Presentación de PowerPoint</vt:lpstr>
      <vt:lpstr>DIABETES EN CIFRAS</vt:lpstr>
      <vt:lpstr>DIABETES EN CIFRAS</vt:lpstr>
      <vt:lpstr>DIABETES EN CIFRAS</vt:lpstr>
      <vt:lpstr>Presentación de PowerPoint</vt:lpstr>
      <vt:lpstr>Presentación de PowerPoint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SALUT E INTERNET</vt:lpstr>
      <vt:lpstr>SALUD E INTERNET</vt:lpstr>
      <vt:lpstr>SALUD E INTERNET</vt:lpstr>
      <vt:lpstr> </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SALUD E INTERNET</vt:lpstr>
      <vt:lpstr>Presentación de PowerPoint</vt:lpstr>
      <vt:lpstr>Presentación de PowerPoint</vt:lpstr>
      <vt:lpstr>Presentación de PowerPoint</vt:lpstr>
      <vt:lpstr>Presentación de PowerPoint</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INTERNET Y EL PROFESIONAL SANITARIO</vt:lpstr>
      <vt:lpstr>Presentación de PowerPoint</vt:lpstr>
      <vt:lpstr>Presentación de PowerPoint</vt:lpstr>
      <vt:lpstr>Diabeweb</vt:lpstr>
      <vt:lpstr>Diabeweb</vt:lpstr>
      <vt:lpstr>Diabeweb</vt:lpstr>
      <vt:lpstr>Diabeweb</vt:lpstr>
      <vt:lpstr>Diabeweb</vt:lpstr>
      <vt:lpstr>Diabeweb</vt:lpstr>
      <vt:lpstr>Diabeweb</vt:lpstr>
      <vt:lpstr>Diabeweb</vt:lpstr>
      <vt:lpstr>Diabeweb</vt:lpstr>
      <vt:lpstr>Diabeweb</vt:lpstr>
      <vt:lpstr>Diabeweb</vt:lpstr>
      <vt:lpstr>Diabeweb</vt:lpstr>
      <vt:lpstr>Diabeweb</vt:lpstr>
      <vt:lpstr>Diabeweb</vt:lpstr>
      <vt:lpstr>Diabeweb</vt:lpstr>
      <vt:lpstr>Presentación de PowerPoint</vt:lpstr>
      <vt:lpstr>LO MEJOR DE DIABETES EN LA RED</vt:lpstr>
      <vt:lpstr>LO MEJOR DE DIABETES EN LA RED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 MEJOR DE DIABETES EN LA RED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 MEJOR DE DIABETES EN LA RED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 MEJOR DE DIABETES EN LA RED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vt:lpstr>
      <vt:lpstr>BIBLIOGRAFÍA</vt:lpstr>
      <vt:lpstr>MUCHAS GRACIAS</vt:lpstr>
      <vt:lpstr>Presentación de PowerPoint</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Martí Solà</dc:creator>
  <cp:lastModifiedBy>Usuario de Microsoft Office</cp:lastModifiedBy>
  <cp:revision>317</cp:revision>
  <cp:lastPrinted>2016-01-05T14:53:28Z</cp:lastPrinted>
  <dcterms:created xsi:type="dcterms:W3CDTF">2016-01-21T15:56:44Z</dcterms:created>
  <dcterms:modified xsi:type="dcterms:W3CDTF">2018-07-03T12:58:59Z</dcterms:modified>
</cp:coreProperties>
</file>